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media/image12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85" r:id="rId4"/>
    <p:sldId id="262" r:id="rId5"/>
    <p:sldId id="270" r:id="rId6"/>
    <p:sldId id="263" r:id="rId7"/>
    <p:sldId id="275" r:id="rId8"/>
    <p:sldId id="286" r:id="rId9"/>
    <p:sldId id="260" r:id="rId10"/>
    <p:sldId id="280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7F42"/>
    <a:srgbClr val="53575A"/>
    <a:srgbClr val="D992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4660"/>
  </p:normalViewPr>
  <p:slideViewPr>
    <p:cSldViewPr>
      <p:cViewPr varScale="1">
        <p:scale>
          <a:sx n="108" d="100"/>
          <a:sy n="108" d="100"/>
        </p:scale>
        <p:origin x="618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AC5CB-6390-4061-8DE8-0C81ED3F3D36}" type="datetimeFigureOut">
              <a:rPr lang="zh-CN" altLang="en-US" smtClean="0"/>
              <a:pPr/>
              <a:t>2023/2/2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D9478-11F9-42E4-A047-A71E524A9B2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7669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2023/2/2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2023/2/2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2023/2/2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2023/2/2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gif"/><Relationship Id="rId5" Type="http://schemas.openxmlformats.org/officeDocument/2006/relationships/image" Target="../media/image1.jp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Relationship Id="rId9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hyperlink" Target="https://www.pexels.com/ja-jp/photo/5673489/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calendar-date-month-day-week-1763587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13.pn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>
            <a:extLst>
              <a:ext uri="{FF2B5EF4-FFF2-40B4-BE49-F238E27FC236}">
                <a16:creationId xmlns:a16="http://schemas.microsoft.com/office/drawing/2014/main" id="{F6943CCF-E2E5-2C3B-2907-F323EB3A76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" y="0"/>
            <a:ext cx="12191975" cy="6858000"/>
          </a:xfrm>
          <a:prstGeom prst="rect">
            <a:avLst/>
          </a:prstGeom>
        </p:spPr>
      </p:pic>
      <p:sp>
        <p:nvSpPr>
          <p:cNvPr id="16" name="PA_平行四边形 15"/>
          <p:cNvSpPr/>
          <p:nvPr>
            <p:custDataLst>
              <p:tags r:id="rId1"/>
            </p:custDataLst>
          </p:nvPr>
        </p:nvSpPr>
        <p:spPr>
          <a:xfrm>
            <a:off x="1847528" y="794"/>
            <a:ext cx="8712968" cy="6858000"/>
          </a:xfrm>
          <a:prstGeom prst="parallelogram">
            <a:avLst>
              <a:gd name="adj" fmla="val 26721"/>
            </a:avLst>
          </a:pr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PA_文本框 8"/>
          <p:cNvSpPr txBox="1"/>
          <p:nvPr>
            <p:custDataLst>
              <p:tags r:id="rId2"/>
            </p:custDataLst>
          </p:nvPr>
        </p:nvSpPr>
        <p:spPr>
          <a:xfrm>
            <a:off x="2459425" y="1701175"/>
            <a:ext cx="727314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7200" dirty="0">
                <a:solidFill>
                  <a:srgbClr val="53575A"/>
                </a:solidFill>
                <a:latin typeface="+mj-ea"/>
                <a:ea typeface="+mj-ea"/>
                <a:cs typeface="Arial" panose="020B0604020202020204" pitchFamily="34" charset="0"/>
              </a:rPr>
              <a:t>スケジュール</a:t>
            </a:r>
            <a:endParaRPr lang="en-US" altLang="ja-JP" sz="7200" dirty="0">
              <a:solidFill>
                <a:srgbClr val="53575A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/>
            <a:r>
              <a:rPr lang="ja-JP" altLang="en-US" sz="7200" dirty="0">
                <a:solidFill>
                  <a:srgbClr val="53575A"/>
                </a:solidFill>
                <a:latin typeface="+mj-ea"/>
                <a:ea typeface="+mj-ea"/>
                <a:cs typeface="Arial" panose="020B0604020202020204" pitchFamily="34" charset="0"/>
              </a:rPr>
              <a:t>一元管理の</a:t>
            </a:r>
            <a:r>
              <a:rPr lang="ja-JP" altLang="en-US" sz="72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すゝめ</a:t>
            </a:r>
            <a:endParaRPr lang="en-US" altLang="ja-JP" sz="72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PA_矩形 11"/>
          <p:cNvSpPr/>
          <p:nvPr>
            <p:custDataLst>
              <p:tags r:id="rId3"/>
            </p:custDataLst>
          </p:nvPr>
        </p:nvSpPr>
        <p:spPr>
          <a:xfrm>
            <a:off x="5172061" y="4468470"/>
            <a:ext cx="1847875" cy="144016"/>
          </a:xfrm>
          <a:prstGeom prst="rect">
            <a:avLst/>
          </a:prstGeom>
          <a:solidFill>
            <a:srgbClr val="535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7" name="図 16" descr="ロゴ&#10;&#10;自動的に生成された説明">
            <a:extLst>
              <a:ext uri="{FF2B5EF4-FFF2-40B4-BE49-F238E27FC236}">
                <a16:creationId xmlns:a16="http://schemas.microsoft.com/office/drawing/2014/main" id="{A5CDFCA3-88ED-2132-179E-486867C8004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111" y="6317104"/>
            <a:ext cx="2304255" cy="36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33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 build="p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図 36" descr="虹がかかっている&#10;&#10;低い精度で自動的に生成された説明">
            <a:extLst>
              <a:ext uri="{FF2B5EF4-FFF2-40B4-BE49-F238E27FC236}">
                <a16:creationId xmlns:a16="http://schemas.microsoft.com/office/drawing/2014/main" id="{6802C206-1797-204A-B4FE-93AA45F770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6" name="文本框 25"/>
          <p:cNvSpPr txBox="1"/>
          <p:nvPr/>
        </p:nvSpPr>
        <p:spPr>
          <a:xfrm>
            <a:off x="3679964" y="508224"/>
            <a:ext cx="48526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solidFill>
                  <a:srgbClr val="002060"/>
                </a:solidFill>
                <a:latin typeface="+mj-ea"/>
                <a:ea typeface="+mj-ea"/>
                <a:cs typeface="Arial" panose="020B0604020202020204" pitchFamily="34" charset="0"/>
              </a:rPr>
              <a:t>製品のお問い合わせについて</a:t>
            </a:r>
            <a:endParaRPr lang="en-US" altLang="zh-CN" sz="2800" b="1" dirty="0">
              <a:solidFill>
                <a:srgbClr val="00206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558981" y="1182786"/>
            <a:ext cx="1074037" cy="83706"/>
          </a:xfrm>
          <a:prstGeom prst="rect">
            <a:avLst/>
          </a:prstGeom>
          <a:solidFill>
            <a:srgbClr val="535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3" name="グラフィックス 2" descr="封筒 単色塗りつぶし">
            <a:extLst>
              <a:ext uri="{FF2B5EF4-FFF2-40B4-BE49-F238E27FC236}">
                <a16:creationId xmlns:a16="http://schemas.microsoft.com/office/drawing/2014/main" id="{83D4F302-EC30-89E2-DB50-6FEE5335E0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07191" y="2953843"/>
            <a:ext cx="914400" cy="914400"/>
          </a:xfrm>
          <a:prstGeom prst="rect">
            <a:avLst/>
          </a:prstGeom>
        </p:spPr>
      </p:pic>
      <p:pic>
        <p:nvPicPr>
          <p:cNvPr id="5" name="グラフィックス 4" descr="受話器 単色塗りつぶし">
            <a:extLst>
              <a:ext uri="{FF2B5EF4-FFF2-40B4-BE49-F238E27FC236}">
                <a16:creationId xmlns:a16="http://schemas.microsoft.com/office/drawing/2014/main" id="{9D9CE453-2B75-A97A-27DD-BFDE462652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9035" y="1853164"/>
            <a:ext cx="914400" cy="914400"/>
          </a:xfrm>
          <a:prstGeom prst="rect">
            <a:avLst/>
          </a:prstGeom>
        </p:spPr>
      </p:pic>
      <p:pic>
        <p:nvPicPr>
          <p:cNvPr id="12" name="グラフィックス 11" descr="地球: アジアとオーストラリア 単色塗りつぶし">
            <a:extLst>
              <a:ext uri="{FF2B5EF4-FFF2-40B4-BE49-F238E27FC236}">
                <a16:creationId xmlns:a16="http://schemas.microsoft.com/office/drawing/2014/main" id="{4D7D27E1-62E8-5A5E-E2C3-3A2C16479E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06269" y="1872821"/>
            <a:ext cx="914400" cy="914400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83C612B-1C86-3223-3C2F-A42A6DFE5746}"/>
              </a:ext>
            </a:extLst>
          </p:cNvPr>
          <p:cNvSpPr txBox="1"/>
          <p:nvPr/>
        </p:nvSpPr>
        <p:spPr>
          <a:xfrm>
            <a:off x="7090320" y="1922648"/>
            <a:ext cx="45126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お問い合わせフォーム：</a:t>
            </a:r>
            <a:r>
              <a:rPr lang="en-US" altLang="ja-JP" sz="1800" b="0" spc="-1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黒薔薇ゴシック medium"/>
              </a:rPr>
              <a:t>https://www.desknets.com/neo/inquiry/</a:t>
            </a:r>
            <a:endParaRPr lang="en-US" altLang="ja-JP" sz="18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黒薔薇ゴシック medium"/>
            </a:endParaRPr>
          </a:p>
          <a:p>
            <a:endParaRPr kumimoji="1" lang="ja-JP" altLang="en-US" dirty="0">
              <a:latin typeface="+mn-ea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462FD1E-A64B-78BA-DD30-0C96AA8CC503}"/>
              </a:ext>
            </a:extLst>
          </p:cNvPr>
          <p:cNvSpPr txBox="1"/>
          <p:nvPr/>
        </p:nvSpPr>
        <p:spPr>
          <a:xfrm>
            <a:off x="7021591" y="3097729"/>
            <a:ext cx="2974032" cy="936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メール問い合わせ：</a:t>
            </a:r>
            <a:endParaRPr kumimoji="1" lang="en-US" altLang="ja-JP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sz="1800" spc="114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SimSun"/>
              </a:rPr>
              <a:t>neo@desknets.com</a:t>
            </a:r>
            <a:endParaRPr lang="en-US" altLang="ja-JP" sz="18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SimSun"/>
            </a:endParaRPr>
          </a:p>
          <a:p>
            <a:endParaRPr kumimoji="1" lang="ja-JP" altLang="en-US" dirty="0">
              <a:latin typeface="+mn-ea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31441B7-9137-C5F0-2473-8C6B81C4F9B8}"/>
              </a:ext>
            </a:extLst>
          </p:cNvPr>
          <p:cNvSpPr txBox="1"/>
          <p:nvPr/>
        </p:nvSpPr>
        <p:spPr>
          <a:xfrm>
            <a:off x="1672503" y="2083060"/>
            <a:ext cx="3435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2060"/>
                </a:solidFill>
                <a:latin typeface="+mn-ea"/>
              </a:rPr>
              <a:t>横浜</a:t>
            </a:r>
            <a:r>
              <a:rPr kumimoji="1"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本社：</a:t>
            </a:r>
            <a:r>
              <a:rPr lang="en-US" alt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045-640-5910</a:t>
            </a:r>
            <a:endParaRPr kumimoji="1" lang="ja-JP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pic>
        <p:nvPicPr>
          <p:cNvPr id="29" name="グラフィックス 28" descr="受話器 単色塗りつぶし">
            <a:extLst>
              <a:ext uri="{FF2B5EF4-FFF2-40B4-BE49-F238E27FC236}">
                <a16:creationId xmlns:a16="http://schemas.microsoft.com/office/drawing/2014/main" id="{2425ED55-235B-E5C7-14DA-7CFE8E4D4A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01461" y="2897702"/>
            <a:ext cx="914400" cy="914400"/>
          </a:xfrm>
          <a:prstGeom prst="rect">
            <a:avLst/>
          </a:prstGeom>
        </p:spPr>
      </p:pic>
      <p:pic>
        <p:nvPicPr>
          <p:cNvPr id="30" name="グラフィックス 29" descr="受話器 単色塗りつぶし">
            <a:extLst>
              <a:ext uri="{FF2B5EF4-FFF2-40B4-BE49-F238E27FC236}">
                <a16:creationId xmlns:a16="http://schemas.microsoft.com/office/drawing/2014/main" id="{EE7B49F7-0CD5-619F-8311-A18EAE6187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6678" y="3942240"/>
            <a:ext cx="914400" cy="914400"/>
          </a:xfrm>
          <a:prstGeom prst="rect">
            <a:avLst/>
          </a:prstGeom>
        </p:spPr>
      </p:pic>
      <p:pic>
        <p:nvPicPr>
          <p:cNvPr id="31" name="グラフィックス 30" descr="受話器 単色塗りつぶし">
            <a:extLst>
              <a:ext uri="{FF2B5EF4-FFF2-40B4-BE49-F238E27FC236}">
                <a16:creationId xmlns:a16="http://schemas.microsoft.com/office/drawing/2014/main" id="{2987BEE3-D781-7FF2-69B6-5ECE95709E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6678" y="4986778"/>
            <a:ext cx="914400" cy="914400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2B041FB-198B-4F11-3EDF-18791860467E}"/>
              </a:ext>
            </a:extLst>
          </p:cNvPr>
          <p:cNvSpPr txBox="1"/>
          <p:nvPr/>
        </p:nvSpPr>
        <p:spPr>
          <a:xfrm>
            <a:off x="1681581" y="3090650"/>
            <a:ext cx="383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2060"/>
                </a:solidFill>
                <a:latin typeface="+mn-ea"/>
              </a:rPr>
              <a:t>大阪</a:t>
            </a:r>
            <a:r>
              <a:rPr kumimoji="1"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営業所：</a:t>
            </a:r>
            <a:r>
              <a:rPr lang="en-US" alt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06-4560-5900</a:t>
            </a:r>
            <a:endParaRPr kumimoji="1" lang="ja-JP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20BB7B8-C647-D845-706E-93B568EDE11E}"/>
              </a:ext>
            </a:extLst>
          </p:cNvPr>
          <p:cNvSpPr txBox="1"/>
          <p:nvPr/>
        </p:nvSpPr>
        <p:spPr>
          <a:xfrm>
            <a:off x="1683396" y="4098240"/>
            <a:ext cx="4009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2060"/>
                </a:solidFill>
                <a:latin typeface="+mn-ea"/>
              </a:rPr>
              <a:t>名古屋</a:t>
            </a:r>
            <a:r>
              <a:rPr kumimoji="1"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営業所：</a:t>
            </a:r>
            <a:r>
              <a:rPr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r>
              <a:rPr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 本文"/>
              </a:rPr>
              <a:t>052-856-3310</a:t>
            </a:r>
            <a:endParaRPr kumimoji="1" lang="ja-JP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ＭＳ Ｐゴシック 本文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E5A4355-F450-0CE1-0C83-6EE6EE6B2F2E}"/>
              </a:ext>
            </a:extLst>
          </p:cNvPr>
          <p:cNvSpPr txBox="1"/>
          <p:nvPr/>
        </p:nvSpPr>
        <p:spPr>
          <a:xfrm>
            <a:off x="1681581" y="5105830"/>
            <a:ext cx="4402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2060"/>
                </a:solidFill>
                <a:latin typeface="+mn-ea"/>
              </a:rPr>
              <a:t>福岡</a:t>
            </a:r>
            <a:r>
              <a:rPr kumimoji="1"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営業所：</a:t>
            </a:r>
            <a:r>
              <a:rPr lang="en-US" alt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092</a:t>
            </a:r>
            <a:r>
              <a:rPr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-</a:t>
            </a:r>
            <a:r>
              <a:rPr lang="en-US" alt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419</a:t>
            </a:r>
            <a:r>
              <a:rPr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-</a:t>
            </a:r>
            <a:r>
              <a:rPr lang="en-US" alt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7277</a:t>
            </a:r>
            <a:endParaRPr kumimoji="1" lang="ja-JP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pic>
        <p:nvPicPr>
          <p:cNvPr id="39" name="図 38" descr="ロゴ&#10;&#10;自動的に生成された説明">
            <a:extLst>
              <a:ext uri="{FF2B5EF4-FFF2-40B4-BE49-F238E27FC236}">
                <a16:creationId xmlns:a16="http://schemas.microsoft.com/office/drawing/2014/main" id="{4250940F-8FAE-DC9C-67A2-0D4A2DC1F5C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111" y="6317104"/>
            <a:ext cx="2304255" cy="36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1679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C423772-D61A-3257-E59C-C1683614B5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4367808" y="513626"/>
            <a:ext cx="1476164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3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3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528048" y="2348881"/>
            <a:ext cx="5663952" cy="57606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816080" y="2398758"/>
            <a:ext cx="3857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こんなシーンありませんか？</a:t>
            </a:r>
            <a:endParaRPr lang="en-US" altLang="zh-CN" sz="2400" dirty="0">
              <a:solidFill>
                <a:schemeClr val="bg1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528048" y="3337942"/>
            <a:ext cx="5663952" cy="576064"/>
          </a:xfrm>
          <a:prstGeom prst="rect">
            <a:avLst/>
          </a:prstGeom>
          <a:solidFill>
            <a:schemeClr val="bg1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6816080" y="3387819"/>
            <a:ext cx="1947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そんな時には</a:t>
            </a:r>
            <a:endParaRPr lang="en-US" altLang="zh-CN" sz="2400" dirty="0">
              <a:solidFill>
                <a:schemeClr val="bg1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528048" y="4327003"/>
            <a:ext cx="5663952" cy="576064"/>
          </a:xfrm>
          <a:prstGeom prst="rect">
            <a:avLst/>
          </a:prstGeom>
          <a:solidFill>
            <a:schemeClr val="bg1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6816080" y="4376880"/>
            <a:ext cx="1677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利用メリット</a:t>
            </a:r>
            <a:endParaRPr lang="en-US" altLang="zh-CN" sz="2400" dirty="0">
              <a:solidFill>
                <a:schemeClr val="bg1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643632" y="2709891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zh-CN" altLang="en-US" sz="4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5519697" y="3326050"/>
            <a:ext cx="123935" cy="123935"/>
          </a:xfrm>
          <a:prstGeom prst="ellipse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</a:endParaRPr>
          </a:p>
        </p:txBody>
      </p:sp>
      <p:pic>
        <p:nvPicPr>
          <p:cNvPr id="9" name="図 8" descr="ロゴ&#10;&#10;自動的に生成された説明">
            <a:extLst>
              <a:ext uri="{FF2B5EF4-FFF2-40B4-BE49-F238E27FC236}">
                <a16:creationId xmlns:a16="http://schemas.microsoft.com/office/drawing/2014/main" id="{72D36F0D-B197-342C-2312-A922EC8FCF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111" y="6317104"/>
            <a:ext cx="2304255" cy="36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057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7" presetClass="entr" presetSubtype="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7" presetClass="entr" presetSubtype="2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7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 animBg="1"/>
      <p:bldP spid="14" grpId="0"/>
      <p:bldP spid="20" grpId="0" animBg="1"/>
      <p:bldP spid="21" grpId="0"/>
      <p:bldP spid="22" grpId="0" animBg="1"/>
      <p:bldP spid="23" grpId="0"/>
      <p:bldP spid="26" grpId="0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: 圆角 8"/>
          <p:cNvSpPr/>
          <p:nvPr/>
        </p:nvSpPr>
        <p:spPr>
          <a:xfrm>
            <a:off x="5397637" y="1869817"/>
            <a:ext cx="6468729" cy="1054829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: 圆角 9"/>
          <p:cNvSpPr/>
          <p:nvPr/>
        </p:nvSpPr>
        <p:spPr>
          <a:xfrm>
            <a:off x="5374251" y="3252003"/>
            <a:ext cx="6468729" cy="1001678"/>
          </a:xfrm>
          <a:prstGeom prst="roundRect">
            <a:avLst>
              <a:gd name="adj" fmla="val 50000"/>
            </a:avLst>
          </a:prstGeom>
          <a:solidFill>
            <a:srgbClr val="53575A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: 圆角 10"/>
          <p:cNvSpPr/>
          <p:nvPr/>
        </p:nvSpPr>
        <p:spPr>
          <a:xfrm>
            <a:off x="5387911" y="4674165"/>
            <a:ext cx="6468729" cy="1203107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6281903" y="2056514"/>
            <a:ext cx="54285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+mn-ea"/>
              </a:rPr>
              <a:t>もともと</a:t>
            </a:r>
            <a:r>
              <a:rPr lang="en-US" altLang="ja-JP" dirty="0">
                <a:solidFill>
                  <a:schemeClr val="bg1"/>
                </a:solidFill>
                <a:latin typeface="+mn-ea"/>
              </a:rPr>
              <a:t>Google</a:t>
            </a:r>
            <a:r>
              <a:rPr lang="ja-JP" altLang="en-US" dirty="0">
                <a:solidFill>
                  <a:schemeClr val="bg1"/>
                </a:solidFill>
                <a:latin typeface="+mn-ea"/>
              </a:rPr>
              <a:t>カレンダーを利用しているユーザーから二重登録が面倒だと言われた。</a:t>
            </a:r>
            <a:endParaRPr lang="zh-CN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281903" y="3431796"/>
            <a:ext cx="54285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+mn-ea"/>
              </a:rPr>
              <a:t>無料の</a:t>
            </a:r>
            <a:r>
              <a:rPr lang="en-US" altLang="ja-JP" dirty="0">
                <a:solidFill>
                  <a:schemeClr val="bg1"/>
                </a:solidFill>
                <a:latin typeface="+mn-ea"/>
              </a:rPr>
              <a:t>Google</a:t>
            </a:r>
            <a:r>
              <a:rPr lang="ja-JP" altLang="en-US" dirty="0">
                <a:solidFill>
                  <a:schemeClr val="bg1"/>
                </a:solidFill>
                <a:latin typeface="+mn-ea"/>
              </a:rPr>
              <a:t>カレンダーで個人の予定含めて管理しているから、仕事の予定もそこに集約したい。</a:t>
            </a:r>
            <a:endParaRPr lang="zh-CN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335968" y="4806015"/>
            <a:ext cx="54285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+mn-ea"/>
              </a:rPr>
              <a:t>役員様が</a:t>
            </a:r>
            <a:r>
              <a:rPr lang="en-US" altLang="ja-JP" dirty="0">
                <a:solidFill>
                  <a:schemeClr val="bg1"/>
                </a:solidFill>
                <a:latin typeface="+mn-ea"/>
              </a:rPr>
              <a:t>Google</a:t>
            </a:r>
            <a:r>
              <a:rPr lang="ja-JP" altLang="en-US" dirty="0">
                <a:solidFill>
                  <a:schemeClr val="bg1"/>
                </a:solidFill>
                <a:latin typeface="+mn-ea"/>
              </a:rPr>
              <a:t>カレンダーを使っており、その運用は変えてもらいにくいが、グループウェアの予定は共有したい。</a:t>
            </a:r>
            <a:endParaRPr lang="zh-CN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69207" y="493250"/>
            <a:ext cx="10483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  <a:latin typeface="+mj-ea"/>
                <a:ea typeface="+mj-ea"/>
                <a:cs typeface="Arial" panose="020B0604020202020204" pitchFamily="34" charset="0"/>
              </a:rPr>
              <a:t>グループウェア検討・運用の中でこんな場面はありませんでしたか？</a:t>
            </a:r>
            <a:endParaRPr lang="en-US" altLang="zh-CN" sz="2800" b="1" dirty="0">
              <a:solidFill>
                <a:srgbClr val="00206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558981" y="1115610"/>
            <a:ext cx="1074037" cy="83706"/>
          </a:xfrm>
          <a:prstGeom prst="rect">
            <a:avLst/>
          </a:prstGeom>
          <a:solidFill>
            <a:srgbClr val="535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3" name="図 2" descr="机の上のノートパソコンを見ている男性&#10;&#10;中程度の精度で自動的に生成された説明">
            <a:extLst>
              <a:ext uri="{FF2B5EF4-FFF2-40B4-BE49-F238E27FC236}">
                <a16:creationId xmlns:a16="http://schemas.microsoft.com/office/drawing/2014/main" id="{BA56E5F1-1F1B-D2AC-3E84-69B9F55DB28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6403" t="-786" r="-16403" b="786"/>
          <a:stretch/>
        </p:blipFill>
        <p:spPr>
          <a:xfrm>
            <a:off x="0" y="2289117"/>
            <a:ext cx="6164245" cy="2957370"/>
          </a:xfrm>
          <a:prstGeom prst="rect">
            <a:avLst/>
          </a:prstGeom>
        </p:spPr>
      </p:pic>
      <p:pic>
        <p:nvPicPr>
          <p:cNvPr id="4" name="object 10">
            <a:extLst>
              <a:ext uri="{FF2B5EF4-FFF2-40B4-BE49-F238E27FC236}">
                <a16:creationId xmlns:a16="http://schemas.microsoft.com/office/drawing/2014/main" id="{639463A8-194C-227F-54FB-3172830BE0E4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665934" y="1956074"/>
            <a:ext cx="626510" cy="886522"/>
          </a:xfrm>
          <a:prstGeom prst="rect">
            <a:avLst/>
          </a:prstGeom>
        </p:spPr>
      </p:pic>
      <p:pic>
        <p:nvPicPr>
          <p:cNvPr id="5" name="object 9">
            <a:extLst>
              <a:ext uri="{FF2B5EF4-FFF2-40B4-BE49-F238E27FC236}">
                <a16:creationId xmlns:a16="http://schemas.microsoft.com/office/drawing/2014/main" id="{B9D88817-2D8D-2EF5-6408-1A6052AACA42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12961" y="4834874"/>
            <a:ext cx="464060" cy="906023"/>
          </a:xfrm>
          <a:prstGeom prst="rect">
            <a:avLst/>
          </a:prstGeom>
        </p:spPr>
      </p:pic>
      <p:grpSp>
        <p:nvGrpSpPr>
          <p:cNvPr id="7" name="object 11">
            <a:extLst>
              <a:ext uri="{FF2B5EF4-FFF2-40B4-BE49-F238E27FC236}">
                <a16:creationId xmlns:a16="http://schemas.microsoft.com/office/drawing/2014/main" id="{81851D52-CD5A-2C3C-6CB7-DE80D6858BED}"/>
              </a:ext>
            </a:extLst>
          </p:cNvPr>
          <p:cNvGrpSpPr/>
          <p:nvPr/>
        </p:nvGrpSpPr>
        <p:grpSpPr>
          <a:xfrm>
            <a:off x="5737969" y="3335080"/>
            <a:ext cx="358031" cy="864095"/>
            <a:chOff x="2931286" y="7591963"/>
            <a:chExt cx="753110" cy="1996439"/>
          </a:xfrm>
        </p:grpSpPr>
        <p:sp>
          <p:nvSpPr>
            <p:cNvPr id="8" name="object 12">
              <a:extLst>
                <a:ext uri="{FF2B5EF4-FFF2-40B4-BE49-F238E27FC236}">
                  <a16:creationId xmlns:a16="http://schemas.microsoft.com/office/drawing/2014/main" id="{B90761C9-7B25-E539-281C-A8271E229209}"/>
                </a:ext>
              </a:extLst>
            </p:cNvPr>
            <p:cNvSpPr/>
            <p:nvPr/>
          </p:nvSpPr>
          <p:spPr>
            <a:xfrm>
              <a:off x="3235713" y="7659886"/>
              <a:ext cx="216535" cy="259079"/>
            </a:xfrm>
            <a:custGeom>
              <a:avLst/>
              <a:gdLst/>
              <a:ahLst/>
              <a:cxnLst/>
              <a:rect l="l" t="t" r="r" b="b"/>
              <a:pathLst>
                <a:path w="216535" h="259079">
                  <a:moveTo>
                    <a:pt x="126352" y="258825"/>
                  </a:moveTo>
                  <a:lnTo>
                    <a:pt x="110729" y="252003"/>
                  </a:lnTo>
                  <a:lnTo>
                    <a:pt x="76908" y="233137"/>
                  </a:lnTo>
                  <a:lnTo>
                    <a:pt x="44460" y="204628"/>
                  </a:lnTo>
                  <a:lnTo>
                    <a:pt x="32958" y="168875"/>
                  </a:lnTo>
                  <a:lnTo>
                    <a:pt x="0" y="130337"/>
                  </a:lnTo>
                  <a:lnTo>
                    <a:pt x="713" y="124576"/>
                  </a:lnTo>
                  <a:lnTo>
                    <a:pt x="2968" y="111761"/>
                  </a:lnTo>
                  <a:lnTo>
                    <a:pt x="6939" y="98601"/>
                  </a:lnTo>
                  <a:lnTo>
                    <a:pt x="12800" y="91799"/>
                  </a:lnTo>
                  <a:lnTo>
                    <a:pt x="12687" y="88686"/>
                  </a:lnTo>
                  <a:lnTo>
                    <a:pt x="18826" y="89147"/>
                  </a:lnTo>
                  <a:lnTo>
                    <a:pt x="24779" y="91593"/>
                  </a:lnTo>
                  <a:lnTo>
                    <a:pt x="30207" y="96574"/>
                  </a:lnTo>
                  <a:lnTo>
                    <a:pt x="34772" y="104641"/>
                  </a:lnTo>
                  <a:lnTo>
                    <a:pt x="51272" y="106470"/>
                  </a:lnTo>
                  <a:lnTo>
                    <a:pt x="51272" y="77097"/>
                  </a:lnTo>
                  <a:lnTo>
                    <a:pt x="55105" y="64277"/>
                  </a:lnTo>
                  <a:lnTo>
                    <a:pt x="66833" y="36487"/>
                  </a:lnTo>
                  <a:lnTo>
                    <a:pt x="86799" y="9727"/>
                  </a:lnTo>
                  <a:lnTo>
                    <a:pt x="115345" y="0"/>
                  </a:lnTo>
                  <a:lnTo>
                    <a:pt x="179439" y="16531"/>
                  </a:lnTo>
                  <a:lnTo>
                    <a:pt x="216057" y="11013"/>
                  </a:lnTo>
                  <a:lnTo>
                    <a:pt x="214232" y="56918"/>
                  </a:lnTo>
                  <a:lnTo>
                    <a:pt x="214259" y="91028"/>
                  </a:lnTo>
                  <a:lnTo>
                    <a:pt x="211707" y="125277"/>
                  </a:lnTo>
                  <a:lnTo>
                    <a:pt x="202632" y="168473"/>
                  </a:lnTo>
                  <a:lnTo>
                    <a:pt x="183087" y="209253"/>
                  </a:lnTo>
                  <a:lnTo>
                    <a:pt x="162960" y="212941"/>
                  </a:lnTo>
                  <a:lnTo>
                    <a:pt x="159554" y="219335"/>
                  </a:lnTo>
                  <a:lnTo>
                    <a:pt x="150828" y="233814"/>
                  </a:lnTo>
                  <a:lnTo>
                    <a:pt x="139016" y="249328"/>
                  </a:lnTo>
                  <a:lnTo>
                    <a:pt x="126352" y="258825"/>
                  </a:lnTo>
                  <a:close/>
                </a:path>
              </a:pathLst>
            </a:custGeom>
            <a:solidFill>
              <a:srgbClr val="FDCC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>
              <a:extLst>
                <a:ext uri="{FF2B5EF4-FFF2-40B4-BE49-F238E27FC236}">
                  <a16:creationId xmlns:a16="http://schemas.microsoft.com/office/drawing/2014/main" id="{17C66DC3-6A4E-185D-992A-A45E2636394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45123" y="7591963"/>
              <a:ext cx="206647" cy="174382"/>
            </a:xfrm>
            <a:prstGeom prst="rect">
              <a:avLst/>
            </a:prstGeom>
          </p:spPr>
        </p:pic>
        <p:sp>
          <p:nvSpPr>
            <p:cNvPr id="21" name="object 14">
              <a:extLst>
                <a:ext uri="{FF2B5EF4-FFF2-40B4-BE49-F238E27FC236}">
                  <a16:creationId xmlns:a16="http://schemas.microsoft.com/office/drawing/2014/main" id="{2F054558-C0CA-C6E5-AC9C-6BE4A627E24E}"/>
                </a:ext>
              </a:extLst>
            </p:cNvPr>
            <p:cNvSpPr/>
            <p:nvPr/>
          </p:nvSpPr>
          <p:spPr>
            <a:xfrm>
              <a:off x="2931286" y="7828761"/>
              <a:ext cx="753110" cy="899794"/>
            </a:xfrm>
            <a:custGeom>
              <a:avLst/>
              <a:gdLst/>
              <a:ahLst/>
              <a:cxnLst/>
              <a:rect l="l" t="t" r="r" b="b"/>
              <a:pathLst>
                <a:path w="753110" h="899795">
                  <a:moveTo>
                    <a:pt x="113970" y="899479"/>
                  </a:moveTo>
                  <a:lnTo>
                    <a:pt x="57224" y="888485"/>
                  </a:lnTo>
                  <a:lnTo>
                    <a:pt x="4750" y="847153"/>
                  </a:lnTo>
                  <a:lnTo>
                    <a:pt x="0" y="779491"/>
                  </a:lnTo>
                  <a:lnTo>
                    <a:pt x="16537" y="716304"/>
                  </a:lnTo>
                  <a:lnTo>
                    <a:pt x="27924" y="688397"/>
                  </a:lnTo>
                  <a:lnTo>
                    <a:pt x="27924" y="609461"/>
                  </a:lnTo>
                  <a:lnTo>
                    <a:pt x="37534" y="513521"/>
                  </a:lnTo>
                  <a:lnTo>
                    <a:pt x="62254" y="400883"/>
                  </a:lnTo>
                  <a:lnTo>
                    <a:pt x="87661" y="307174"/>
                  </a:lnTo>
                  <a:lnTo>
                    <a:pt x="99335" y="268021"/>
                  </a:lnTo>
                  <a:lnTo>
                    <a:pt x="101180" y="251510"/>
                  </a:lnTo>
                  <a:lnTo>
                    <a:pt x="104140" y="176485"/>
                  </a:lnTo>
                  <a:lnTo>
                    <a:pt x="113980" y="124861"/>
                  </a:lnTo>
                  <a:lnTo>
                    <a:pt x="209895" y="79645"/>
                  </a:lnTo>
                  <a:lnTo>
                    <a:pt x="274928" y="54889"/>
                  </a:lnTo>
                  <a:lnTo>
                    <a:pt x="304426" y="44076"/>
                  </a:lnTo>
                  <a:lnTo>
                    <a:pt x="337385" y="0"/>
                  </a:lnTo>
                  <a:lnTo>
                    <a:pt x="324544" y="42257"/>
                  </a:lnTo>
                  <a:lnTo>
                    <a:pt x="341023" y="280873"/>
                  </a:lnTo>
                  <a:lnTo>
                    <a:pt x="309909" y="319412"/>
                  </a:lnTo>
                  <a:lnTo>
                    <a:pt x="297088" y="411211"/>
                  </a:lnTo>
                  <a:lnTo>
                    <a:pt x="269633" y="497462"/>
                  </a:lnTo>
                  <a:lnTo>
                    <a:pt x="269633" y="545217"/>
                  </a:lnTo>
                  <a:lnTo>
                    <a:pt x="249170" y="594789"/>
                  </a:lnTo>
                  <a:lnTo>
                    <a:pt x="225688" y="594789"/>
                  </a:lnTo>
                  <a:lnTo>
                    <a:pt x="222008" y="791189"/>
                  </a:lnTo>
                  <a:lnTo>
                    <a:pt x="145115" y="846259"/>
                  </a:lnTo>
                  <a:lnTo>
                    <a:pt x="148763" y="895811"/>
                  </a:lnTo>
                  <a:lnTo>
                    <a:pt x="113970" y="899479"/>
                  </a:lnTo>
                  <a:close/>
                </a:path>
                <a:path w="753110" h="899795">
                  <a:moveTo>
                    <a:pt x="247660" y="598447"/>
                  </a:moveTo>
                  <a:lnTo>
                    <a:pt x="225688" y="594789"/>
                  </a:lnTo>
                  <a:lnTo>
                    <a:pt x="249170" y="594789"/>
                  </a:lnTo>
                  <a:lnTo>
                    <a:pt x="247660" y="598447"/>
                  </a:lnTo>
                  <a:close/>
                </a:path>
                <a:path w="753110" h="899795">
                  <a:moveTo>
                    <a:pt x="639519" y="890314"/>
                  </a:moveTo>
                  <a:lnTo>
                    <a:pt x="586422" y="657153"/>
                  </a:lnTo>
                  <a:lnTo>
                    <a:pt x="533314" y="280863"/>
                  </a:lnTo>
                  <a:lnTo>
                    <a:pt x="496697" y="152375"/>
                  </a:lnTo>
                  <a:lnTo>
                    <a:pt x="478383" y="42257"/>
                  </a:lnTo>
                  <a:lnTo>
                    <a:pt x="626708" y="110169"/>
                  </a:lnTo>
                  <a:lnTo>
                    <a:pt x="648823" y="154047"/>
                  </a:lnTo>
                  <a:lnTo>
                    <a:pt x="663553" y="232697"/>
                  </a:lnTo>
                  <a:lnTo>
                    <a:pt x="671758" y="307908"/>
                  </a:lnTo>
                  <a:lnTo>
                    <a:pt x="674302" y="341470"/>
                  </a:lnTo>
                  <a:lnTo>
                    <a:pt x="676136" y="413050"/>
                  </a:lnTo>
                  <a:lnTo>
                    <a:pt x="710930" y="598437"/>
                  </a:lnTo>
                  <a:lnTo>
                    <a:pt x="727409" y="627821"/>
                  </a:lnTo>
                  <a:lnTo>
                    <a:pt x="748678" y="824221"/>
                  </a:lnTo>
                  <a:lnTo>
                    <a:pt x="654184" y="824221"/>
                  </a:lnTo>
                  <a:lnTo>
                    <a:pt x="652340" y="873773"/>
                  </a:lnTo>
                  <a:lnTo>
                    <a:pt x="639519" y="890314"/>
                  </a:lnTo>
                  <a:close/>
                </a:path>
                <a:path w="753110" h="899795">
                  <a:moveTo>
                    <a:pt x="727559" y="877655"/>
                  </a:moveTo>
                  <a:lnTo>
                    <a:pt x="694690" y="861624"/>
                  </a:lnTo>
                  <a:lnTo>
                    <a:pt x="666284" y="836985"/>
                  </a:lnTo>
                  <a:lnTo>
                    <a:pt x="654184" y="824221"/>
                  </a:lnTo>
                  <a:lnTo>
                    <a:pt x="748678" y="824221"/>
                  </a:lnTo>
                  <a:lnTo>
                    <a:pt x="753051" y="864598"/>
                  </a:lnTo>
                  <a:lnTo>
                    <a:pt x="727559" y="87765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5">
              <a:extLst>
                <a:ext uri="{FF2B5EF4-FFF2-40B4-BE49-F238E27FC236}">
                  <a16:creationId xmlns:a16="http://schemas.microsoft.com/office/drawing/2014/main" id="{1F5E92F6-C41F-FE4F-9F39-2418DEE833FC}"/>
                </a:ext>
              </a:extLst>
            </p:cNvPr>
            <p:cNvSpPr/>
            <p:nvPr/>
          </p:nvSpPr>
          <p:spPr>
            <a:xfrm>
              <a:off x="3178968" y="7828772"/>
              <a:ext cx="327025" cy="600710"/>
            </a:xfrm>
            <a:custGeom>
              <a:avLst/>
              <a:gdLst/>
              <a:ahLst/>
              <a:cxnLst/>
              <a:rect l="l" t="t" r="r" b="b"/>
              <a:pathLst>
                <a:path w="327025" h="600709">
                  <a:moveTo>
                    <a:pt x="31114" y="600286"/>
                  </a:moveTo>
                  <a:lnTo>
                    <a:pt x="0" y="598447"/>
                  </a:lnTo>
                  <a:lnTo>
                    <a:pt x="21972" y="545217"/>
                  </a:lnTo>
                  <a:lnTo>
                    <a:pt x="21972" y="497462"/>
                  </a:lnTo>
                  <a:lnTo>
                    <a:pt x="49428" y="411211"/>
                  </a:lnTo>
                  <a:lnTo>
                    <a:pt x="62248" y="319412"/>
                  </a:lnTo>
                  <a:lnTo>
                    <a:pt x="93363" y="280874"/>
                  </a:lnTo>
                  <a:lnTo>
                    <a:pt x="76883" y="42257"/>
                  </a:lnTo>
                  <a:lnTo>
                    <a:pt x="89704" y="0"/>
                  </a:lnTo>
                  <a:lnTo>
                    <a:pt x="101201" y="35748"/>
                  </a:lnTo>
                  <a:lnTo>
                    <a:pt x="133649" y="64258"/>
                  </a:lnTo>
                  <a:lnTo>
                    <a:pt x="167473" y="83126"/>
                  </a:lnTo>
                  <a:lnTo>
                    <a:pt x="183098" y="89949"/>
                  </a:lnTo>
                  <a:lnTo>
                    <a:pt x="195761" y="80453"/>
                  </a:lnTo>
                  <a:lnTo>
                    <a:pt x="207573" y="64938"/>
                  </a:lnTo>
                  <a:lnTo>
                    <a:pt x="216300" y="50459"/>
                  </a:lnTo>
                  <a:lnTo>
                    <a:pt x="219705" y="44065"/>
                  </a:lnTo>
                  <a:lnTo>
                    <a:pt x="230046" y="42185"/>
                  </a:lnTo>
                  <a:lnTo>
                    <a:pt x="230896" y="43469"/>
                  </a:lnTo>
                  <a:lnTo>
                    <a:pt x="249005" y="152365"/>
                  </a:lnTo>
                  <a:lnTo>
                    <a:pt x="285623" y="280853"/>
                  </a:lnTo>
                  <a:lnTo>
                    <a:pt x="326422" y="569967"/>
                  </a:lnTo>
                  <a:lnTo>
                    <a:pt x="280140" y="576409"/>
                  </a:lnTo>
                  <a:lnTo>
                    <a:pt x="199567" y="585584"/>
                  </a:lnTo>
                  <a:lnTo>
                    <a:pt x="53107" y="596597"/>
                  </a:lnTo>
                  <a:lnTo>
                    <a:pt x="31114" y="60028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16">
              <a:extLst>
                <a:ext uri="{FF2B5EF4-FFF2-40B4-BE49-F238E27FC236}">
                  <a16:creationId xmlns:a16="http://schemas.microsoft.com/office/drawing/2014/main" id="{D82881F4-AA46-63CF-15B8-DE4F3A28963E}"/>
                </a:ext>
              </a:extLst>
            </p:cNvPr>
            <p:cNvSpPr/>
            <p:nvPr/>
          </p:nvSpPr>
          <p:spPr>
            <a:xfrm>
              <a:off x="3152978" y="7928762"/>
              <a:ext cx="471805" cy="1659889"/>
            </a:xfrm>
            <a:custGeom>
              <a:avLst/>
              <a:gdLst/>
              <a:ahLst/>
              <a:cxnLst/>
              <a:rect l="l" t="t" r="r" b="b"/>
              <a:pathLst>
                <a:path w="471804" h="1659890">
                  <a:moveTo>
                    <a:pt x="471424" y="1632165"/>
                  </a:moveTo>
                  <a:lnTo>
                    <a:pt x="467245" y="1618424"/>
                  </a:lnTo>
                  <a:lnTo>
                    <a:pt x="458952" y="1607781"/>
                  </a:lnTo>
                  <a:lnTo>
                    <a:pt x="454444" y="1603502"/>
                  </a:lnTo>
                  <a:lnTo>
                    <a:pt x="419646" y="1557629"/>
                  </a:lnTo>
                  <a:lnTo>
                    <a:pt x="403161" y="1473187"/>
                  </a:lnTo>
                  <a:lnTo>
                    <a:pt x="403161" y="1385074"/>
                  </a:lnTo>
                  <a:lnTo>
                    <a:pt x="397675" y="1071168"/>
                  </a:lnTo>
                  <a:lnTo>
                    <a:pt x="381190" y="1049172"/>
                  </a:lnTo>
                  <a:lnTo>
                    <a:pt x="390334" y="1027112"/>
                  </a:lnTo>
                  <a:lnTo>
                    <a:pt x="383006" y="999578"/>
                  </a:lnTo>
                  <a:lnTo>
                    <a:pt x="397675" y="863765"/>
                  </a:lnTo>
                  <a:lnTo>
                    <a:pt x="416382" y="784034"/>
                  </a:lnTo>
                  <a:lnTo>
                    <a:pt x="364718" y="557174"/>
                  </a:lnTo>
                  <a:lnTo>
                    <a:pt x="343319" y="405638"/>
                  </a:lnTo>
                  <a:lnTo>
                    <a:pt x="352386" y="469988"/>
                  </a:lnTo>
                  <a:lnTo>
                    <a:pt x="306108" y="476440"/>
                  </a:lnTo>
                  <a:lnTo>
                    <a:pt x="276999" y="479755"/>
                  </a:lnTo>
                  <a:lnTo>
                    <a:pt x="284137" y="470916"/>
                  </a:lnTo>
                  <a:lnTo>
                    <a:pt x="287794" y="336892"/>
                  </a:lnTo>
                  <a:lnTo>
                    <a:pt x="284137" y="193700"/>
                  </a:lnTo>
                  <a:lnTo>
                    <a:pt x="234708" y="56057"/>
                  </a:lnTo>
                  <a:lnTo>
                    <a:pt x="231038" y="43218"/>
                  </a:lnTo>
                  <a:lnTo>
                    <a:pt x="229222" y="4660"/>
                  </a:lnTo>
                  <a:lnTo>
                    <a:pt x="225666" y="3568"/>
                  </a:lnTo>
                  <a:lnTo>
                    <a:pt x="217309" y="1435"/>
                  </a:lnTo>
                  <a:lnTo>
                    <a:pt x="207581" y="0"/>
                  </a:lnTo>
                  <a:lnTo>
                    <a:pt x="199923" y="977"/>
                  </a:lnTo>
                  <a:lnTo>
                    <a:pt x="177952" y="19342"/>
                  </a:lnTo>
                  <a:lnTo>
                    <a:pt x="180606" y="22263"/>
                  </a:lnTo>
                  <a:lnTo>
                    <a:pt x="186867" y="28981"/>
                  </a:lnTo>
                  <a:lnTo>
                    <a:pt x="194170" y="36385"/>
                  </a:lnTo>
                  <a:lnTo>
                    <a:pt x="199923" y="41363"/>
                  </a:lnTo>
                  <a:lnTo>
                    <a:pt x="205409" y="45034"/>
                  </a:lnTo>
                  <a:lnTo>
                    <a:pt x="210908" y="52387"/>
                  </a:lnTo>
                  <a:lnTo>
                    <a:pt x="199923" y="351599"/>
                  </a:lnTo>
                  <a:lnTo>
                    <a:pt x="195224" y="487895"/>
                  </a:lnTo>
                  <a:lnTo>
                    <a:pt x="79070" y="496620"/>
                  </a:lnTo>
                  <a:lnTo>
                    <a:pt x="57073" y="500316"/>
                  </a:lnTo>
                  <a:lnTo>
                    <a:pt x="25958" y="498475"/>
                  </a:lnTo>
                  <a:lnTo>
                    <a:pt x="3987" y="494817"/>
                  </a:lnTo>
                  <a:lnTo>
                    <a:pt x="317" y="691210"/>
                  </a:lnTo>
                  <a:lnTo>
                    <a:pt x="0" y="691438"/>
                  </a:lnTo>
                  <a:lnTo>
                    <a:pt x="317" y="702208"/>
                  </a:lnTo>
                  <a:lnTo>
                    <a:pt x="25958" y="790346"/>
                  </a:lnTo>
                  <a:lnTo>
                    <a:pt x="24130" y="801344"/>
                  </a:lnTo>
                  <a:lnTo>
                    <a:pt x="18630" y="825195"/>
                  </a:lnTo>
                  <a:lnTo>
                    <a:pt x="22288" y="874776"/>
                  </a:lnTo>
                  <a:lnTo>
                    <a:pt x="7645" y="1021626"/>
                  </a:lnTo>
                  <a:lnTo>
                    <a:pt x="4813" y="1075397"/>
                  </a:lnTo>
                  <a:lnTo>
                    <a:pt x="11087" y="1148969"/>
                  </a:lnTo>
                  <a:lnTo>
                    <a:pt x="19748" y="1213942"/>
                  </a:lnTo>
                  <a:lnTo>
                    <a:pt x="66255" y="1280464"/>
                  </a:lnTo>
                  <a:lnTo>
                    <a:pt x="64414" y="1315351"/>
                  </a:lnTo>
                  <a:lnTo>
                    <a:pt x="80746" y="1383576"/>
                  </a:lnTo>
                  <a:lnTo>
                    <a:pt x="111328" y="1413764"/>
                  </a:lnTo>
                  <a:lnTo>
                    <a:pt x="140881" y="1420901"/>
                  </a:lnTo>
                  <a:lnTo>
                    <a:pt x="154127" y="1419948"/>
                  </a:lnTo>
                  <a:lnTo>
                    <a:pt x="164795" y="1412481"/>
                  </a:lnTo>
                  <a:lnTo>
                    <a:pt x="172212" y="1401381"/>
                  </a:lnTo>
                  <a:lnTo>
                    <a:pt x="176530" y="1391323"/>
                  </a:lnTo>
                  <a:lnTo>
                    <a:pt x="177939" y="1386928"/>
                  </a:lnTo>
                  <a:lnTo>
                    <a:pt x="146799" y="1285963"/>
                  </a:lnTo>
                  <a:lnTo>
                    <a:pt x="139496" y="1247432"/>
                  </a:lnTo>
                  <a:lnTo>
                    <a:pt x="163283" y="1096886"/>
                  </a:lnTo>
                  <a:lnTo>
                    <a:pt x="223723" y="836218"/>
                  </a:lnTo>
                  <a:lnTo>
                    <a:pt x="223723" y="854583"/>
                  </a:lnTo>
                  <a:lnTo>
                    <a:pt x="214553" y="1047343"/>
                  </a:lnTo>
                  <a:lnTo>
                    <a:pt x="210045" y="1147572"/>
                  </a:lnTo>
                  <a:lnTo>
                    <a:pt x="225094" y="1251788"/>
                  </a:lnTo>
                  <a:lnTo>
                    <a:pt x="244944" y="1333614"/>
                  </a:lnTo>
                  <a:lnTo>
                    <a:pt x="254838" y="1366748"/>
                  </a:lnTo>
                  <a:lnTo>
                    <a:pt x="309778" y="1502587"/>
                  </a:lnTo>
                  <a:lnTo>
                    <a:pt x="302463" y="1509915"/>
                  </a:lnTo>
                  <a:lnTo>
                    <a:pt x="300621" y="1520939"/>
                  </a:lnTo>
                  <a:lnTo>
                    <a:pt x="296976" y="1548485"/>
                  </a:lnTo>
                  <a:lnTo>
                    <a:pt x="311607" y="1579676"/>
                  </a:lnTo>
                  <a:lnTo>
                    <a:pt x="344576" y="1638414"/>
                  </a:lnTo>
                  <a:lnTo>
                    <a:pt x="396379" y="1658924"/>
                  </a:lnTo>
                  <a:lnTo>
                    <a:pt x="433603" y="1659293"/>
                  </a:lnTo>
                  <a:lnTo>
                    <a:pt x="456057" y="1651050"/>
                  </a:lnTo>
                  <a:lnTo>
                    <a:pt x="463575" y="1645742"/>
                  </a:lnTo>
                  <a:lnTo>
                    <a:pt x="471424" y="163216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17">
              <a:extLst>
                <a:ext uri="{FF2B5EF4-FFF2-40B4-BE49-F238E27FC236}">
                  <a16:creationId xmlns:a16="http://schemas.microsoft.com/office/drawing/2014/main" id="{55C98FC3-A817-1B26-8B0A-8F329E997639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990346" y="8718038"/>
              <a:ext cx="86066" cy="79953"/>
            </a:xfrm>
            <a:prstGeom prst="rect">
              <a:avLst/>
            </a:prstGeom>
          </p:spPr>
        </p:pic>
      </p:grpSp>
      <p:pic>
        <p:nvPicPr>
          <p:cNvPr id="26" name="図 25" descr="ロゴ&#10;&#10;自動的に生成された説明">
            <a:extLst>
              <a:ext uri="{FF2B5EF4-FFF2-40B4-BE49-F238E27FC236}">
                <a16:creationId xmlns:a16="http://schemas.microsoft.com/office/drawing/2014/main" id="{FA140DE5-DC22-431C-AD18-33E1C617B3C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111" y="6317104"/>
            <a:ext cx="2304255" cy="36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43540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6" presetClass="entr" presetSubtype="4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42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42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6" grpId="0"/>
      <p:bldP spid="17" grpId="0"/>
      <p:bldP spid="18" grpId="0"/>
      <p:bldP spid="1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虹がかかっている&#10;&#10;低い精度で自動的に生成された説明">
            <a:extLst>
              <a:ext uri="{FF2B5EF4-FFF2-40B4-BE49-F238E27FC236}">
                <a16:creationId xmlns:a16="http://schemas.microsoft.com/office/drawing/2014/main" id="{CBA75490-6E0D-CC4F-CD51-0F5537CFE0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40" y="0"/>
            <a:ext cx="12196539" cy="6858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935760" y="954881"/>
            <a:ext cx="1476164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3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3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643632" y="3188100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endParaRPr lang="zh-CN" altLang="en-US" sz="4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519697" y="3804259"/>
            <a:ext cx="123935" cy="123935"/>
          </a:xfrm>
          <a:prstGeom prst="ellipse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6542672" y="3337942"/>
            <a:ext cx="5663952" cy="57606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6830704" y="3387819"/>
            <a:ext cx="1947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そんな時には</a:t>
            </a:r>
            <a:endParaRPr lang="en-US" altLang="zh-CN" sz="2400" dirty="0">
              <a:solidFill>
                <a:schemeClr val="bg1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528048" y="2353260"/>
            <a:ext cx="5663952" cy="576064"/>
          </a:xfrm>
          <a:prstGeom prst="rect">
            <a:avLst/>
          </a:prstGeom>
          <a:solidFill>
            <a:schemeClr val="bg1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6816080" y="2403137"/>
            <a:ext cx="3857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こんなシーンありませんか？</a:t>
            </a:r>
            <a:endParaRPr lang="en-US" altLang="zh-CN" sz="2400" dirty="0">
              <a:solidFill>
                <a:schemeClr val="bg1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528048" y="4327003"/>
            <a:ext cx="5663952" cy="576064"/>
          </a:xfrm>
          <a:prstGeom prst="rect">
            <a:avLst/>
          </a:prstGeom>
          <a:solidFill>
            <a:schemeClr val="bg1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6816080" y="4376880"/>
            <a:ext cx="2239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利用するメリット</a:t>
            </a:r>
            <a:endParaRPr lang="en-US" altLang="zh-CN" sz="2400" dirty="0">
              <a:solidFill>
                <a:schemeClr val="bg1"/>
              </a:solidFill>
              <a:latin typeface="+mn-ea"/>
              <a:cs typeface="Arial" panose="020B0604020202020204" pitchFamily="34" charset="0"/>
            </a:endParaRPr>
          </a:p>
        </p:txBody>
      </p:sp>
      <p:pic>
        <p:nvPicPr>
          <p:cNvPr id="10" name="図 9" descr="ロゴ&#10;&#10;自動的に生成された説明">
            <a:extLst>
              <a:ext uri="{FF2B5EF4-FFF2-40B4-BE49-F238E27FC236}">
                <a16:creationId xmlns:a16="http://schemas.microsoft.com/office/drawing/2014/main" id="{AE921892-6D31-372D-F4A4-68CD8B90D9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111" y="6317104"/>
            <a:ext cx="2304255" cy="36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11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7" presetClass="entr" presetSubtype="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7" presetClass="entr" presetSubtype="2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7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 animBg="1"/>
      <p:bldP spid="18" grpId="0" animBg="1"/>
      <p:bldP spid="19" grpId="0"/>
      <p:bldP spid="20" grpId="0" animBg="1"/>
      <p:bldP spid="21" grpId="0"/>
      <p:bldP spid="22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5544001" y="3034919"/>
            <a:ext cx="60548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>
                <a:solidFill>
                  <a:srgbClr val="131313"/>
                </a:solidFill>
                <a:latin typeface="+mn-ea"/>
                <a:cs typeface="Arial" panose="020B0604020202020204" pitchFamily="34" charset="0"/>
              </a:rPr>
              <a:t>desknet’s</a:t>
            </a:r>
            <a:r>
              <a:rPr lang="en-US" altLang="ja-JP" sz="2400" dirty="0">
                <a:solidFill>
                  <a:srgbClr val="131313"/>
                </a:solidFill>
                <a:latin typeface="+mn-ea"/>
                <a:cs typeface="Arial" panose="020B0604020202020204" pitchFamily="34" charset="0"/>
              </a:rPr>
              <a:t> NEO</a:t>
            </a:r>
            <a:r>
              <a:rPr lang="ja-JP" altLang="en-US" sz="2400" dirty="0">
                <a:solidFill>
                  <a:srgbClr val="131313"/>
                </a:solidFill>
                <a:latin typeface="+mn-ea"/>
                <a:cs typeface="Arial" panose="020B0604020202020204" pitchFamily="34" charset="0"/>
              </a:rPr>
              <a:t>には</a:t>
            </a:r>
            <a:endParaRPr lang="en-US" altLang="ja-JP" sz="2400" dirty="0">
              <a:solidFill>
                <a:srgbClr val="131313"/>
              </a:solidFill>
              <a:latin typeface="+mn-ea"/>
              <a:cs typeface="Arial" panose="020B0604020202020204" pitchFamily="34" charset="0"/>
            </a:endParaRPr>
          </a:p>
          <a:p>
            <a:r>
              <a:rPr lang="en-US" altLang="ja-JP" sz="2400" dirty="0">
                <a:solidFill>
                  <a:srgbClr val="131313"/>
                </a:solidFill>
                <a:latin typeface="+mn-ea"/>
                <a:cs typeface="Arial" panose="020B0604020202020204" pitchFamily="34" charset="0"/>
              </a:rPr>
              <a:t>Google</a:t>
            </a:r>
            <a:r>
              <a:rPr lang="ja-JP" altLang="en-US" sz="2400" dirty="0">
                <a:solidFill>
                  <a:srgbClr val="131313"/>
                </a:solidFill>
                <a:latin typeface="+mn-ea"/>
                <a:cs typeface="Arial" panose="020B0604020202020204" pitchFamily="34" charset="0"/>
              </a:rPr>
              <a:t>カレンダーとスケジュールを</a:t>
            </a:r>
            <a:endParaRPr lang="en-US" altLang="ja-JP" sz="2400" dirty="0">
              <a:solidFill>
                <a:srgbClr val="131313"/>
              </a:solidFill>
              <a:latin typeface="+mn-ea"/>
              <a:cs typeface="Arial" panose="020B0604020202020204" pitchFamily="34" charset="0"/>
            </a:endParaRPr>
          </a:p>
          <a:p>
            <a:r>
              <a:rPr lang="ja-JP" altLang="en-US" sz="2400" dirty="0">
                <a:solidFill>
                  <a:srgbClr val="131313"/>
                </a:solidFill>
                <a:latin typeface="+mn-ea"/>
                <a:cs typeface="Arial" panose="020B0604020202020204" pitchFamily="34" charset="0"/>
              </a:rPr>
              <a:t>双方向同期ができるオプションがございます。</a:t>
            </a:r>
            <a:endParaRPr lang="en-US" altLang="ja-JP" sz="2400" dirty="0">
              <a:solidFill>
                <a:srgbClr val="131313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3285928" y="475175"/>
            <a:ext cx="5323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err="1">
                <a:solidFill>
                  <a:srgbClr val="002060"/>
                </a:solidFill>
                <a:latin typeface="+mj-ea"/>
                <a:ea typeface="+mj-ea"/>
                <a:cs typeface="Arial" panose="020B0604020202020204" pitchFamily="34" charset="0"/>
              </a:rPr>
              <a:t>desknet’s</a:t>
            </a:r>
            <a:r>
              <a:rPr lang="en-US" altLang="ja-JP" sz="2800" b="1" dirty="0">
                <a:solidFill>
                  <a:srgbClr val="002060"/>
                </a:solidFill>
                <a:latin typeface="+mj-ea"/>
                <a:ea typeface="+mj-ea"/>
                <a:cs typeface="Arial" panose="020B0604020202020204" pitchFamily="34" charset="0"/>
              </a:rPr>
              <a:t> NEO</a:t>
            </a:r>
            <a:r>
              <a:rPr lang="ja-JP" altLang="en-US" sz="2800" b="1" dirty="0">
                <a:solidFill>
                  <a:srgbClr val="002060"/>
                </a:solidFill>
                <a:latin typeface="+mj-ea"/>
                <a:ea typeface="+mj-ea"/>
                <a:cs typeface="Arial" panose="020B0604020202020204" pitchFamily="34" charset="0"/>
              </a:rPr>
              <a:t>にお任せください。</a:t>
            </a:r>
            <a:endParaRPr lang="en-US" altLang="zh-CN" sz="2800" b="1" dirty="0">
              <a:solidFill>
                <a:srgbClr val="00206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558982" y="1088516"/>
            <a:ext cx="1074037" cy="83706"/>
          </a:xfrm>
          <a:prstGeom prst="rect">
            <a:avLst/>
          </a:prstGeom>
          <a:solidFill>
            <a:srgbClr val="535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3" name="図 2" descr="図形, 四角形&#10;&#10;自動的に生成された説明">
            <a:extLst>
              <a:ext uri="{FF2B5EF4-FFF2-40B4-BE49-F238E27FC236}">
                <a16:creationId xmlns:a16="http://schemas.microsoft.com/office/drawing/2014/main" id="{47A498CD-C0C8-7AEB-6F4E-34BE42E864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5" t="17491" r="12668" b="10598"/>
          <a:stretch/>
        </p:blipFill>
        <p:spPr>
          <a:xfrm>
            <a:off x="696541" y="2118295"/>
            <a:ext cx="4608512" cy="280831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0C2FF636-2AB2-4283-0FE0-5636D566C5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22" y="2999101"/>
            <a:ext cx="3363750" cy="739359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CDC0D817-E933-4D43-D695-34091557B1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01" y="2191353"/>
            <a:ext cx="807748" cy="807748"/>
          </a:xfrm>
          <a:prstGeom prst="rect">
            <a:avLst/>
          </a:prstGeom>
        </p:spPr>
      </p:pic>
      <p:pic>
        <p:nvPicPr>
          <p:cNvPr id="28" name="図 27" descr="ロゴ&#10;&#10;自動的に生成された説明">
            <a:extLst>
              <a:ext uri="{FF2B5EF4-FFF2-40B4-BE49-F238E27FC236}">
                <a16:creationId xmlns:a16="http://schemas.microsoft.com/office/drawing/2014/main" id="{85ACA202-CE75-0165-CCF7-7D6030090F8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111" y="6317104"/>
            <a:ext cx="2304255" cy="36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2172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9" grpId="0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虹がかかっている&#10;&#10;低い精度で自動的に生成された説明">
            <a:extLst>
              <a:ext uri="{FF2B5EF4-FFF2-40B4-BE49-F238E27FC236}">
                <a16:creationId xmlns:a16="http://schemas.microsoft.com/office/drawing/2014/main" id="{C205631B-F81C-86DF-CC3C-AE1244E8AC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935760" y="1818977"/>
            <a:ext cx="1476164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3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3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643632" y="4084324"/>
            <a:ext cx="7328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endParaRPr lang="zh-CN" altLang="en-US" sz="4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5519697" y="4700483"/>
            <a:ext cx="123935" cy="123935"/>
          </a:xfrm>
          <a:prstGeom prst="ellipse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6528048" y="4319508"/>
            <a:ext cx="5663952" cy="57606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6816080" y="4369385"/>
            <a:ext cx="2239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利用するメリット</a:t>
            </a:r>
            <a:endParaRPr lang="en-US" altLang="zh-CN" sz="2400" dirty="0">
              <a:solidFill>
                <a:schemeClr val="bg1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528048" y="2353260"/>
            <a:ext cx="5663952" cy="576064"/>
          </a:xfrm>
          <a:prstGeom prst="rect">
            <a:avLst/>
          </a:prstGeom>
          <a:solidFill>
            <a:schemeClr val="bg1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6816080" y="2403137"/>
            <a:ext cx="3857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こんなシーンありませんか？</a:t>
            </a:r>
            <a:endParaRPr lang="en-US" altLang="zh-CN" sz="2400" dirty="0">
              <a:solidFill>
                <a:schemeClr val="bg1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528048" y="3350994"/>
            <a:ext cx="5663952" cy="576064"/>
          </a:xfrm>
          <a:prstGeom prst="rect">
            <a:avLst/>
          </a:prstGeom>
          <a:solidFill>
            <a:schemeClr val="bg1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6816080" y="3400871"/>
            <a:ext cx="1947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そんな時には</a:t>
            </a:r>
            <a:endParaRPr lang="en-US" altLang="zh-CN" sz="2400" dirty="0">
              <a:solidFill>
                <a:schemeClr val="bg1"/>
              </a:solidFill>
              <a:latin typeface="+mn-ea"/>
              <a:cs typeface="Arial" panose="020B0604020202020204" pitchFamily="34" charset="0"/>
            </a:endParaRPr>
          </a:p>
        </p:txBody>
      </p:sp>
      <p:pic>
        <p:nvPicPr>
          <p:cNvPr id="10" name="図 9" descr="ロゴ&#10;&#10;自動的に生成された説明">
            <a:extLst>
              <a:ext uri="{FF2B5EF4-FFF2-40B4-BE49-F238E27FC236}">
                <a16:creationId xmlns:a16="http://schemas.microsoft.com/office/drawing/2014/main" id="{1D4DCE20-4C95-D9EE-6FF6-037935BE5E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111" y="6317104"/>
            <a:ext cx="2304255" cy="36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43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7" presetClass="entr" presetSubtype="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7" presetClass="entr" presetSubtype="2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7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 animBg="1"/>
      <p:bldP spid="17" grpId="0" animBg="1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32B78E8-3BC2-60E1-3745-40991C874CE3}"/>
              </a:ext>
            </a:extLst>
          </p:cNvPr>
          <p:cNvSpPr/>
          <p:nvPr/>
        </p:nvSpPr>
        <p:spPr>
          <a:xfrm>
            <a:off x="5040282" y="3929365"/>
            <a:ext cx="2111434" cy="369332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65B30F6-B19B-13F9-FA6A-61B43DAD7FB8}"/>
              </a:ext>
            </a:extLst>
          </p:cNvPr>
          <p:cNvSpPr/>
          <p:nvPr/>
        </p:nvSpPr>
        <p:spPr>
          <a:xfrm>
            <a:off x="8721054" y="3923171"/>
            <a:ext cx="2111434" cy="369332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FB5CB80E-BDF0-4797-66B2-703D7B4E072A}"/>
              </a:ext>
            </a:extLst>
          </p:cNvPr>
          <p:cNvSpPr/>
          <p:nvPr/>
        </p:nvSpPr>
        <p:spPr>
          <a:xfrm>
            <a:off x="1416216" y="3923171"/>
            <a:ext cx="2111434" cy="369332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矩形 7"/>
          <p:cNvSpPr/>
          <p:nvPr/>
        </p:nvSpPr>
        <p:spPr>
          <a:xfrm>
            <a:off x="1" y="1916832"/>
            <a:ext cx="12192000" cy="19789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407368" y="5157192"/>
            <a:ext cx="113772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>
                <a:solidFill>
                  <a:srgbClr val="131313"/>
                </a:solidFill>
                <a:latin typeface="+mn-ea"/>
              </a:rPr>
              <a:t>Google</a:t>
            </a:r>
            <a:r>
              <a:rPr lang="ja-JP" altLang="en-US" sz="2400" dirty="0">
                <a:solidFill>
                  <a:srgbClr val="131313"/>
                </a:solidFill>
                <a:latin typeface="+mn-ea"/>
              </a:rPr>
              <a:t>カレンダーを介して、端末と</a:t>
            </a:r>
            <a:r>
              <a:rPr lang="en-US" altLang="ja-JP" sz="2400" dirty="0" err="1">
                <a:solidFill>
                  <a:srgbClr val="131313"/>
                </a:solidFill>
                <a:latin typeface="+mn-ea"/>
              </a:rPr>
              <a:t>desknet’s</a:t>
            </a:r>
            <a:r>
              <a:rPr lang="en-US" altLang="ja-JP" sz="2400" dirty="0">
                <a:solidFill>
                  <a:srgbClr val="131313"/>
                </a:solidFill>
                <a:latin typeface="+mn-ea"/>
              </a:rPr>
              <a:t> NEO</a:t>
            </a:r>
            <a:r>
              <a:rPr lang="ja-JP" altLang="en-US" sz="2400" dirty="0">
                <a:solidFill>
                  <a:srgbClr val="131313"/>
                </a:solidFill>
                <a:latin typeface="+mn-ea"/>
              </a:rPr>
              <a:t>間の</a:t>
            </a:r>
            <a:endParaRPr lang="en-US" altLang="ja-JP" sz="2400" dirty="0">
              <a:solidFill>
                <a:srgbClr val="131313"/>
              </a:solidFill>
              <a:latin typeface="+mn-ea"/>
            </a:endParaRPr>
          </a:p>
          <a:p>
            <a:pPr algn="ctr"/>
            <a:r>
              <a:rPr lang="ja-JP" altLang="en-US" sz="2400" dirty="0">
                <a:solidFill>
                  <a:srgbClr val="131313"/>
                </a:solidFill>
                <a:latin typeface="+mn-ea"/>
              </a:rPr>
              <a:t>スケジュール双方向同期が可能。</a:t>
            </a:r>
            <a:endParaRPr lang="en-US" altLang="zh-CN" sz="2400" dirty="0">
              <a:solidFill>
                <a:srgbClr val="131313"/>
              </a:solidFill>
              <a:latin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262759" y="492130"/>
            <a:ext cx="55755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rgbClr val="002060"/>
                </a:solidFill>
                <a:latin typeface="+mj-ea"/>
                <a:ea typeface="+mj-ea"/>
                <a:cs typeface="Arial" panose="020B0604020202020204" pitchFamily="34" charset="0"/>
              </a:rPr>
              <a:t>Sync for smartphones</a:t>
            </a:r>
            <a:r>
              <a:rPr lang="ja-JP" altLang="en-US" sz="2400" b="1" dirty="0">
                <a:solidFill>
                  <a:srgbClr val="002060"/>
                </a:solidFill>
                <a:latin typeface="+mj-ea"/>
                <a:ea typeface="+mj-ea"/>
                <a:cs typeface="Arial" panose="020B0604020202020204" pitchFamily="34" charset="0"/>
              </a:rPr>
              <a:t>を利用するメリット１</a:t>
            </a:r>
            <a:endParaRPr lang="en-US" altLang="zh-CN" sz="2400" b="1" dirty="0">
              <a:solidFill>
                <a:srgbClr val="00206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479162" y="1051878"/>
            <a:ext cx="1074037" cy="83706"/>
          </a:xfrm>
          <a:prstGeom prst="rect">
            <a:avLst/>
          </a:prstGeom>
          <a:solidFill>
            <a:srgbClr val="535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32" name="図 31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A91E7CE7-ED56-8218-6232-09DDA81C1A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746205" y="1916832"/>
            <a:ext cx="2710113" cy="1978947"/>
          </a:xfrm>
          <a:prstGeom prst="rect">
            <a:avLst/>
          </a:prstGeom>
        </p:spPr>
      </p:pic>
      <p:pic>
        <p:nvPicPr>
          <p:cNvPr id="33" name="object 21">
            <a:extLst>
              <a:ext uri="{FF2B5EF4-FFF2-40B4-BE49-F238E27FC236}">
                <a16:creationId xmlns:a16="http://schemas.microsoft.com/office/drawing/2014/main" id="{307EE963-8BCF-EAF5-32F8-5983B8965F98}"/>
              </a:ext>
            </a:extLst>
          </p:cNvPr>
          <p:cNvPicPr/>
          <p:nvPr/>
        </p:nvPicPr>
        <p:blipFill rotWithShape="1">
          <a:blip r:embed="rId4" cstate="print"/>
          <a:srcRect b="22940"/>
          <a:stretch/>
        </p:blipFill>
        <p:spPr>
          <a:xfrm>
            <a:off x="8416983" y="1916832"/>
            <a:ext cx="2719577" cy="1978947"/>
          </a:xfrm>
          <a:prstGeom prst="rect">
            <a:avLst/>
          </a:prstGeom>
        </p:spPr>
      </p:pic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FABD277-1FF6-F031-31B0-DB2C64C73E95}"/>
              </a:ext>
            </a:extLst>
          </p:cNvPr>
          <p:cNvSpPr/>
          <p:nvPr/>
        </p:nvSpPr>
        <p:spPr>
          <a:xfrm>
            <a:off x="1199456" y="1916832"/>
            <a:ext cx="2544959" cy="19789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図 35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7C87D4A8-ED14-2098-A41A-A994E019ECD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812" y="1879596"/>
            <a:ext cx="2722245" cy="2053418"/>
          </a:xfrm>
          <a:prstGeom prst="rect">
            <a:avLst/>
          </a:prstGeom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10B5674-D304-0316-E915-BAFB26F0353B}"/>
              </a:ext>
            </a:extLst>
          </p:cNvPr>
          <p:cNvSpPr txBox="1"/>
          <p:nvPr/>
        </p:nvSpPr>
        <p:spPr>
          <a:xfrm>
            <a:off x="1464286" y="3923171"/>
            <a:ext cx="2015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スマートフォンや</a:t>
            </a:r>
            <a:r>
              <a:rPr kumimoji="1" lang="en-US" altLang="ja-JP" dirty="0"/>
              <a:t>PC</a:t>
            </a:r>
            <a:endParaRPr kumimoji="1" lang="ja-JP" altLang="en-US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D3ABA208-9ECE-9542-7A1A-3A971DDF0465}"/>
              </a:ext>
            </a:extLst>
          </p:cNvPr>
          <p:cNvSpPr txBox="1"/>
          <p:nvPr/>
        </p:nvSpPr>
        <p:spPr>
          <a:xfrm>
            <a:off x="5159685" y="3932978"/>
            <a:ext cx="187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Google</a:t>
            </a:r>
            <a:r>
              <a:rPr kumimoji="1" lang="ja-JP" altLang="en-US" dirty="0"/>
              <a:t>カレンダー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A8076D4-8032-6695-07B4-B2EB26545219}"/>
              </a:ext>
            </a:extLst>
          </p:cNvPr>
          <p:cNvSpPr txBox="1"/>
          <p:nvPr/>
        </p:nvSpPr>
        <p:spPr>
          <a:xfrm>
            <a:off x="9001398" y="3932978"/>
            <a:ext cx="1550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ｄ</a:t>
            </a:r>
            <a:r>
              <a:rPr kumimoji="1" lang="en-US" altLang="ja-JP" dirty="0" err="1"/>
              <a:t>esknet’s</a:t>
            </a:r>
            <a:r>
              <a:rPr kumimoji="1" lang="en-US" altLang="ja-JP" dirty="0"/>
              <a:t> NEO</a:t>
            </a:r>
            <a:endParaRPr kumimoji="1" lang="ja-JP" altLang="en-US" dirty="0"/>
          </a:p>
        </p:txBody>
      </p:sp>
      <p:sp>
        <p:nvSpPr>
          <p:cNvPr id="40" name="矢印: 右 39">
            <a:extLst>
              <a:ext uri="{FF2B5EF4-FFF2-40B4-BE49-F238E27FC236}">
                <a16:creationId xmlns:a16="http://schemas.microsoft.com/office/drawing/2014/main" id="{DCCFBC44-89D5-78D7-926F-73E5E7A82CAA}"/>
              </a:ext>
            </a:extLst>
          </p:cNvPr>
          <p:cNvSpPr/>
          <p:nvPr/>
        </p:nvSpPr>
        <p:spPr>
          <a:xfrm>
            <a:off x="3939954" y="2327019"/>
            <a:ext cx="4320480" cy="432048"/>
          </a:xfrm>
          <a:prstGeom prst="righ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矢印: 右 40">
            <a:extLst>
              <a:ext uri="{FF2B5EF4-FFF2-40B4-BE49-F238E27FC236}">
                <a16:creationId xmlns:a16="http://schemas.microsoft.com/office/drawing/2014/main" id="{D4B68F22-C764-1B7B-B52D-904B5127B888}"/>
              </a:ext>
            </a:extLst>
          </p:cNvPr>
          <p:cNvSpPr/>
          <p:nvPr/>
        </p:nvSpPr>
        <p:spPr>
          <a:xfrm rot="10800000">
            <a:off x="3890302" y="3047099"/>
            <a:ext cx="4320480" cy="432048"/>
          </a:xfrm>
          <a:prstGeom prst="righ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3" name="図 42" descr="ロゴ&#10;&#10;自動的に生成された説明">
            <a:extLst>
              <a:ext uri="{FF2B5EF4-FFF2-40B4-BE49-F238E27FC236}">
                <a16:creationId xmlns:a16="http://schemas.microsoft.com/office/drawing/2014/main" id="{5D81BDFB-7587-3866-1610-8FD1127263D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111" y="6317104"/>
            <a:ext cx="2304255" cy="36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23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/>
      <p:bldP spid="20" grpId="0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/>
        </p:nvSpPr>
        <p:spPr>
          <a:xfrm>
            <a:off x="2702000" y="449024"/>
            <a:ext cx="6476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>
                <a:solidFill>
                  <a:srgbClr val="002060"/>
                </a:solidFill>
                <a:latin typeface="+mj-ea"/>
                <a:ea typeface="+mj-ea"/>
                <a:cs typeface="Arial" panose="020B0604020202020204" pitchFamily="34" charset="0"/>
              </a:rPr>
              <a:t>Sync for smartphones</a:t>
            </a:r>
            <a:r>
              <a:rPr lang="ja-JP" altLang="en-US" sz="2800" b="1" dirty="0">
                <a:solidFill>
                  <a:srgbClr val="002060"/>
                </a:solidFill>
                <a:latin typeface="+mj-ea"/>
                <a:ea typeface="+mj-ea"/>
                <a:cs typeface="Arial" panose="020B0604020202020204" pitchFamily="34" charset="0"/>
              </a:rPr>
              <a:t>を利用するメリット２</a:t>
            </a:r>
            <a:endParaRPr lang="en-US" altLang="zh-CN" sz="2800" b="1" dirty="0">
              <a:solidFill>
                <a:srgbClr val="00206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403207" y="1182278"/>
            <a:ext cx="1074037" cy="83706"/>
          </a:xfrm>
          <a:prstGeom prst="rect">
            <a:avLst/>
          </a:prstGeom>
          <a:solidFill>
            <a:srgbClr val="535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24" name="図 23" descr="コンピュータ, シャツ が含まれている画像&#10;&#10;自動的に生成された説明">
            <a:extLst>
              <a:ext uri="{FF2B5EF4-FFF2-40B4-BE49-F238E27FC236}">
                <a16:creationId xmlns:a16="http://schemas.microsoft.com/office/drawing/2014/main" id="{3286E5D9-6E12-83E7-1C83-CF0DEB0C21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92951" y="332656"/>
            <a:ext cx="4869160" cy="4869160"/>
          </a:xfrm>
          <a:prstGeom prst="rect">
            <a:avLst/>
          </a:prstGeom>
        </p:spPr>
      </p:pic>
      <p:pic>
        <p:nvPicPr>
          <p:cNvPr id="26" name="図 25" descr="シャツ が含まれている画像&#10;&#10;自動的に生成された説明">
            <a:extLst>
              <a:ext uri="{FF2B5EF4-FFF2-40B4-BE49-F238E27FC236}">
                <a16:creationId xmlns:a16="http://schemas.microsoft.com/office/drawing/2014/main" id="{E18C0EDF-DD02-A02D-2FA3-AC1265848B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564" y="1302115"/>
            <a:ext cx="4133789" cy="4133789"/>
          </a:xfrm>
          <a:prstGeom prst="rect">
            <a:avLst/>
          </a:prstGeom>
        </p:spPr>
      </p:pic>
      <p:sp>
        <p:nvSpPr>
          <p:cNvPr id="27" name="吹き出し: 四角形 26">
            <a:extLst>
              <a:ext uri="{FF2B5EF4-FFF2-40B4-BE49-F238E27FC236}">
                <a16:creationId xmlns:a16="http://schemas.microsoft.com/office/drawing/2014/main" id="{D0E5E85B-9536-A7EE-2DFD-13B7B04F9A45}"/>
              </a:ext>
            </a:extLst>
          </p:cNvPr>
          <p:cNvSpPr/>
          <p:nvPr/>
        </p:nvSpPr>
        <p:spPr>
          <a:xfrm>
            <a:off x="2449360" y="1784903"/>
            <a:ext cx="1224136" cy="803233"/>
          </a:xfrm>
          <a:prstGeom prst="wedgeRectCallout">
            <a:avLst>
              <a:gd name="adj1" fmla="val -602"/>
              <a:gd name="adj2" fmla="val 93277"/>
            </a:avLst>
          </a:prstGeom>
          <a:solidFill>
            <a:schemeClr val="bg1">
              <a:lumMod val="95000"/>
            </a:schemeClr>
          </a:solidFill>
          <a:ln>
            <a:solidFill>
              <a:srgbClr val="5357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吹き出し: 四角形 27">
            <a:extLst>
              <a:ext uri="{FF2B5EF4-FFF2-40B4-BE49-F238E27FC236}">
                <a16:creationId xmlns:a16="http://schemas.microsoft.com/office/drawing/2014/main" id="{8B8E218B-9EE5-EC9C-3B3B-C5E8E2682055}"/>
              </a:ext>
            </a:extLst>
          </p:cNvPr>
          <p:cNvSpPr/>
          <p:nvPr/>
        </p:nvSpPr>
        <p:spPr>
          <a:xfrm>
            <a:off x="8021808" y="1706112"/>
            <a:ext cx="946378" cy="774948"/>
          </a:xfrm>
          <a:prstGeom prst="wedgeRectCallout">
            <a:avLst>
              <a:gd name="adj1" fmla="val 3322"/>
              <a:gd name="adj2" fmla="val 97800"/>
            </a:avLst>
          </a:prstGeom>
          <a:solidFill>
            <a:schemeClr val="bg1">
              <a:lumMod val="95000"/>
            </a:schemeClr>
          </a:solidFill>
          <a:ln>
            <a:solidFill>
              <a:srgbClr val="5357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rgbClr val="53575A"/>
                </a:solidFill>
              </a:ln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9" name="円: 塗りつぶしなし 28">
            <a:extLst>
              <a:ext uri="{FF2B5EF4-FFF2-40B4-BE49-F238E27FC236}">
                <a16:creationId xmlns:a16="http://schemas.microsoft.com/office/drawing/2014/main" id="{8A2C5DD9-2DBE-56EB-3C84-1F62BF5F0A11}"/>
              </a:ext>
            </a:extLst>
          </p:cNvPr>
          <p:cNvSpPr/>
          <p:nvPr/>
        </p:nvSpPr>
        <p:spPr>
          <a:xfrm>
            <a:off x="2737392" y="1862483"/>
            <a:ext cx="648072" cy="648072"/>
          </a:xfrm>
          <a:prstGeom prst="donu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" name="円: 塗りつぶしなし 29">
            <a:extLst>
              <a:ext uri="{FF2B5EF4-FFF2-40B4-BE49-F238E27FC236}">
                <a16:creationId xmlns:a16="http://schemas.microsoft.com/office/drawing/2014/main" id="{9F633184-7A50-8D86-A40E-E0B28A8D398E}"/>
              </a:ext>
            </a:extLst>
          </p:cNvPr>
          <p:cNvSpPr/>
          <p:nvPr/>
        </p:nvSpPr>
        <p:spPr>
          <a:xfrm>
            <a:off x="8170961" y="1766933"/>
            <a:ext cx="648072" cy="648072"/>
          </a:xfrm>
          <a:prstGeom prst="donu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90D5C7CD-9825-3CAC-6986-547A2EA711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51" y="3205018"/>
            <a:ext cx="2338623" cy="1764048"/>
          </a:xfrm>
          <a:prstGeom prst="rect">
            <a:avLst/>
          </a:prstGeom>
        </p:spPr>
      </p:pic>
      <p:sp>
        <p:nvSpPr>
          <p:cNvPr id="33" name="乗算記号 32">
            <a:extLst>
              <a:ext uri="{FF2B5EF4-FFF2-40B4-BE49-F238E27FC236}">
                <a16:creationId xmlns:a16="http://schemas.microsoft.com/office/drawing/2014/main" id="{60FE2C7A-6452-424D-B286-78B3C3F528A9}"/>
              </a:ext>
            </a:extLst>
          </p:cNvPr>
          <p:cNvSpPr/>
          <p:nvPr/>
        </p:nvSpPr>
        <p:spPr>
          <a:xfrm>
            <a:off x="839416" y="3278421"/>
            <a:ext cx="2472238" cy="1583569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A776581-B74E-CE5C-46BE-B72A97F8D2DC}"/>
              </a:ext>
            </a:extLst>
          </p:cNvPr>
          <p:cNvSpPr txBox="1"/>
          <p:nvPr/>
        </p:nvSpPr>
        <p:spPr>
          <a:xfrm>
            <a:off x="2783632" y="5734974"/>
            <a:ext cx="66247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>
                <a:solidFill>
                  <a:srgbClr val="131313"/>
                </a:solidFill>
                <a:latin typeface="+mn-ea"/>
              </a:rPr>
              <a:t>オフラインでもスケジュール管理が可能。</a:t>
            </a:r>
            <a:endParaRPr lang="en-US" altLang="zh-CN" sz="2800" dirty="0">
              <a:solidFill>
                <a:srgbClr val="131313"/>
              </a:solidFill>
              <a:latin typeface="+mn-ea"/>
            </a:endParaRPr>
          </a:p>
        </p:txBody>
      </p:sp>
      <p:pic>
        <p:nvPicPr>
          <p:cNvPr id="37" name="図 36" descr="ロゴ&#10;&#10;自動的に生成された説明">
            <a:extLst>
              <a:ext uri="{FF2B5EF4-FFF2-40B4-BE49-F238E27FC236}">
                <a16:creationId xmlns:a16="http://schemas.microsoft.com/office/drawing/2014/main" id="{90A53E23-A08B-3FB9-5145-A6254756B05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111" y="6317104"/>
            <a:ext cx="2304255" cy="360862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0B1588FF-9C39-F8AC-B83C-10D9B509A3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345" y="2869087"/>
            <a:ext cx="1914234" cy="1443927"/>
          </a:xfrm>
          <a:prstGeom prst="rect">
            <a:avLst/>
          </a:prstGeom>
        </p:spPr>
      </p:pic>
      <p:sp>
        <p:nvSpPr>
          <p:cNvPr id="3" name="乗算記号 2">
            <a:extLst>
              <a:ext uri="{FF2B5EF4-FFF2-40B4-BE49-F238E27FC236}">
                <a16:creationId xmlns:a16="http://schemas.microsoft.com/office/drawing/2014/main" id="{4E1EEE73-6A68-1CF5-836F-81A71D91E673}"/>
              </a:ext>
            </a:extLst>
          </p:cNvPr>
          <p:cNvSpPr/>
          <p:nvPr/>
        </p:nvSpPr>
        <p:spPr>
          <a:xfrm>
            <a:off x="8557964" y="3012445"/>
            <a:ext cx="2023602" cy="1163314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99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4746912" y="548680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solidFill>
                  <a:srgbClr val="002060"/>
                </a:solidFill>
                <a:latin typeface="+mj-ea"/>
                <a:ea typeface="+mj-ea"/>
                <a:cs typeface="Arial" panose="020B0604020202020204" pitchFamily="34" charset="0"/>
              </a:rPr>
              <a:t>実画面のご紹介</a:t>
            </a:r>
            <a:endParaRPr lang="en-US" altLang="zh-CN" sz="2800" b="1" dirty="0">
              <a:solidFill>
                <a:srgbClr val="00206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551170" y="1203429"/>
            <a:ext cx="1074037" cy="83706"/>
          </a:xfrm>
          <a:prstGeom prst="rect">
            <a:avLst/>
          </a:prstGeom>
          <a:solidFill>
            <a:srgbClr val="535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5" name="図 4" descr="ロゴ&#10;&#10;自動的に生成された説明">
            <a:extLst>
              <a:ext uri="{FF2B5EF4-FFF2-40B4-BE49-F238E27FC236}">
                <a16:creationId xmlns:a16="http://schemas.microsoft.com/office/drawing/2014/main" id="{FE5011F7-5C22-FDCD-C920-F40BB0976C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111" y="6317104"/>
            <a:ext cx="2304255" cy="36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87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242</Words>
  <Application>Microsoft Office PowerPoint</Application>
  <PresentationFormat>ワイド画面</PresentationFormat>
  <Paragraphs>42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ＭＳ Ｐゴシック</vt:lpstr>
      <vt:lpstr>ＭＳ Ｐゴシック 本文</vt:lpstr>
      <vt:lpstr>PMingLiU</vt:lpstr>
      <vt:lpstr>SimSun</vt:lpstr>
      <vt:lpstr>微软雅黑 Light</vt:lpstr>
      <vt:lpstr>Arial</vt:lpstr>
      <vt:lpstr>Calibri</vt:lpstr>
      <vt:lpstr>Office 主题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http://www.ypppt.com/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安藤 佑梨</cp:lastModifiedBy>
  <cp:revision>149</cp:revision>
  <dcterms:created xsi:type="dcterms:W3CDTF">2017-01-18T01:49:11Z</dcterms:created>
  <dcterms:modified xsi:type="dcterms:W3CDTF">2023-02-02T00:12:52Z</dcterms:modified>
</cp:coreProperties>
</file>