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2_BDC0E0E9.xml" ContentType="application/vnd.ms-powerpoint.comments+xml"/>
  <Override PartName="/ppt/comments/modernComment_104_C73FCFEF.xml" ContentType="application/vnd.ms-powerpoint.comments+xml"/>
  <Override PartName="/ppt/comments/modernComment_106_A574F4EA.xml" ContentType="application/vnd.ms-powerpoint.comments+xml"/>
  <Override PartName="/ppt/comments/modernComment_107_B4FFEF39.xml" ContentType="application/vnd.ms-powerpoint.comments+xml"/>
  <Override PartName="/ppt/comments/modernComment_108_BB3CD1A4.xml" ContentType="application/vnd.ms-powerpoint.comments+xml"/>
  <Override PartName="/ppt/comments/modernComment_10A_5F4B87A4.xml" ContentType="application/vnd.ms-powerpoint.comments+xml"/>
  <Override PartName="/ppt/comments/modernComment_10D_485955B.xml" ContentType="application/vnd.ms-powerpoint.comments+xml"/>
  <Override PartName="/ppt/comments/modernComment_110_976A366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74" r:id="rId2"/>
    <p:sldId id="260" r:id="rId3"/>
    <p:sldId id="261" r:id="rId4"/>
    <p:sldId id="262" r:id="rId5"/>
    <p:sldId id="263" r:id="rId6"/>
    <p:sldId id="264" r:id="rId7"/>
    <p:sldId id="266" r:id="rId8"/>
    <p:sldId id="267" r:id="rId9"/>
    <p:sldId id="268" r:id="rId10"/>
    <p:sldId id="269" r:id="rId11"/>
    <p:sldId id="272" r:id="rId12"/>
    <p:sldId id="271"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7D95E0-EBCD-91E2-3F24-FAB209AA1055}" name="安藤 佑梨" initials="安藤" userId="S::yuri.ando@neo.co.jp::af8c4300-350f-4cfb-9c3d-6b10cde24452" providerId="AD"/>
  <p188:author id="{F71050E5-3FBD-96DF-6029-06E7C4510E4A}" name="森 若菜" initials="森" userId="S::wakana.mori@neo.co.jp::be12cd3d-f1c1-46ae-b771-5528761c0b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710"/>
    <a:srgbClr val="FF7150"/>
    <a:srgbClr val="353F5D"/>
    <a:srgbClr val="B41876"/>
    <a:srgbClr val="F2B8B7"/>
    <a:srgbClr val="FFFFFF"/>
    <a:srgbClr val="F2F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26"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104_C73FCFEF.xml><?xml version="1.0" encoding="utf-8"?>
<p188:cmLst xmlns:a="http://schemas.openxmlformats.org/drawingml/2006/main" xmlns:r="http://schemas.openxmlformats.org/officeDocument/2006/relationships" xmlns:p188="http://schemas.microsoft.com/office/powerpoint/2018/8/main">
  <p188:cm id="{BD650E72-564D-47E6-8294-BB647136F326}" authorId="{F71050E5-3FBD-96DF-6029-06E7C4510E4A}" created="2022-11-01T04:40:20.532">
    <ac:txMkLst xmlns:ac="http://schemas.microsoft.com/office/drawing/2013/main/command">
      <pc:docMk xmlns:pc="http://schemas.microsoft.com/office/powerpoint/2013/main/command"/>
      <pc:sldMk xmlns:pc="http://schemas.microsoft.com/office/powerpoint/2013/main/command" cId="3342847983" sldId="260"/>
      <ac:spMk id="5" creationId="{51CB7778-F050-1D78-0372-61B7922D741F}"/>
      <ac:txMk cp="0" len="4">
        <ac:context len="17" hash="2091768901"/>
      </ac:txMk>
    </ac:txMkLst>
    <p188:pos x="1525535" y="398361"/>
    <p188:replyLst>
      <p188:reply id="{6D404A4E-4BEC-4506-9AA9-CBAD63F84999}" authorId="{D47D95E0-EBCD-91E2-3F24-FAB209AA1055}" created="2022-11-01T05:59:03.817">
        <p188:txBody>
          <a:bodyPr/>
          <a:lstStyle/>
          <a:p>
            <a:r>
              <a:rPr lang="ja-JP" altLang="en-US"/>
              <a:t>はい！</a:t>
            </a:r>
          </a:p>
        </p188:txBody>
      </p188:reply>
    </p188:replyLst>
    <p188:txBody>
      <a:bodyPr/>
      <a:lstStyle/>
      <a:p>
        <a:r>
          <a:rPr lang="ja-JP" altLang="en-US"/>
          <a:t>「職場で」→「貴社では」にしました！</a:t>
        </a:r>
      </a:p>
    </p188:txBody>
  </p188:cm>
  <p188:cm id="{DAD827B7-AA12-4EBD-B01E-B6AF847A8A38}" authorId="{F71050E5-3FBD-96DF-6029-06E7C4510E4A}" created="2022-11-01T04:40:59.496">
    <ac:txMkLst xmlns:ac="http://schemas.microsoft.com/office/drawing/2013/main/command">
      <pc:docMk xmlns:pc="http://schemas.microsoft.com/office/powerpoint/2013/main/command"/>
      <pc:sldMk xmlns:pc="http://schemas.microsoft.com/office/powerpoint/2013/main/command" cId="3342847983" sldId="260"/>
      <ac:spMk id="21" creationId="{12880948-65F5-BA30-294F-CDC96F09C43F}"/>
      <ac:txMk cp="3" len="34">
        <ac:context len="51" hash="1364205887"/>
      </ac:txMk>
    </ac:txMkLst>
    <p188:pos x="8765339" y="400513"/>
    <p188:replyLst>
      <p188:reply id="{6E77352D-718A-488D-88C7-CED770830044}" authorId="{D47D95E0-EBCD-91E2-3F24-FAB209AA1055}" created="2022-11-01T05:28:05.235">
        <p188:txBody>
          <a:bodyPr/>
          <a:lstStyle/>
          <a:p>
            <a:r>
              <a:rPr lang="ja-JP" altLang="en-US"/>
              <a:t>いざ検討しようとしても←の太文字解除したのですがあったほうがよかったでしょうか・・？
もしあったほうがよかった場合、お手数ですが修正をお願いいたします！</a:t>
            </a:r>
          </a:p>
        </p188:txBody>
      </p188:reply>
    </p188:replyLst>
    <p188:txBody>
      <a:bodyPr/>
      <a:lstStyle/>
      <a:p>
        <a:r>
          <a:rPr lang="ja-JP" altLang="en-US"/>
          <a:t>「」の位置を変えました！
「いざ乗換を検討しようとしても、どう検討を進めればいいかわからない」
→
いざ乗換を検討しようとしても、「どう検討を進めればいいかわからない」
</a:t>
        </a:r>
      </a:p>
    </p188:txBody>
  </p188:cm>
</p188:cmLst>
</file>

<file path=ppt/comments/modernComment_106_A574F4EA.xml><?xml version="1.0" encoding="utf-8"?>
<p188:cmLst xmlns:a="http://schemas.openxmlformats.org/drawingml/2006/main" xmlns:r="http://schemas.openxmlformats.org/officeDocument/2006/relationships" xmlns:p188="http://schemas.microsoft.com/office/powerpoint/2018/8/main">
  <p188:cm id="{A51956AE-FD6F-4E7C-87D0-1C755FB83D94}" authorId="{F71050E5-3FBD-96DF-6029-06E7C4510E4A}" created="2022-11-01T04:32:51.767">
    <ac:txMkLst xmlns:ac="http://schemas.microsoft.com/office/drawing/2013/main/command">
      <pc:docMk xmlns:pc="http://schemas.microsoft.com/office/powerpoint/2013/main/command"/>
      <pc:sldMk xmlns:pc="http://schemas.microsoft.com/office/powerpoint/2013/main/command" cId="2775905514" sldId="262"/>
      <ac:spMk id="16" creationId="{852CEF5F-4199-1292-5A4D-ECF392226B5A}"/>
      <ac:txMk cp="30" len="36">
        <ac:context len="97" hash="165630531"/>
      </ac:txMk>
    </ac:txMkLst>
    <p188:pos x="6281111" y="627485"/>
    <p188:replyLst>
      <p188:reply id="{D5BF0E13-1E5E-4CF8-BB1A-646A4BFC7A46}" authorId="{D47D95E0-EBCD-91E2-3F24-FAB209AA1055}" created="2022-11-01T05:57:49.835">
        <p188:txBody>
          <a:bodyPr/>
          <a:lstStyle/>
          <a:p>
            <a:r>
              <a:rPr lang="ja-JP" altLang="en-US"/>
              <a:t>はい！
少し体裁整えました！</a:t>
            </a:r>
          </a:p>
        </p188:txBody>
      </p188:reply>
    </p188:replyLst>
    <p188:txBody>
      <a:bodyPr/>
      <a:lstStyle/>
      <a:p>
        <a:r>
          <a:rPr lang="ja-JP" altLang="en-US"/>
          <a:t>若干文言変更（「プラスアルファ」を削除）しました</a:t>
        </a:r>
      </a:p>
    </p188:txBody>
  </p188:cm>
</p188:cmLst>
</file>

<file path=ppt/comments/modernComment_107_B4FFEF39.xml><?xml version="1.0" encoding="utf-8"?>
<p188:cmLst xmlns:a="http://schemas.openxmlformats.org/drawingml/2006/main" xmlns:r="http://schemas.openxmlformats.org/officeDocument/2006/relationships" xmlns:p188="http://schemas.microsoft.com/office/powerpoint/2018/8/main">
  <p188:cm id="{F9A82AC4-E92F-4D7A-A1CB-FA30F7EB61F7}" authorId="{F71050E5-3FBD-96DF-6029-06E7C4510E4A}" created="2022-11-01T04:43:44.551">
    <ac:txMkLst xmlns:ac="http://schemas.microsoft.com/office/drawing/2013/main/command">
      <pc:docMk xmlns:pc="http://schemas.microsoft.com/office/powerpoint/2013/main/command"/>
      <pc:sldMk xmlns:pc="http://schemas.microsoft.com/office/powerpoint/2013/main/command" cId="3036671801" sldId="263"/>
      <ac:spMk id="6" creationId="{D69E9808-082C-1B64-B89A-107C97938681}"/>
      <ac:txMk cp="0" len="4">
        <ac:context len="19" hash="3112011917"/>
      </ac:txMk>
    </ac:txMkLst>
    <p188:pos x="1978128" y="402201"/>
    <p188:replyLst>
      <p188:reply id="{15445D9A-7DC4-4A2C-817E-09BE1511DA73}" authorId="{D47D95E0-EBCD-91E2-3F24-FAB209AA1055}" created="2022-11-01T05:57:38.237">
        <p188:txBody>
          <a:bodyPr/>
          <a:lstStyle/>
          <a:p>
            <a:r>
              <a:rPr lang="ja-JP" altLang="en-US"/>
              <a:t>はい！</a:t>
            </a:r>
          </a:p>
        </p188:txBody>
      </p188:reply>
    </p188:replyLst>
    <p188:txBody>
      <a:bodyPr/>
      <a:lstStyle/>
      <a:p>
        <a:r>
          <a:rPr lang="ja-JP" altLang="en-US"/>
          <a:t>「①」→「決め手①」としました！</a:t>
        </a:r>
      </a:p>
    </p188:txBody>
  </p188:cm>
</p188:cmLst>
</file>

<file path=ppt/comments/modernComment_108_BB3CD1A4.xml><?xml version="1.0" encoding="utf-8"?>
<p188:cmLst xmlns:a="http://schemas.openxmlformats.org/drawingml/2006/main" xmlns:r="http://schemas.openxmlformats.org/officeDocument/2006/relationships" xmlns:p188="http://schemas.microsoft.com/office/powerpoint/2018/8/main">
  <p188:cm id="{622C4B03-1E22-4218-8DD9-7EC9515D29FF}" authorId="{F71050E5-3FBD-96DF-6029-06E7C4510E4A}" created="2022-11-01T04:42:06.682">
    <ac:txMkLst xmlns:ac="http://schemas.microsoft.com/office/drawing/2013/main/command">
      <pc:docMk xmlns:pc="http://schemas.microsoft.com/office/powerpoint/2013/main/command"/>
      <pc:sldMk xmlns:pc="http://schemas.microsoft.com/office/powerpoint/2013/main/command" cId="3141325220" sldId="264"/>
      <ac:spMk id="5" creationId="{CD8A7546-3812-1D4F-BBD5-187DDF07D638}"/>
      <ac:txMk cp="3" len="1">
        <ac:context len="18" hash="4120614724"/>
      </ac:txMk>
    </ac:txMkLst>
    <p188:pos x="606528" y="402201"/>
    <p188:replyLst>
      <p188:reply id="{BCE9D72B-DF8B-4700-9D7F-E96817EFD627}" authorId="{D47D95E0-EBCD-91E2-3F24-FAB209AA1055}" created="2022-11-01T05:57:29.541">
        <p188:txBody>
          <a:bodyPr/>
          <a:lstStyle/>
          <a:p>
            <a:r>
              <a:rPr lang="ja-JP" altLang="en-US"/>
              <a:t>はい！</a:t>
            </a:r>
          </a:p>
        </p188:txBody>
      </p188:reply>
    </p188:replyLst>
    <p188:txBody>
      <a:bodyPr/>
      <a:lstStyle/>
      <a:p>
        <a:r>
          <a:rPr lang="ja-JP" altLang="en-US"/>
          <a:t>「②」→「決め手②」としました！</a:t>
        </a:r>
      </a:p>
    </p188:txBody>
  </p188:cm>
</p188:cmLst>
</file>

<file path=ppt/comments/modernComment_10A_5F4B87A4.xml><?xml version="1.0" encoding="utf-8"?>
<p188:cmLst xmlns:a="http://schemas.openxmlformats.org/drawingml/2006/main" xmlns:r="http://schemas.openxmlformats.org/officeDocument/2006/relationships" xmlns:p188="http://schemas.microsoft.com/office/powerpoint/2018/8/main">
  <p188:cm id="{E32683CC-4AA3-471E-9BE1-A770BA11AAC9}" authorId="{F71050E5-3FBD-96DF-6029-06E7C4510E4A}" created="2022-11-01T04:48:52.890">
    <ac:deMkLst xmlns:ac="http://schemas.microsoft.com/office/drawing/2013/main/command">
      <pc:docMk xmlns:pc="http://schemas.microsoft.com/office/powerpoint/2013/main/command"/>
      <pc:sldMk xmlns:pc="http://schemas.microsoft.com/office/powerpoint/2013/main/command" cId="1598785444" sldId="266"/>
      <ac:grpSpMk id="34" creationId="{BAC7212F-74E7-38D3-FD6F-F9721D3AEF45}"/>
    </ac:deMkLst>
    <p188:replyLst>
      <p188:reply id="{CBC318BE-80E6-438C-AA66-D3020435785A}" authorId="{D47D95E0-EBCD-91E2-3F24-FAB209AA1055}" created="2022-11-01T05:56:32.083">
        <p188:txBody>
          <a:bodyPr/>
          <a:lstStyle/>
          <a:p>
            <a:r>
              <a:rPr lang="ja-JP" altLang="en-US"/>
              <a:t>四角で囲みました！</a:t>
            </a:r>
          </a:p>
        </p188:txBody>
      </p188:reply>
    </p188:replyLst>
    <p188:txBody>
      <a:bodyPr/>
      <a:lstStyle/>
      <a:p>
        <a:r>
          <a:rPr lang="ja-JP" altLang="en-US"/>
          <a:t>ちょっと見づらい気がしたので、年月とQの間に線を入れるとか、どちらかを枠で囲むか等してほしいです！</a:t>
        </a:r>
      </a:p>
    </p188:txBody>
  </p188:cm>
</p188:cmLst>
</file>

<file path=ppt/comments/modernComment_10D_485955B.xml><?xml version="1.0" encoding="utf-8"?>
<p188:cmLst xmlns:a="http://schemas.openxmlformats.org/drawingml/2006/main" xmlns:r="http://schemas.openxmlformats.org/officeDocument/2006/relationships" xmlns:p188="http://schemas.microsoft.com/office/powerpoint/2018/8/main">
  <p188:cm id="{AACA884A-6B4E-4D2C-9DF7-D919CC53F6B5}" authorId="{F71050E5-3FBD-96DF-6029-06E7C4510E4A}" created="2022-11-01T04:37:27.815">
    <ac:deMkLst xmlns:ac="http://schemas.microsoft.com/office/drawing/2013/main/command">
      <pc:docMk xmlns:pc="http://schemas.microsoft.com/office/powerpoint/2013/main/command"/>
      <pc:sldMk xmlns:pc="http://schemas.microsoft.com/office/powerpoint/2013/main/command" cId="75863387" sldId="269"/>
      <ac:spMk id="17" creationId="{BC30CC68-B994-A62B-CAA4-DE519866707E}"/>
    </ac:deMkLst>
    <p188:replyLst>
      <p188:reply id="{240128BC-C640-40C9-9932-E934ACCC5BAC}" authorId="{D47D95E0-EBCD-91E2-3F24-FAB209AA1055}" created="2022-11-01T05:05:26.683">
        <p188:txBody>
          <a:bodyPr/>
          <a:lstStyle/>
          <a:p>
            <a:r>
              <a:rPr lang="ja-JP" altLang="en-US"/>
              <a:t>Q5側に配置しました！</a:t>
            </a:r>
          </a:p>
        </p188:txBody>
      </p188:reply>
    </p188:replyLst>
    <p188:txBody>
      <a:bodyPr/>
      <a:lstStyle/>
      <a:p>
        <a:r>
          <a:rPr lang="ja-JP" altLang="en-US"/>
          <a:t>このポイントがQ5の内容の補足説明なので、Q5よりにおいてほしいです！
（すみません、私の原案がQ4よりっぽかったですね・・・）</a:t>
        </a:r>
      </a:p>
    </p188:txBody>
  </p188:cm>
</p188:cmLst>
</file>

<file path=ppt/comments/modernComment_110_976A366D.xml><?xml version="1.0" encoding="utf-8"?>
<p188:cmLst xmlns:a="http://schemas.openxmlformats.org/drawingml/2006/main" xmlns:r="http://schemas.openxmlformats.org/officeDocument/2006/relationships" xmlns:p188="http://schemas.microsoft.com/office/powerpoint/2018/8/main">
  <p188:cm id="{8B748705-042F-4CC8-A909-910A99AF7E5C}" authorId="{F71050E5-3FBD-96DF-6029-06E7C4510E4A}" created="2022-11-01T04:51:17.870">
    <ac:txMkLst xmlns:ac="http://schemas.microsoft.com/office/drawing/2013/main/command">
      <pc:docMk xmlns:pc="http://schemas.microsoft.com/office/powerpoint/2013/main/command"/>
      <pc:sldMk xmlns:pc="http://schemas.microsoft.com/office/powerpoint/2013/main/command" cId="2540320365" sldId="272"/>
      <ac:spMk id="40" creationId="{B9B97EC2-CA8B-0FC3-301E-44407402EFE1}"/>
      <ac:txMk cp="0" len="59">
        <ac:context len="60" hash="3166294757"/>
      </ac:txMk>
    </ac:txMkLst>
    <p188:pos x="5514976" y="403556"/>
    <p188:replyLst>
      <p188:reply id="{17BEBC62-E71C-4CF5-8569-A0347DD32799}" authorId="{D47D95E0-EBCD-91E2-3F24-FAB209AA1055}" created="2022-11-01T05:04:50.169">
        <p188:txBody>
          <a:bodyPr/>
          <a:lstStyle/>
          <a:p>
            <a:r>
              <a:rPr lang="ja-JP" altLang="en-US"/>
              <a:t>全体的に下に下げて12Pt→16Ptにしました！</a:t>
            </a:r>
          </a:p>
        </p188:txBody>
      </p188:reply>
    </p188:replyLst>
    <p188:txBody>
      <a:bodyPr/>
      <a:lstStyle/>
      <a:p>
        <a:r>
          <a:rPr lang="ja-JP" altLang="en-US"/>
          <a:t>文字小さい・・・？</a:t>
        </a:r>
      </a:p>
    </p188:txBody>
  </p188:cm>
</p188:cmLst>
</file>

<file path=ppt/comments/modernComment_112_BDC0E0E9.xml><?xml version="1.0" encoding="utf-8"?>
<p188:cmLst xmlns:a="http://schemas.openxmlformats.org/drawingml/2006/main" xmlns:r="http://schemas.openxmlformats.org/officeDocument/2006/relationships" xmlns:p188="http://schemas.microsoft.com/office/powerpoint/2018/8/main">
  <p188:cm id="{86EBCA8A-7B59-4F44-A8E7-E68E2CB1BB21}" authorId="{F71050E5-3FBD-96DF-6029-06E7C4510E4A}" created="2022-11-01T04:31:11.098">
    <pc:sldMkLst xmlns:pc="http://schemas.microsoft.com/office/powerpoint/2013/main/command">
      <pc:docMk/>
      <pc:sldMk cId="3183534313" sldId="274"/>
    </pc:sldMkLst>
    <p188:replyLst>
      <p188:reply id="{B5994C55-09A7-4998-865C-531CF4587B77}" authorId="{D47D95E0-EBCD-91E2-3F24-FAB209AA1055}" created="2022-11-01T06:00:44.803">
        <p188:txBody>
          <a:bodyPr/>
          <a:lstStyle/>
          <a:p>
            <a:r>
              <a:rPr lang="ja-JP" altLang="en-US"/>
              <a:t>失礼いたしました！</a:t>
            </a:r>
          </a:p>
        </p188:txBody>
      </p188:reply>
    </p188:replyLst>
    <p188:txBody>
      <a:bodyPr/>
      <a:lstStyle/>
      <a:p>
        <a:r>
          <a:rPr lang="ja-JP" altLang="en-US"/>
          <a:t>「大阪府・鉄鋼業のお客様の場合」をいれてほしいです！</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11/1/2022</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52058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11/1/2022</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37931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11/1/2022</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78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11/1/2022</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03465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11/1/2022</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9017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11/1/2022</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6039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11/1/2022</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453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11/1/2022</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6420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11/1/2022</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20863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11/1/2022</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78805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11/1/2022</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44122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11/1/2022</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92581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12_BDC0E0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0D_485955B.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10_976A366D.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04_C73FCFEF.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06_A574F4EA.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07_B4FFEF3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08_BB3CD1A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0A_5F4B87A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0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BDF8F5F-D119-46D7-B35A-FF6930D5D0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6008" y="5490560"/>
            <a:ext cx="803394" cy="855268"/>
            <a:chOff x="10246841" y="5975889"/>
            <a:chExt cx="1378553" cy="1467564"/>
          </a:xfrm>
        </p:grpSpPr>
        <p:sp>
          <p:nvSpPr>
            <p:cNvPr id="12" name="Rectangle 11">
              <a:extLst>
                <a:ext uri="{FF2B5EF4-FFF2-40B4-BE49-F238E27FC236}">
                  <a16:creationId xmlns:a16="http://schemas.microsoft.com/office/drawing/2014/main" id="{2223129E-6C02-428A-AF00-97CD5D201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246842" y="5975888"/>
              <a:ext cx="1316404" cy="131640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AC01A6-6210-456F-BDA3-E221EF6E7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38860" y="6856918"/>
              <a:ext cx="586534" cy="58653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28180" y="1316432"/>
            <a:ext cx="4225136" cy="422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Freeform: Shape 16">
            <a:extLst>
              <a:ext uri="{FF2B5EF4-FFF2-40B4-BE49-F238E27FC236}">
                <a16:creationId xmlns:a16="http://schemas.microsoft.com/office/drawing/2014/main" id="{A77100AA-BF68-4139-8224-79EA1F916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274247" y="753374"/>
            <a:ext cx="5353835" cy="5353836"/>
          </a:xfrm>
          <a:custGeom>
            <a:avLst/>
            <a:gdLst>
              <a:gd name="connsiteX0" fmla="*/ 5273742 w 5353835"/>
              <a:gd name="connsiteY0" fmla="*/ 690509 h 5353836"/>
              <a:gd name="connsiteX1" fmla="*/ 5353835 w 5353835"/>
              <a:gd name="connsiteY1" fmla="*/ 770602 h 5353836"/>
              <a:gd name="connsiteX2" fmla="*/ 5353835 w 5353835"/>
              <a:gd name="connsiteY2" fmla="*/ 4854514 h 5353836"/>
              <a:gd name="connsiteX3" fmla="*/ 5273742 w 5353835"/>
              <a:gd name="connsiteY3" fmla="*/ 4934608 h 5353836"/>
              <a:gd name="connsiteX4" fmla="*/ 502667 w 5353835"/>
              <a:gd name="connsiteY4" fmla="*/ 0 h 5353836"/>
              <a:gd name="connsiteX5" fmla="*/ 4583234 w 5353835"/>
              <a:gd name="connsiteY5" fmla="*/ 1 h 5353836"/>
              <a:gd name="connsiteX6" fmla="*/ 4663327 w 5353835"/>
              <a:gd name="connsiteY6" fmla="*/ 80094 h 5353836"/>
              <a:gd name="connsiteX7" fmla="*/ 422574 w 5353835"/>
              <a:gd name="connsiteY7" fmla="*/ 80094 h 5353836"/>
              <a:gd name="connsiteX8" fmla="*/ 0 w 5353835"/>
              <a:gd name="connsiteY8" fmla="*/ 502667 h 5353836"/>
              <a:gd name="connsiteX9" fmla="*/ 80093 w 5353835"/>
              <a:gd name="connsiteY9" fmla="*/ 422574 h 5353836"/>
              <a:gd name="connsiteX10" fmla="*/ 80093 w 5353835"/>
              <a:gd name="connsiteY10" fmla="*/ 5273743 h 5353836"/>
              <a:gd name="connsiteX11" fmla="*/ 4934607 w 5353835"/>
              <a:gd name="connsiteY11" fmla="*/ 5273743 h 5353836"/>
              <a:gd name="connsiteX12" fmla="*/ 4854514 w 5353835"/>
              <a:gd name="connsiteY12" fmla="*/ 5353836 h 5353836"/>
              <a:gd name="connsiteX13" fmla="*/ 0 w 5353835"/>
              <a:gd name="connsiteY13" fmla="*/ 5353836 h 53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6">
                <a:moveTo>
                  <a:pt x="5273742" y="690509"/>
                </a:moveTo>
                <a:lnTo>
                  <a:pt x="5353835" y="770602"/>
                </a:lnTo>
                <a:lnTo>
                  <a:pt x="5353835" y="4854514"/>
                </a:lnTo>
                <a:lnTo>
                  <a:pt x="5273742" y="4934608"/>
                </a:lnTo>
                <a:close/>
                <a:moveTo>
                  <a:pt x="502667" y="0"/>
                </a:moveTo>
                <a:lnTo>
                  <a:pt x="4583234" y="1"/>
                </a:lnTo>
                <a:lnTo>
                  <a:pt x="4663327" y="80094"/>
                </a:lnTo>
                <a:lnTo>
                  <a:pt x="422574" y="80094"/>
                </a:lnTo>
                <a:close/>
                <a:moveTo>
                  <a:pt x="0" y="502667"/>
                </a:moveTo>
                <a:lnTo>
                  <a:pt x="80093" y="422574"/>
                </a:lnTo>
                <a:lnTo>
                  <a:pt x="80093" y="5273743"/>
                </a:lnTo>
                <a:lnTo>
                  <a:pt x="4934607" y="5273743"/>
                </a:lnTo>
                <a:lnTo>
                  <a:pt x="4854514" y="5353836"/>
                </a:lnTo>
                <a:lnTo>
                  <a:pt x="0" y="5353836"/>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19" name="Group 18">
            <a:extLst>
              <a:ext uri="{FF2B5EF4-FFF2-40B4-BE49-F238E27FC236}">
                <a16:creationId xmlns:a16="http://schemas.microsoft.com/office/drawing/2014/main" id="{8A9C60AD-F4C2-4B03-8DAE-163F0B32AE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5814" y="-998971"/>
            <a:ext cx="1946803" cy="2536194"/>
            <a:chOff x="10136578" y="-985323"/>
            <a:chExt cx="1946803" cy="2536194"/>
          </a:xfrm>
        </p:grpSpPr>
        <p:sp>
          <p:nvSpPr>
            <p:cNvPr id="20" name="Freeform: Shape 19">
              <a:extLst>
                <a:ext uri="{FF2B5EF4-FFF2-40B4-BE49-F238E27FC236}">
                  <a16:creationId xmlns:a16="http://schemas.microsoft.com/office/drawing/2014/main" id="{C916F10D-FCDE-46BA-8978-8EE1228D7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951582"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536437-C633-43E7-9209-A68E4E7F1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89D8280-A836-4962-94D3-CEAE4E0B1B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69300" y="6047150"/>
            <a:ext cx="1636826" cy="818414"/>
            <a:chOff x="8085870" y="5837885"/>
            <a:chExt cx="2055357" cy="1027679"/>
          </a:xfrm>
        </p:grpSpPr>
        <p:sp>
          <p:nvSpPr>
            <p:cNvPr id="24" name="Rectangle 23">
              <a:extLst>
                <a:ext uri="{FF2B5EF4-FFF2-40B4-BE49-F238E27FC236}">
                  <a16:creationId xmlns:a16="http://schemas.microsoft.com/office/drawing/2014/main" id="{B150DA1F-B4DA-47F1-A5DC-F705E34BD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16631CE7-7E0C-4568-8450-33D7CC534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960D1EE-8AC7-4766-B65A-A205CE1005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15948" y="5609070"/>
            <a:ext cx="780052" cy="747280"/>
            <a:chOff x="7011922" y="4095164"/>
            <a:chExt cx="1203067" cy="1152523"/>
          </a:xfrm>
        </p:grpSpPr>
        <p:sp>
          <p:nvSpPr>
            <p:cNvPr id="28" name="Rectangle 27">
              <a:extLst>
                <a:ext uri="{FF2B5EF4-FFF2-40B4-BE49-F238E27FC236}">
                  <a16:creationId xmlns:a16="http://schemas.microsoft.com/office/drawing/2014/main" id="{6141B26B-1A89-4EB0-931E-5168A0112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5C2C148-AE74-4AED-BCB0-018969CBE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図 5" descr="ロゴ が含まれている画像&#10;&#10;自動的に生成された説明">
            <a:extLst>
              <a:ext uri="{FF2B5EF4-FFF2-40B4-BE49-F238E27FC236}">
                <a16:creationId xmlns:a16="http://schemas.microsoft.com/office/drawing/2014/main" id="{DF85FB2A-2290-0885-152B-67D0DDD836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8559" y="2362057"/>
            <a:ext cx="6791325" cy="1447800"/>
          </a:xfrm>
          <a:prstGeom prst="rect">
            <a:avLst/>
          </a:prstGeom>
        </p:spPr>
      </p:pic>
      <p:sp>
        <p:nvSpPr>
          <p:cNvPr id="2" name="タイトル 1">
            <a:extLst>
              <a:ext uri="{FF2B5EF4-FFF2-40B4-BE49-F238E27FC236}">
                <a16:creationId xmlns:a16="http://schemas.microsoft.com/office/drawing/2014/main" id="{9EEF269A-CB34-DDB3-FAEB-26B7104A0F4B}"/>
              </a:ext>
            </a:extLst>
          </p:cNvPr>
          <p:cNvSpPr>
            <a:spLocks noGrp="1"/>
          </p:cNvSpPr>
          <p:nvPr>
            <p:ph type="ctrTitle"/>
          </p:nvPr>
        </p:nvSpPr>
        <p:spPr>
          <a:xfrm>
            <a:off x="4527110" y="2147669"/>
            <a:ext cx="7134225" cy="2555108"/>
          </a:xfrm>
          <a:noFill/>
        </p:spPr>
        <p:txBody>
          <a:bodyPr anchor="ctr">
            <a:normAutofit/>
          </a:bodyPr>
          <a:lstStyle/>
          <a:p>
            <a:r>
              <a:rPr kumimoji="1" lang="ja-JP" altLang="en-US" sz="3600" dirty="0"/>
              <a:t>他社製品から</a:t>
            </a:r>
            <a:br>
              <a:rPr kumimoji="1" lang="en-US" altLang="ja-JP" sz="3600" dirty="0"/>
            </a:br>
            <a:br>
              <a:rPr kumimoji="1" lang="en-US" altLang="ja-JP" sz="3600" dirty="0"/>
            </a:br>
            <a:r>
              <a:rPr kumimoji="1" lang="ja-JP" altLang="en-US" sz="3600" dirty="0"/>
              <a:t>　　　　　　　　</a:t>
            </a:r>
            <a:br>
              <a:rPr kumimoji="1" lang="en-US" altLang="ja-JP" sz="3600" dirty="0"/>
            </a:br>
            <a:r>
              <a:rPr kumimoji="1" lang="ja-JP" altLang="en-US" sz="3600" dirty="0"/>
              <a:t>　　　　　　　　</a:t>
            </a:r>
            <a:br>
              <a:rPr kumimoji="1" lang="en-US" altLang="ja-JP" sz="3600" dirty="0"/>
            </a:br>
            <a:r>
              <a:rPr kumimoji="1" lang="ja-JP" altLang="en-US" sz="3600" dirty="0"/>
              <a:t>　　　　　　　　　お乗換え事例</a:t>
            </a:r>
          </a:p>
        </p:txBody>
      </p:sp>
      <p:pic>
        <p:nvPicPr>
          <p:cNvPr id="33" name="図 32" descr="文字が書かれている&#10;&#10;低い精度で自動的に生成された説明">
            <a:extLst>
              <a:ext uri="{FF2B5EF4-FFF2-40B4-BE49-F238E27FC236}">
                <a16:creationId xmlns:a16="http://schemas.microsoft.com/office/drawing/2014/main" id="{BE46B7F2-FA0B-71EF-4F24-3D7746E180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5231" y="5980246"/>
            <a:ext cx="2178102" cy="478751"/>
          </a:xfrm>
          <a:prstGeom prst="rect">
            <a:avLst/>
          </a:prstGeom>
        </p:spPr>
      </p:pic>
      <p:sp>
        <p:nvSpPr>
          <p:cNvPr id="3" name="テキスト ボックス 2">
            <a:extLst>
              <a:ext uri="{FF2B5EF4-FFF2-40B4-BE49-F238E27FC236}">
                <a16:creationId xmlns:a16="http://schemas.microsoft.com/office/drawing/2014/main" id="{70430AD0-F326-B6C8-67FF-9F7A6440853D}"/>
              </a:ext>
            </a:extLst>
          </p:cNvPr>
          <p:cNvSpPr txBox="1"/>
          <p:nvPr/>
        </p:nvSpPr>
        <p:spPr>
          <a:xfrm>
            <a:off x="8485474" y="4698942"/>
            <a:ext cx="3175869" cy="369332"/>
          </a:xfrm>
          <a:prstGeom prst="rect">
            <a:avLst/>
          </a:prstGeom>
          <a:noFill/>
        </p:spPr>
        <p:txBody>
          <a:bodyPr wrap="none" rtlCol="0">
            <a:spAutoFit/>
          </a:bodyPr>
          <a:lstStyle/>
          <a:p>
            <a:r>
              <a:rPr lang="ja-JP" altLang="en-US" sz="1800" dirty="0">
                <a:effectLst/>
                <a:latin typeface="Meiryo UI" panose="020B0604030504040204" pitchFamily="50" charset="-128"/>
                <a:ea typeface="Meiryo UI" panose="020B0604030504040204" pitchFamily="50" charset="-128"/>
              </a:rPr>
              <a:t>大阪府・鉄鋼業のお客様の場合</a:t>
            </a:r>
            <a:endParaRPr kumimoji="1" lang="ja-JP" altLang="en-US" dirty="0"/>
          </a:p>
        </p:txBody>
      </p:sp>
    </p:spTree>
    <p:extLst>
      <p:ext uri="{BB962C8B-B14F-4D97-AF65-F5344CB8AC3E}">
        <p14:creationId xmlns:p14="http://schemas.microsoft.com/office/powerpoint/2010/main" val="3183534313"/>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3E12D1-DB99-017B-D82D-12BE1AD443B8}"/>
              </a:ext>
            </a:extLst>
          </p:cNvPr>
          <p:cNvSpPr/>
          <p:nvPr/>
        </p:nvSpPr>
        <p:spPr>
          <a:xfrm>
            <a:off x="0" y="6519672"/>
            <a:ext cx="12192000" cy="338328"/>
          </a:xfrm>
          <a:prstGeom prst="rect">
            <a:avLst/>
          </a:prstGeom>
          <a:solidFill>
            <a:srgbClr val="353F5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図 3" descr="文字が書かれている&#10;&#10;低い精度で自動的に生成された説明">
            <a:extLst>
              <a:ext uri="{FF2B5EF4-FFF2-40B4-BE49-F238E27FC236}">
                <a16:creationId xmlns:a16="http://schemas.microsoft.com/office/drawing/2014/main" id="{3C3A83E6-7378-AB17-DB17-39AF95DE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49" y="6511337"/>
            <a:ext cx="1615081" cy="354998"/>
          </a:xfrm>
          <a:prstGeom prst="rect">
            <a:avLst/>
          </a:prstGeom>
        </p:spPr>
      </p:pic>
      <p:sp>
        <p:nvSpPr>
          <p:cNvPr id="3" name="テキスト ボックス 2">
            <a:extLst>
              <a:ext uri="{FF2B5EF4-FFF2-40B4-BE49-F238E27FC236}">
                <a16:creationId xmlns:a16="http://schemas.microsoft.com/office/drawing/2014/main" id="{A7AF43C6-9E7D-B7CD-6755-C31D7C30BB3D}"/>
              </a:ext>
            </a:extLst>
          </p:cNvPr>
          <p:cNvSpPr txBox="1"/>
          <p:nvPr/>
        </p:nvSpPr>
        <p:spPr>
          <a:xfrm>
            <a:off x="9886950" y="6584246"/>
            <a:ext cx="2106667" cy="215444"/>
          </a:xfrm>
          <a:prstGeom prst="rect">
            <a:avLst/>
          </a:prstGeom>
          <a:noFill/>
        </p:spPr>
        <p:txBody>
          <a:bodyPr wrap="none" rtlCol="0">
            <a:spAutoFit/>
          </a:bodyPr>
          <a:lstStyle/>
          <a:p>
            <a:r>
              <a:rPr lang="en-US" altLang="ja-JP" sz="800" dirty="0">
                <a:solidFill>
                  <a:schemeClr val="bg1"/>
                </a:solidFill>
              </a:rPr>
              <a:t>© 2022 NEOJAPAN Inc. PP519AA21043</a:t>
            </a:r>
            <a:endParaRPr lang="ja-JP" altLang="en-US" sz="800" dirty="0">
              <a:solidFill>
                <a:schemeClr val="bg1"/>
              </a:solidFill>
            </a:endParaRPr>
          </a:p>
        </p:txBody>
      </p:sp>
      <p:sp>
        <p:nvSpPr>
          <p:cNvPr id="5" name="テキスト ボックス 4">
            <a:extLst>
              <a:ext uri="{FF2B5EF4-FFF2-40B4-BE49-F238E27FC236}">
                <a16:creationId xmlns:a16="http://schemas.microsoft.com/office/drawing/2014/main" id="{92422269-A035-DEB8-0D4B-ABBCB692431A}"/>
              </a:ext>
            </a:extLst>
          </p:cNvPr>
          <p:cNvSpPr txBox="1"/>
          <p:nvPr/>
        </p:nvSpPr>
        <p:spPr>
          <a:xfrm>
            <a:off x="514349" y="276225"/>
            <a:ext cx="4886274" cy="646331"/>
          </a:xfrm>
          <a:prstGeom prst="rect">
            <a:avLst/>
          </a:prstGeom>
          <a:noFill/>
        </p:spPr>
        <p:txBody>
          <a:bodyPr wrap="none" rtlCol="0">
            <a:spAutoFit/>
          </a:bodyPr>
          <a:lstStyle/>
          <a:p>
            <a:r>
              <a:rPr kumimoji="1" lang="ja-JP" altLang="en-US" sz="3600" dirty="0"/>
              <a:t>気になるポイント</a:t>
            </a:r>
            <a:r>
              <a:rPr kumimoji="1" lang="en-US" altLang="ja-JP" sz="3600" dirty="0"/>
              <a:t>Q&amp;A</a:t>
            </a:r>
          </a:p>
        </p:txBody>
      </p:sp>
      <p:sp>
        <p:nvSpPr>
          <p:cNvPr id="6" name="四角形: 角を丸くする 5">
            <a:extLst>
              <a:ext uri="{FF2B5EF4-FFF2-40B4-BE49-F238E27FC236}">
                <a16:creationId xmlns:a16="http://schemas.microsoft.com/office/drawing/2014/main" id="{20BD474D-9AFF-3E4F-00EC-BC7B92ED3B47}"/>
              </a:ext>
            </a:extLst>
          </p:cNvPr>
          <p:cNvSpPr/>
          <p:nvPr/>
        </p:nvSpPr>
        <p:spPr>
          <a:xfrm>
            <a:off x="628650" y="1454485"/>
            <a:ext cx="3990976" cy="338329"/>
          </a:xfrm>
          <a:prstGeom prst="roundRect">
            <a:avLst/>
          </a:prstGeom>
          <a:solidFill>
            <a:srgbClr val="353F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a:solidFill>
                  <a:schemeClr val="bg1"/>
                </a:solidFill>
              </a:rPr>
              <a:t>Q4</a:t>
            </a:r>
            <a:r>
              <a:rPr kumimoji="1" lang="ja-JP" altLang="en-US" dirty="0">
                <a:solidFill>
                  <a:schemeClr val="bg1"/>
                </a:solidFill>
              </a:rPr>
              <a:t>：お試しして大変だったことは？</a:t>
            </a:r>
          </a:p>
        </p:txBody>
      </p:sp>
      <p:sp>
        <p:nvSpPr>
          <p:cNvPr id="7" name="四角形: 角を丸くする 6">
            <a:extLst>
              <a:ext uri="{FF2B5EF4-FFF2-40B4-BE49-F238E27FC236}">
                <a16:creationId xmlns:a16="http://schemas.microsoft.com/office/drawing/2014/main" id="{9A5E0973-DCA4-4447-4D63-B17076E83AA2}"/>
              </a:ext>
            </a:extLst>
          </p:cNvPr>
          <p:cNvSpPr/>
          <p:nvPr/>
        </p:nvSpPr>
        <p:spPr>
          <a:xfrm>
            <a:off x="628650" y="1970246"/>
            <a:ext cx="3322084" cy="338329"/>
          </a:xfrm>
          <a:prstGeom prst="roundRect">
            <a:avLst/>
          </a:prstGeom>
          <a:solidFill>
            <a:srgbClr val="F4B71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a:solidFill>
                  <a:schemeClr val="bg1"/>
                </a:solidFill>
              </a:rPr>
              <a:t>A</a:t>
            </a:r>
            <a:r>
              <a:rPr kumimoji="1" lang="ja-JP" altLang="en-US" dirty="0">
                <a:solidFill>
                  <a:schemeClr val="bg1"/>
                </a:solidFill>
              </a:rPr>
              <a:t>：慣れの問題だとは思うが、</a:t>
            </a:r>
          </a:p>
        </p:txBody>
      </p:sp>
      <p:sp>
        <p:nvSpPr>
          <p:cNvPr id="8" name="四角形: 角を丸くする 7">
            <a:extLst>
              <a:ext uri="{FF2B5EF4-FFF2-40B4-BE49-F238E27FC236}">
                <a16:creationId xmlns:a16="http://schemas.microsoft.com/office/drawing/2014/main" id="{43239BAF-D4BE-5E93-E52E-5DD53FFAA9AA}"/>
              </a:ext>
            </a:extLst>
          </p:cNvPr>
          <p:cNvSpPr/>
          <p:nvPr/>
        </p:nvSpPr>
        <p:spPr>
          <a:xfrm>
            <a:off x="628649" y="2357611"/>
            <a:ext cx="3707095" cy="338329"/>
          </a:xfrm>
          <a:prstGeom prst="roundRect">
            <a:avLst/>
          </a:prstGeom>
          <a:solidFill>
            <a:srgbClr val="F4B71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bg1"/>
                </a:solidFill>
              </a:rPr>
              <a:t>細かい使い勝手に最初は戸惑った。</a:t>
            </a:r>
          </a:p>
        </p:txBody>
      </p:sp>
      <p:cxnSp>
        <p:nvCxnSpPr>
          <p:cNvPr id="9" name="直線コネクタ 8">
            <a:extLst>
              <a:ext uri="{FF2B5EF4-FFF2-40B4-BE49-F238E27FC236}">
                <a16:creationId xmlns:a16="http://schemas.microsoft.com/office/drawing/2014/main" id="{72658881-97CF-A088-0C41-C4E660171A3D}"/>
              </a:ext>
            </a:extLst>
          </p:cNvPr>
          <p:cNvCxnSpPr/>
          <p:nvPr/>
        </p:nvCxnSpPr>
        <p:spPr>
          <a:xfrm>
            <a:off x="6096000" y="1707454"/>
            <a:ext cx="0" cy="3735235"/>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0" name="四角形: 角を丸くする 9">
            <a:extLst>
              <a:ext uri="{FF2B5EF4-FFF2-40B4-BE49-F238E27FC236}">
                <a16:creationId xmlns:a16="http://schemas.microsoft.com/office/drawing/2014/main" id="{DA1AA719-24BC-2793-7C46-DD3F002A14E4}"/>
              </a:ext>
            </a:extLst>
          </p:cNvPr>
          <p:cNvSpPr/>
          <p:nvPr/>
        </p:nvSpPr>
        <p:spPr>
          <a:xfrm>
            <a:off x="6619875" y="1454485"/>
            <a:ext cx="3152776" cy="338329"/>
          </a:xfrm>
          <a:prstGeom prst="roundRect">
            <a:avLst/>
          </a:prstGeom>
          <a:solidFill>
            <a:srgbClr val="353F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a:solidFill>
                  <a:schemeClr val="bg1"/>
                </a:solidFill>
              </a:rPr>
              <a:t>Q5</a:t>
            </a:r>
            <a:r>
              <a:rPr kumimoji="1" lang="ja-JP" altLang="en-US" dirty="0">
                <a:solidFill>
                  <a:schemeClr val="bg1"/>
                </a:solidFill>
              </a:rPr>
              <a:t>：本運用までの流れは？</a:t>
            </a:r>
          </a:p>
        </p:txBody>
      </p:sp>
      <p:sp>
        <p:nvSpPr>
          <p:cNvPr id="11" name="四角形: 角を丸くする 10">
            <a:extLst>
              <a:ext uri="{FF2B5EF4-FFF2-40B4-BE49-F238E27FC236}">
                <a16:creationId xmlns:a16="http://schemas.microsoft.com/office/drawing/2014/main" id="{926855F7-F6CC-1711-8A71-73BBC3B42AD6}"/>
              </a:ext>
            </a:extLst>
          </p:cNvPr>
          <p:cNvSpPr/>
          <p:nvPr/>
        </p:nvSpPr>
        <p:spPr>
          <a:xfrm>
            <a:off x="6619874" y="1970246"/>
            <a:ext cx="5229225" cy="338329"/>
          </a:xfrm>
          <a:prstGeom prst="roundRect">
            <a:avLst/>
          </a:prstGeom>
          <a:solidFill>
            <a:srgbClr val="F4B71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1600" dirty="0">
                <a:solidFill>
                  <a:schemeClr val="bg1"/>
                </a:solidFill>
              </a:rPr>
              <a:t>A</a:t>
            </a:r>
            <a:r>
              <a:rPr kumimoji="1" lang="ja-JP" altLang="en-US" sz="1600" dirty="0">
                <a:solidFill>
                  <a:schemeClr val="bg1"/>
                </a:solidFill>
              </a:rPr>
              <a:t>：管理部門での設定・お試し利用後社内リソース</a:t>
            </a:r>
          </a:p>
        </p:txBody>
      </p:sp>
      <p:sp>
        <p:nvSpPr>
          <p:cNvPr id="14" name="テキスト ボックス 13">
            <a:extLst>
              <a:ext uri="{FF2B5EF4-FFF2-40B4-BE49-F238E27FC236}">
                <a16:creationId xmlns:a16="http://schemas.microsoft.com/office/drawing/2014/main" id="{8738E393-3D87-8FEE-F10E-2F95D6900E01}"/>
              </a:ext>
            </a:extLst>
          </p:cNvPr>
          <p:cNvSpPr txBox="1"/>
          <p:nvPr/>
        </p:nvSpPr>
        <p:spPr>
          <a:xfrm>
            <a:off x="334937" y="3130068"/>
            <a:ext cx="5457824" cy="1323439"/>
          </a:xfrm>
          <a:prstGeom prst="rect">
            <a:avLst/>
          </a:prstGeom>
          <a:noFill/>
        </p:spPr>
        <p:txBody>
          <a:bodyPr wrap="square">
            <a:spAutoFit/>
          </a:bodyPr>
          <a:lstStyle/>
          <a:p>
            <a:r>
              <a:rPr kumimoji="1" lang="ja-JP" altLang="en-US" sz="1600" dirty="0"/>
              <a:t>サイボウズ</a:t>
            </a:r>
            <a:r>
              <a:rPr kumimoji="1" lang="en-US" altLang="ja-JP" sz="1600" dirty="0"/>
              <a:t>Office</a:t>
            </a:r>
            <a:r>
              <a:rPr kumimoji="1" lang="ja-JP" altLang="en-US" sz="1600" dirty="0"/>
              <a:t>では利用していない機能（ワークフロー、ポータル、文書管理等）も利用するので、</a:t>
            </a:r>
          </a:p>
          <a:p>
            <a:r>
              <a:rPr kumimoji="1" lang="ja-JP" altLang="en-US" sz="1600" dirty="0"/>
              <a:t>社内の運用ルールをまず決める必要があると感じた。</a:t>
            </a:r>
            <a:endParaRPr kumimoji="1" lang="en-US" altLang="ja-JP" sz="1600" dirty="0"/>
          </a:p>
          <a:p>
            <a:endParaRPr kumimoji="1" lang="ja-JP" altLang="en-US" sz="1600" dirty="0"/>
          </a:p>
          <a:p>
            <a:r>
              <a:rPr kumimoji="1" lang="ja-JP" altLang="en-US" sz="1600" dirty="0"/>
              <a:t>製品検討段階では、そこまで想定していなかった。</a:t>
            </a:r>
          </a:p>
        </p:txBody>
      </p:sp>
      <p:sp>
        <p:nvSpPr>
          <p:cNvPr id="16" name="テキスト ボックス 15">
            <a:extLst>
              <a:ext uri="{FF2B5EF4-FFF2-40B4-BE49-F238E27FC236}">
                <a16:creationId xmlns:a16="http://schemas.microsoft.com/office/drawing/2014/main" id="{44BD3E25-136A-0CAB-E845-FE75FDAF60DB}"/>
              </a:ext>
            </a:extLst>
          </p:cNvPr>
          <p:cNvSpPr txBox="1"/>
          <p:nvPr/>
        </p:nvSpPr>
        <p:spPr>
          <a:xfrm>
            <a:off x="6331005" y="3130382"/>
            <a:ext cx="5662612" cy="1323439"/>
          </a:xfrm>
          <a:prstGeom prst="rect">
            <a:avLst/>
          </a:prstGeom>
          <a:noFill/>
        </p:spPr>
        <p:txBody>
          <a:bodyPr wrap="square">
            <a:spAutoFit/>
          </a:bodyPr>
          <a:lstStyle/>
          <a:p>
            <a:r>
              <a:rPr lang="en-US" altLang="ja-JP" sz="1600" dirty="0"/>
              <a:t>2022</a:t>
            </a:r>
            <a:r>
              <a:rPr lang="ja-JP" altLang="en-US" sz="1600" dirty="0"/>
              <a:t>年</a:t>
            </a:r>
            <a:r>
              <a:rPr lang="en-US" altLang="ja-JP" sz="1600" dirty="0"/>
              <a:t>6</a:t>
            </a:r>
            <a:r>
              <a:rPr lang="ja-JP" altLang="en-US" sz="1600" dirty="0"/>
              <a:t>～</a:t>
            </a:r>
            <a:r>
              <a:rPr lang="en-US" altLang="ja-JP" sz="1600" dirty="0"/>
              <a:t>8</a:t>
            </a:r>
            <a:r>
              <a:rPr lang="ja-JP" altLang="en-US" sz="1600" dirty="0"/>
              <a:t>月は管理部門限定で利用し、</a:t>
            </a:r>
            <a:endParaRPr lang="en-US" altLang="ja-JP" sz="1600" dirty="0"/>
          </a:p>
          <a:p>
            <a:r>
              <a:rPr lang="en-US" altLang="ja-JP" sz="1600" dirty="0"/>
              <a:t>9</a:t>
            </a:r>
            <a:r>
              <a:rPr lang="ja-JP" altLang="en-US" sz="1600" dirty="0"/>
              <a:t>月に全社公開。</a:t>
            </a:r>
            <a:endParaRPr lang="en-US" altLang="ja-JP" sz="1600" dirty="0"/>
          </a:p>
          <a:p>
            <a:endParaRPr lang="ja-JP" altLang="en-US" sz="1600" dirty="0"/>
          </a:p>
          <a:p>
            <a:r>
              <a:rPr lang="ja-JP" altLang="en-US" sz="1600" dirty="0"/>
              <a:t>ネオジャパンのカスタマーサクセス部門に相談しながら、担当部署でワークフローの帳票の整備を進める。</a:t>
            </a:r>
          </a:p>
        </p:txBody>
      </p:sp>
      <p:sp>
        <p:nvSpPr>
          <p:cNvPr id="17" name="四角形: 対角を丸める 16">
            <a:extLst>
              <a:ext uri="{FF2B5EF4-FFF2-40B4-BE49-F238E27FC236}">
                <a16:creationId xmlns:a16="http://schemas.microsoft.com/office/drawing/2014/main" id="{BC30CC68-B994-A62B-CAA4-DE519866707E}"/>
              </a:ext>
            </a:extLst>
          </p:cNvPr>
          <p:cNvSpPr/>
          <p:nvPr/>
        </p:nvSpPr>
        <p:spPr>
          <a:xfrm>
            <a:off x="6240996" y="4798229"/>
            <a:ext cx="1409700" cy="331940"/>
          </a:xfrm>
          <a:prstGeom prst="round2DiagRect">
            <a:avLst/>
          </a:prstGeom>
          <a:solidFill>
            <a:srgbClr val="FF7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Point</a:t>
            </a:r>
            <a:endParaRPr kumimoji="1" lang="ja-JP" altLang="en-US" dirty="0"/>
          </a:p>
        </p:txBody>
      </p:sp>
      <p:sp>
        <p:nvSpPr>
          <p:cNvPr id="18" name="テキスト ボックス 17">
            <a:extLst>
              <a:ext uri="{FF2B5EF4-FFF2-40B4-BE49-F238E27FC236}">
                <a16:creationId xmlns:a16="http://schemas.microsoft.com/office/drawing/2014/main" id="{3B8C1D20-8A25-16CD-16ED-EE7DFB15D7FE}"/>
              </a:ext>
            </a:extLst>
          </p:cNvPr>
          <p:cNvSpPr txBox="1"/>
          <p:nvPr/>
        </p:nvSpPr>
        <p:spPr>
          <a:xfrm>
            <a:off x="6240996" y="5211175"/>
            <a:ext cx="5142755" cy="338554"/>
          </a:xfrm>
          <a:prstGeom prst="rect">
            <a:avLst/>
          </a:prstGeom>
          <a:noFill/>
        </p:spPr>
        <p:txBody>
          <a:bodyPr wrap="none" rtlCol="0">
            <a:spAutoFit/>
          </a:bodyPr>
          <a:lstStyle/>
          <a:p>
            <a:r>
              <a:rPr kumimoji="1" lang="ja-JP" altLang="en-US" sz="1600" dirty="0"/>
              <a:t>導入後もしっかりご支援します！：</a:t>
            </a:r>
            <a:r>
              <a:rPr lang="ja-JP" altLang="en-US" sz="1600" dirty="0"/>
              <a:t>１</a:t>
            </a:r>
            <a:r>
              <a:rPr kumimoji="1" lang="en-US" altLang="ja-JP" sz="1600" dirty="0"/>
              <a:t>on</a:t>
            </a:r>
            <a:r>
              <a:rPr kumimoji="1" lang="ja-JP" altLang="en-US" sz="1600" dirty="0"/>
              <a:t>１個別相談会</a:t>
            </a:r>
          </a:p>
        </p:txBody>
      </p:sp>
      <p:sp>
        <p:nvSpPr>
          <p:cNvPr id="19" name="テキスト ボックス 18">
            <a:extLst>
              <a:ext uri="{FF2B5EF4-FFF2-40B4-BE49-F238E27FC236}">
                <a16:creationId xmlns:a16="http://schemas.microsoft.com/office/drawing/2014/main" id="{DA2AA53C-42C0-078E-AFD9-117E8CC243F9}"/>
              </a:ext>
            </a:extLst>
          </p:cNvPr>
          <p:cNvSpPr txBox="1"/>
          <p:nvPr/>
        </p:nvSpPr>
        <p:spPr>
          <a:xfrm>
            <a:off x="6240996" y="5576892"/>
            <a:ext cx="5662612" cy="738664"/>
          </a:xfrm>
          <a:prstGeom prst="rect">
            <a:avLst/>
          </a:prstGeom>
          <a:noFill/>
        </p:spPr>
        <p:txBody>
          <a:bodyPr wrap="square" rtlCol="0">
            <a:spAutoFit/>
          </a:bodyPr>
          <a:lstStyle/>
          <a:p>
            <a:r>
              <a:rPr kumimoji="1" lang="ja-JP" altLang="en-US" sz="1400" dirty="0"/>
              <a:t>１</a:t>
            </a:r>
            <a:r>
              <a:rPr kumimoji="1" lang="en-US" altLang="ja-JP" sz="1400" dirty="0"/>
              <a:t>on</a:t>
            </a:r>
            <a:r>
              <a:rPr kumimoji="1" lang="ja-JP" altLang="en-US" sz="1400" dirty="0"/>
              <a:t>１で運用のことから機能の利用開始方法までお客様を成功に導くための</a:t>
            </a:r>
            <a:r>
              <a:rPr lang="ja-JP" altLang="en-US" sz="1400" dirty="0"/>
              <a:t>相談会を随時実施しております。</a:t>
            </a:r>
            <a:endParaRPr lang="en-US" altLang="ja-JP" sz="1400" dirty="0"/>
          </a:p>
          <a:p>
            <a:r>
              <a:rPr lang="en-US" altLang="ja-JP" sz="1400" dirty="0"/>
              <a:t>※</a:t>
            </a:r>
            <a:r>
              <a:rPr lang="ja-JP" altLang="en-US" sz="1400" dirty="0"/>
              <a:t>クラウド版限定</a:t>
            </a:r>
            <a:endParaRPr kumimoji="1" lang="ja-JP" altLang="en-US" sz="1400" dirty="0"/>
          </a:p>
        </p:txBody>
      </p:sp>
      <p:sp>
        <p:nvSpPr>
          <p:cNvPr id="20" name="テキスト ボックス 19">
            <a:extLst>
              <a:ext uri="{FF2B5EF4-FFF2-40B4-BE49-F238E27FC236}">
                <a16:creationId xmlns:a16="http://schemas.microsoft.com/office/drawing/2014/main" id="{D9D83794-5E0C-7B8C-9E8E-54145E1AC0BA}"/>
              </a:ext>
            </a:extLst>
          </p:cNvPr>
          <p:cNvSpPr txBox="1"/>
          <p:nvPr/>
        </p:nvSpPr>
        <p:spPr>
          <a:xfrm>
            <a:off x="11578119" y="6084502"/>
            <a:ext cx="415498" cy="369332"/>
          </a:xfrm>
          <a:prstGeom prst="rect">
            <a:avLst/>
          </a:prstGeom>
          <a:noFill/>
        </p:spPr>
        <p:txBody>
          <a:bodyPr wrap="none" rtlCol="0">
            <a:spAutoFit/>
          </a:bodyPr>
          <a:lstStyle/>
          <a:p>
            <a:r>
              <a:rPr lang="ja-JP" altLang="en-US" dirty="0"/>
              <a:t>９</a:t>
            </a:r>
            <a:endParaRPr kumimoji="1" lang="ja-JP" altLang="en-US" dirty="0"/>
          </a:p>
        </p:txBody>
      </p:sp>
    </p:spTree>
    <p:extLst>
      <p:ext uri="{BB962C8B-B14F-4D97-AF65-F5344CB8AC3E}">
        <p14:creationId xmlns:p14="http://schemas.microsoft.com/office/powerpoint/2010/main" val="7586338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3E12D1-DB99-017B-D82D-12BE1AD443B8}"/>
              </a:ext>
            </a:extLst>
          </p:cNvPr>
          <p:cNvSpPr/>
          <p:nvPr/>
        </p:nvSpPr>
        <p:spPr>
          <a:xfrm>
            <a:off x="0" y="6519672"/>
            <a:ext cx="12192000" cy="338328"/>
          </a:xfrm>
          <a:prstGeom prst="rect">
            <a:avLst/>
          </a:prstGeom>
          <a:solidFill>
            <a:srgbClr val="353F5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図 3" descr="文字が書かれている&#10;&#10;低い精度で自動的に生成された説明">
            <a:extLst>
              <a:ext uri="{FF2B5EF4-FFF2-40B4-BE49-F238E27FC236}">
                <a16:creationId xmlns:a16="http://schemas.microsoft.com/office/drawing/2014/main" id="{3C3A83E6-7378-AB17-DB17-39AF95DE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49" y="6511337"/>
            <a:ext cx="1615081" cy="354998"/>
          </a:xfrm>
          <a:prstGeom prst="rect">
            <a:avLst/>
          </a:prstGeom>
        </p:spPr>
      </p:pic>
      <p:sp>
        <p:nvSpPr>
          <p:cNvPr id="3" name="テキスト ボックス 2">
            <a:extLst>
              <a:ext uri="{FF2B5EF4-FFF2-40B4-BE49-F238E27FC236}">
                <a16:creationId xmlns:a16="http://schemas.microsoft.com/office/drawing/2014/main" id="{A7AF43C6-9E7D-B7CD-6755-C31D7C30BB3D}"/>
              </a:ext>
            </a:extLst>
          </p:cNvPr>
          <p:cNvSpPr txBox="1"/>
          <p:nvPr/>
        </p:nvSpPr>
        <p:spPr>
          <a:xfrm>
            <a:off x="9886950" y="6584246"/>
            <a:ext cx="2106667" cy="215444"/>
          </a:xfrm>
          <a:prstGeom prst="rect">
            <a:avLst/>
          </a:prstGeom>
          <a:noFill/>
        </p:spPr>
        <p:txBody>
          <a:bodyPr wrap="none" rtlCol="0">
            <a:spAutoFit/>
          </a:bodyPr>
          <a:lstStyle/>
          <a:p>
            <a:r>
              <a:rPr lang="en-US" altLang="ja-JP" sz="800" dirty="0">
                <a:solidFill>
                  <a:schemeClr val="bg1"/>
                </a:solidFill>
              </a:rPr>
              <a:t>© 2022 NEOJAPAN Inc. PP519AA21043</a:t>
            </a:r>
            <a:endParaRPr lang="ja-JP" altLang="en-US" sz="800" dirty="0">
              <a:solidFill>
                <a:schemeClr val="bg1"/>
              </a:solidFill>
            </a:endParaRPr>
          </a:p>
        </p:txBody>
      </p:sp>
      <p:sp>
        <p:nvSpPr>
          <p:cNvPr id="5" name="テキスト ボックス 4">
            <a:extLst>
              <a:ext uri="{FF2B5EF4-FFF2-40B4-BE49-F238E27FC236}">
                <a16:creationId xmlns:a16="http://schemas.microsoft.com/office/drawing/2014/main" id="{260A7BBF-180F-B4DC-3AD3-AB403AFBBA14}"/>
              </a:ext>
            </a:extLst>
          </p:cNvPr>
          <p:cNvSpPr txBox="1"/>
          <p:nvPr/>
        </p:nvSpPr>
        <p:spPr>
          <a:xfrm>
            <a:off x="514349" y="276225"/>
            <a:ext cx="8494633" cy="646331"/>
          </a:xfrm>
          <a:prstGeom prst="rect">
            <a:avLst/>
          </a:prstGeom>
          <a:noFill/>
        </p:spPr>
        <p:txBody>
          <a:bodyPr wrap="none" rtlCol="0">
            <a:spAutoFit/>
          </a:bodyPr>
          <a:lstStyle/>
          <a:p>
            <a:r>
              <a:rPr kumimoji="1" lang="ja-JP" altLang="en-US" sz="3600" dirty="0"/>
              <a:t>まとめ：グループウェア乗換のポイント</a:t>
            </a:r>
            <a:endParaRPr kumimoji="1" lang="en-US" altLang="ja-JP" sz="3600" dirty="0"/>
          </a:p>
        </p:txBody>
      </p:sp>
      <p:sp>
        <p:nvSpPr>
          <p:cNvPr id="6" name="四角形: 角を丸くする 5">
            <a:extLst>
              <a:ext uri="{FF2B5EF4-FFF2-40B4-BE49-F238E27FC236}">
                <a16:creationId xmlns:a16="http://schemas.microsoft.com/office/drawing/2014/main" id="{97D73593-2DB4-1FAF-0226-333A07A5EFBD}"/>
              </a:ext>
            </a:extLst>
          </p:cNvPr>
          <p:cNvSpPr/>
          <p:nvPr/>
        </p:nvSpPr>
        <p:spPr>
          <a:xfrm>
            <a:off x="2014537" y="1510341"/>
            <a:ext cx="8162925" cy="1029832"/>
          </a:xfrm>
          <a:prstGeom prst="round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51D4BE0-D4B4-33DB-FF06-DD8B626B3605}"/>
              </a:ext>
            </a:extLst>
          </p:cNvPr>
          <p:cNvSpPr/>
          <p:nvPr/>
        </p:nvSpPr>
        <p:spPr>
          <a:xfrm>
            <a:off x="2214562" y="1331111"/>
            <a:ext cx="981076" cy="369730"/>
          </a:xfrm>
          <a:prstGeom prst="rect">
            <a:avLst/>
          </a:prstGeom>
          <a:solidFill>
            <a:srgbClr val="F4B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Point 1</a:t>
            </a:r>
            <a:endParaRPr kumimoji="1" lang="ja-JP" altLang="en-US" dirty="0"/>
          </a:p>
        </p:txBody>
      </p:sp>
      <p:sp>
        <p:nvSpPr>
          <p:cNvPr id="15" name="テキスト ボックス 14">
            <a:extLst>
              <a:ext uri="{FF2B5EF4-FFF2-40B4-BE49-F238E27FC236}">
                <a16:creationId xmlns:a16="http://schemas.microsoft.com/office/drawing/2014/main" id="{B0910B57-8A91-98F9-C257-51C6A024B9B3}"/>
              </a:ext>
            </a:extLst>
          </p:cNvPr>
          <p:cNvSpPr txBox="1"/>
          <p:nvPr/>
        </p:nvSpPr>
        <p:spPr>
          <a:xfrm>
            <a:off x="2191343" y="1709176"/>
            <a:ext cx="7762282" cy="830997"/>
          </a:xfrm>
          <a:prstGeom prst="rect">
            <a:avLst/>
          </a:prstGeom>
          <a:noFill/>
        </p:spPr>
        <p:txBody>
          <a:bodyPr wrap="square">
            <a:spAutoFit/>
          </a:bodyPr>
          <a:lstStyle/>
          <a:p>
            <a:r>
              <a:rPr lang="ja-JP" altLang="en-US" sz="1600" dirty="0"/>
              <a:t>クラウド版とパッケージ版をメンテナンスの負荷とコストを加味して比較しましょう。パッケージ版は、セキュリティ対策・バージョンアップ等の見えにくいコストも考慮しましょう。</a:t>
            </a:r>
            <a:endParaRPr lang="en-US" altLang="ja-JP" sz="1600" dirty="0"/>
          </a:p>
        </p:txBody>
      </p:sp>
      <p:sp>
        <p:nvSpPr>
          <p:cNvPr id="19" name="正方形/長方形 18">
            <a:extLst>
              <a:ext uri="{FF2B5EF4-FFF2-40B4-BE49-F238E27FC236}">
                <a16:creationId xmlns:a16="http://schemas.microsoft.com/office/drawing/2014/main" id="{483D3E0F-B584-3C3A-AFE3-3D8AEF4B956C}"/>
              </a:ext>
            </a:extLst>
          </p:cNvPr>
          <p:cNvSpPr/>
          <p:nvPr/>
        </p:nvSpPr>
        <p:spPr>
          <a:xfrm>
            <a:off x="3195638" y="1331112"/>
            <a:ext cx="2428873" cy="369730"/>
          </a:xfrm>
          <a:prstGeom prst="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利用形態</a:t>
            </a:r>
          </a:p>
        </p:txBody>
      </p:sp>
      <p:sp>
        <p:nvSpPr>
          <p:cNvPr id="11" name="四角形: 角を丸くする 10">
            <a:extLst>
              <a:ext uri="{FF2B5EF4-FFF2-40B4-BE49-F238E27FC236}">
                <a16:creationId xmlns:a16="http://schemas.microsoft.com/office/drawing/2014/main" id="{147081A4-D799-40BD-2A31-1396B00A48A3}"/>
              </a:ext>
            </a:extLst>
          </p:cNvPr>
          <p:cNvSpPr/>
          <p:nvPr/>
        </p:nvSpPr>
        <p:spPr>
          <a:xfrm>
            <a:off x="2014537" y="2807320"/>
            <a:ext cx="8162925" cy="1029832"/>
          </a:xfrm>
          <a:prstGeom prst="round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09604FD-C08A-3B26-96B2-021A9A9C9510}"/>
              </a:ext>
            </a:extLst>
          </p:cNvPr>
          <p:cNvSpPr/>
          <p:nvPr/>
        </p:nvSpPr>
        <p:spPr>
          <a:xfrm>
            <a:off x="2214562" y="2628090"/>
            <a:ext cx="981076" cy="369730"/>
          </a:xfrm>
          <a:prstGeom prst="rect">
            <a:avLst/>
          </a:prstGeom>
          <a:solidFill>
            <a:srgbClr val="F4B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Point 2</a:t>
            </a:r>
            <a:endParaRPr kumimoji="1" lang="ja-JP" altLang="en-US" dirty="0"/>
          </a:p>
        </p:txBody>
      </p:sp>
      <p:sp>
        <p:nvSpPr>
          <p:cNvPr id="14" name="正方形/長方形 13">
            <a:extLst>
              <a:ext uri="{FF2B5EF4-FFF2-40B4-BE49-F238E27FC236}">
                <a16:creationId xmlns:a16="http://schemas.microsoft.com/office/drawing/2014/main" id="{40A03370-2B2A-A5C0-2B48-E21553FE6345}"/>
              </a:ext>
            </a:extLst>
          </p:cNvPr>
          <p:cNvSpPr/>
          <p:nvPr/>
        </p:nvSpPr>
        <p:spPr>
          <a:xfrm>
            <a:off x="3195638" y="2628091"/>
            <a:ext cx="3690937" cy="369730"/>
          </a:xfrm>
          <a:prstGeom prst="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t>現行の機能が違和感なく利用できるか</a:t>
            </a:r>
            <a:endParaRPr lang="en-US" altLang="ja-JP" sz="1600" b="1" dirty="0"/>
          </a:p>
        </p:txBody>
      </p:sp>
      <p:sp>
        <p:nvSpPr>
          <p:cNvPr id="27" name="四角形: 角を丸くする 26">
            <a:extLst>
              <a:ext uri="{FF2B5EF4-FFF2-40B4-BE49-F238E27FC236}">
                <a16:creationId xmlns:a16="http://schemas.microsoft.com/office/drawing/2014/main" id="{FADA589F-36D8-7706-01E4-18B08578B1FF}"/>
              </a:ext>
            </a:extLst>
          </p:cNvPr>
          <p:cNvSpPr/>
          <p:nvPr/>
        </p:nvSpPr>
        <p:spPr>
          <a:xfrm>
            <a:off x="2014537" y="4125965"/>
            <a:ext cx="8162925" cy="1029832"/>
          </a:xfrm>
          <a:prstGeom prst="round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6581BE71-1CCE-C170-1842-47598D4212CE}"/>
              </a:ext>
            </a:extLst>
          </p:cNvPr>
          <p:cNvSpPr/>
          <p:nvPr/>
        </p:nvSpPr>
        <p:spPr>
          <a:xfrm>
            <a:off x="2214562" y="3914599"/>
            <a:ext cx="981076" cy="369730"/>
          </a:xfrm>
          <a:prstGeom prst="rect">
            <a:avLst/>
          </a:prstGeom>
          <a:solidFill>
            <a:srgbClr val="F4B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Point 3</a:t>
            </a:r>
            <a:endParaRPr kumimoji="1" lang="ja-JP" altLang="en-US" dirty="0"/>
          </a:p>
        </p:txBody>
      </p:sp>
      <p:sp>
        <p:nvSpPr>
          <p:cNvPr id="30" name="正方形/長方形 29">
            <a:extLst>
              <a:ext uri="{FF2B5EF4-FFF2-40B4-BE49-F238E27FC236}">
                <a16:creationId xmlns:a16="http://schemas.microsoft.com/office/drawing/2014/main" id="{792BECCC-FE0B-111A-9270-2AA977DB7FCE}"/>
              </a:ext>
            </a:extLst>
          </p:cNvPr>
          <p:cNvSpPr/>
          <p:nvPr/>
        </p:nvSpPr>
        <p:spPr>
          <a:xfrm>
            <a:off x="3195638" y="3914600"/>
            <a:ext cx="4943475" cy="369730"/>
          </a:xfrm>
          <a:prstGeom prst="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t>プラスアルファで課題解決につながる機能があるか</a:t>
            </a:r>
            <a:endParaRPr lang="en-US" altLang="ja-JP" sz="1600" b="1" dirty="0"/>
          </a:p>
        </p:txBody>
      </p:sp>
      <p:sp>
        <p:nvSpPr>
          <p:cNvPr id="31" name="四角形: 角を丸くする 30">
            <a:extLst>
              <a:ext uri="{FF2B5EF4-FFF2-40B4-BE49-F238E27FC236}">
                <a16:creationId xmlns:a16="http://schemas.microsoft.com/office/drawing/2014/main" id="{0778FB05-90BB-FA17-CAB3-C0D15DD42069}"/>
              </a:ext>
            </a:extLst>
          </p:cNvPr>
          <p:cNvSpPr/>
          <p:nvPr/>
        </p:nvSpPr>
        <p:spPr>
          <a:xfrm>
            <a:off x="1933574" y="5424642"/>
            <a:ext cx="8162925" cy="1029832"/>
          </a:xfrm>
          <a:prstGeom prst="round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059F7860-FA9A-20AF-F7E6-EA9768A480C6}"/>
              </a:ext>
            </a:extLst>
          </p:cNvPr>
          <p:cNvSpPr/>
          <p:nvPr/>
        </p:nvSpPr>
        <p:spPr>
          <a:xfrm>
            <a:off x="2196106" y="5235608"/>
            <a:ext cx="981076" cy="369730"/>
          </a:xfrm>
          <a:prstGeom prst="rect">
            <a:avLst/>
          </a:prstGeom>
          <a:solidFill>
            <a:srgbClr val="F4B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Point 4</a:t>
            </a:r>
            <a:endParaRPr kumimoji="1" lang="ja-JP" altLang="en-US" dirty="0"/>
          </a:p>
        </p:txBody>
      </p:sp>
      <p:sp>
        <p:nvSpPr>
          <p:cNvPr id="33" name="テキスト ボックス 32">
            <a:extLst>
              <a:ext uri="{FF2B5EF4-FFF2-40B4-BE49-F238E27FC236}">
                <a16:creationId xmlns:a16="http://schemas.microsoft.com/office/drawing/2014/main" id="{A132B323-0451-695C-9138-EBB2AEDEF50F}"/>
              </a:ext>
            </a:extLst>
          </p:cNvPr>
          <p:cNvSpPr txBox="1"/>
          <p:nvPr/>
        </p:nvSpPr>
        <p:spPr>
          <a:xfrm>
            <a:off x="2214562" y="5615142"/>
            <a:ext cx="7986119" cy="1077218"/>
          </a:xfrm>
          <a:prstGeom prst="rect">
            <a:avLst/>
          </a:prstGeom>
          <a:noFill/>
        </p:spPr>
        <p:txBody>
          <a:bodyPr wrap="square">
            <a:spAutoFit/>
          </a:bodyPr>
          <a:lstStyle/>
          <a:p>
            <a:r>
              <a:rPr lang="ja-JP" altLang="en-US" sz="1600" dirty="0"/>
              <a:t>別製品への乗換の場合、完全移行することは難しいケースが多いです。</a:t>
            </a:r>
            <a:endParaRPr lang="en-US" altLang="ja-JP" sz="1600" dirty="0"/>
          </a:p>
          <a:p>
            <a:r>
              <a:rPr lang="ja-JP" altLang="en-US" sz="1600" dirty="0"/>
              <a:t>乗換先で編集可能、乗換先で閲覧のみ可能、乗換元で参照のみ、</a:t>
            </a:r>
            <a:r>
              <a:rPr lang="en-US" altLang="ja-JP" sz="1600" dirty="0"/>
              <a:t>PDF</a:t>
            </a:r>
            <a:r>
              <a:rPr lang="ja-JP" altLang="en-US" sz="1600" dirty="0"/>
              <a:t>等で出力等々、</a:t>
            </a:r>
            <a:endParaRPr lang="en-US" altLang="ja-JP" sz="1600" dirty="0"/>
          </a:p>
          <a:p>
            <a:r>
              <a:rPr lang="ja-JP" altLang="en-US" sz="1600" dirty="0"/>
              <a:t>移行の可否と希望を折り合いをつける必要があります。</a:t>
            </a:r>
            <a:endParaRPr lang="en-US" altLang="ja-JP" sz="1600" dirty="0"/>
          </a:p>
          <a:p>
            <a:endParaRPr lang="en-US" altLang="ja-JP" sz="1600" dirty="0"/>
          </a:p>
        </p:txBody>
      </p:sp>
      <p:sp>
        <p:nvSpPr>
          <p:cNvPr id="34" name="正方形/長方形 33">
            <a:extLst>
              <a:ext uri="{FF2B5EF4-FFF2-40B4-BE49-F238E27FC236}">
                <a16:creationId xmlns:a16="http://schemas.microsoft.com/office/drawing/2014/main" id="{0E88681B-FAF0-B5E2-41C5-A2A224791D4B}"/>
              </a:ext>
            </a:extLst>
          </p:cNvPr>
          <p:cNvSpPr/>
          <p:nvPr/>
        </p:nvSpPr>
        <p:spPr>
          <a:xfrm>
            <a:off x="3177182" y="5235609"/>
            <a:ext cx="2509836" cy="369730"/>
          </a:xfrm>
          <a:prstGeom prst="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t>データ移行をどうするか</a:t>
            </a:r>
            <a:endParaRPr lang="en-US" altLang="ja-JP" sz="1600" b="1" dirty="0"/>
          </a:p>
        </p:txBody>
      </p:sp>
      <p:sp>
        <p:nvSpPr>
          <p:cNvPr id="36" name="テキスト ボックス 35">
            <a:extLst>
              <a:ext uri="{FF2B5EF4-FFF2-40B4-BE49-F238E27FC236}">
                <a16:creationId xmlns:a16="http://schemas.microsoft.com/office/drawing/2014/main" id="{E1D4EA0D-20DB-BFB6-6E37-6756F82C28CC}"/>
              </a:ext>
            </a:extLst>
          </p:cNvPr>
          <p:cNvSpPr txBox="1"/>
          <p:nvPr/>
        </p:nvSpPr>
        <p:spPr>
          <a:xfrm>
            <a:off x="2191343" y="3100223"/>
            <a:ext cx="6496050" cy="584775"/>
          </a:xfrm>
          <a:prstGeom prst="rect">
            <a:avLst/>
          </a:prstGeom>
          <a:noFill/>
        </p:spPr>
        <p:txBody>
          <a:bodyPr wrap="square">
            <a:spAutoFit/>
          </a:bodyPr>
          <a:lstStyle/>
          <a:p>
            <a:r>
              <a:rPr lang="ja-JP" altLang="en-US" sz="1600" dirty="0"/>
              <a:t>代替機能があるかどうかの確認をしましょう。</a:t>
            </a:r>
            <a:endParaRPr lang="en-US" altLang="ja-JP" sz="1600" dirty="0"/>
          </a:p>
          <a:p>
            <a:r>
              <a:rPr lang="ja-JP" altLang="en-US" sz="1600" dirty="0"/>
              <a:t>使い勝手が異なる場合、運用でカバーできるか確認しましょう</a:t>
            </a:r>
          </a:p>
        </p:txBody>
      </p:sp>
      <p:sp>
        <p:nvSpPr>
          <p:cNvPr id="38" name="テキスト ボックス 37">
            <a:extLst>
              <a:ext uri="{FF2B5EF4-FFF2-40B4-BE49-F238E27FC236}">
                <a16:creationId xmlns:a16="http://schemas.microsoft.com/office/drawing/2014/main" id="{22430A86-52FD-86D5-82BE-B89AF8766841}"/>
              </a:ext>
            </a:extLst>
          </p:cNvPr>
          <p:cNvSpPr txBox="1"/>
          <p:nvPr/>
        </p:nvSpPr>
        <p:spPr>
          <a:xfrm>
            <a:off x="2243730" y="4393435"/>
            <a:ext cx="7324726" cy="584775"/>
          </a:xfrm>
          <a:prstGeom prst="rect">
            <a:avLst/>
          </a:prstGeom>
          <a:noFill/>
        </p:spPr>
        <p:txBody>
          <a:bodyPr wrap="square">
            <a:spAutoFit/>
          </a:bodyPr>
          <a:lstStyle/>
          <a:p>
            <a:r>
              <a:rPr lang="ja-JP" altLang="en-US" sz="1600" dirty="0"/>
              <a:t>乗換時はいままでの運用を改良する大きなチャンスです！</a:t>
            </a:r>
            <a:endParaRPr lang="en-US" altLang="ja-JP" sz="1600" dirty="0"/>
          </a:p>
          <a:p>
            <a:r>
              <a:rPr lang="ja-JP" altLang="en-US" sz="1600" dirty="0"/>
              <a:t>抱えている課題解決につながる機能やオプションがないか確しましょう。</a:t>
            </a:r>
            <a:endParaRPr lang="en-US" altLang="ja-JP" sz="1600" dirty="0"/>
          </a:p>
        </p:txBody>
      </p:sp>
      <p:sp>
        <p:nvSpPr>
          <p:cNvPr id="40" name="テキスト ボックス 39">
            <a:extLst>
              <a:ext uri="{FF2B5EF4-FFF2-40B4-BE49-F238E27FC236}">
                <a16:creationId xmlns:a16="http://schemas.microsoft.com/office/drawing/2014/main" id="{B9B97EC2-CA8B-0FC3-301E-44407402EFE1}"/>
              </a:ext>
            </a:extLst>
          </p:cNvPr>
          <p:cNvSpPr txBox="1"/>
          <p:nvPr/>
        </p:nvSpPr>
        <p:spPr>
          <a:xfrm>
            <a:off x="5667375" y="895909"/>
            <a:ext cx="6324006" cy="584775"/>
          </a:xfrm>
          <a:prstGeom prst="rect">
            <a:avLst/>
          </a:prstGeom>
          <a:noFill/>
        </p:spPr>
        <p:txBody>
          <a:bodyPr wrap="square">
            <a:spAutoFit/>
          </a:bodyPr>
          <a:lstStyle/>
          <a:p>
            <a:r>
              <a:rPr kumimoji="1" lang="ja-JP" altLang="en-US" sz="1600" b="1" dirty="0"/>
              <a:t>ここまで、実際に乗換に成功されたお客様の実際のお声を紹介してきました。</a:t>
            </a:r>
            <a:r>
              <a:rPr lang="ja-JP" altLang="en-US" sz="1600" b="1" dirty="0"/>
              <a:t>最後に、乗換時に決めるべきポイントをまとめます。</a:t>
            </a:r>
            <a:endParaRPr kumimoji="1" lang="ja-JP" altLang="en-US" sz="1600" b="1" dirty="0"/>
          </a:p>
        </p:txBody>
      </p:sp>
      <p:sp>
        <p:nvSpPr>
          <p:cNvPr id="41" name="テキスト ボックス 40">
            <a:extLst>
              <a:ext uri="{FF2B5EF4-FFF2-40B4-BE49-F238E27FC236}">
                <a16:creationId xmlns:a16="http://schemas.microsoft.com/office/drawing/2014/main" id="{768ED146-55CE-7674-AEB3-101431CC312D}"/>
              </a:ext>
            </a:extLst>
          </p:cNvPr>
          <p:cNvSpPr txBox="1"/>
          <p:nvPr/>
        </p:nvSpPr>
        <p:spPr>
          <a:xfrm>
            <a:off x="11416194" y="6101454"/>
            <a:ext cx="646331" cy="369332"/>
          </a:xfrm>
          <a:prstGeom prst="rect">
            <a:avLst/>
          </a:prstGeom>
          <a:noFill/>
        </p:spPr>
        <p:txBody>
          <a:bodyPr wrap="none" rtlCol="0">
            <a:spAutoFit/>
          </a:bodyPr>
          <a:lstStyle/>
          <a:p>
            <a:r>
              <a:rPr lang="ja-JP" altLang="en-US" dirty="0"/>
              <a:t>１０</a:t>
            </a:r>
            <a:endParaRPr kumimoji="1" lang="en-US" altLang="ja-JP" dirty="0"/>
          </a:p>
        </p:txBody>
      </p:sp>
    </p:spTree>
    <p:extLst>
      <p:ext uri="{BB962C8B-B14F-4D97-AF65-F5344CB8AC3E}">
        <p14:creationId xmlns:p14="http://schemas.microsoft.com/office/powerpoint/2010/main" val="2540320365"/>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3E12D1-DB99-017B-D82D-12BE1AD443B8}"/>
              </a:ext>
            </a:extLst>
          </p:cNvPr>
          <p:cNvSpPr/>
          <p:nvPr/>
        </p:nvSpPr>
        <p:spPr>
          <a:xfrm>
            <a:off x="0" y="6519672"/>
            <a:ext cx="12192000" cy="338328"/>
          </a:xfrm>
          <a:prstGeom prst="rect">
            <a:avLst/>
          </a:prstGeom>
          <a:solidFill>
            <a:srgbClr val="353F5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図 3" descr="文字が書かれている&#10;&#10;低い精度で自動的に生成された説明">
            <a:extLst>
              <a:ext uri="{FF2B5EF4-FFF2-40B4-BE49-F238E27FC236}">
                <a16:creationId xmlns:a16="http://schemas.microsoft.com/office/drawing/2014/main" id="{3C3A83E6-7378-AB17-DB17-39AF95DE9C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49" y="6511337"/>
            <a:ext cx="1615081" cy="354998"/>
          </a:xfrm>
          <a:prstGeom prst="rect">
            <a:avLst/>
          </a:prstGeom>
        </p:spPr>
      </p:pic>
      <p:sp>
        <p:nvSpPr>
          <p:cNvPr id="3" name="テキスト ボックス 2">
            <a:extLst>
              <a:ext uri="{FF2B5EF4-FFF2-40B4-BE49-F238E27FC236}">
                <a16:creationId xmlns:a16="http://schemas.microsoft.com/office/drawing/2014/main" id="{A7AF43C6-9E7D-B7CD-6755-C31D7C30BB3D}"/>
              </a:ext>
            </a:extLst>
          </p:cNvPr>
          <p:cNvSpPr txBox="1"/>
          <p:nvPr/>
        </p:nvSpPr>
        <p:spPr>
          <a:xfrm>
            <a:off x="9886950" y="6584246"/>
            <a:ext cx="2106667" cy="215444"/>
          </a:xfrm>
          <a:prstGeom prst="rect">
            <a:avLst/>
          </a:prstGeom>
          <a:noFill/>
        </p:spPr>
        <p:txBody>
          <a:bodyPr wrap="none" rtlCol="0">
            <a:spAutoFit/>
          </a:bodyPr>
          <a:lstStyle/>
          <a:p>
            <a:r>
              <a:rPr lang="en-US" altLang="ja-JP" sz="800" dirty="0">
                <a:solidFill>
                  <a:schemeClr val="bg1"/>
                </a:solidFill>
              </a:rPr>
              <a:t>© 2022 NEOJAPAN Inc. PP519AA21043</a:t>
            </a:r>
            <a:endParaRPr lang="ja-JP" altLang="en-US" sz="800" dirty="0">
              <a:solidFill>
                <a:schemeClr val="bg1"/>
              </a:solidFill>
            </a:endParaRPr>
          </a:p>
        </p:txBody>
      </p:sp>
      <p:sp>
        <p:nvSpPr>
          <p:cNvPr id="5" name="テキスト ボックス 4">
            <a:extLst>
              <a:ext uri="{FF2B5EF4-FFF2-40B4-BE49-F238E27FC236}">
                <a16:creationId xmlns:a16="http://schemas.microsoft.com/office/drawing/2014/main" id="{72EC2747-3443-90D0-8747-1C9FFA1716CE}"/>
              </a:ext>
            </a:extLst>
          </p:cNvPr>
          <p:cNvSpPr txBox="1"/>
          <p:nvPr/>
        </p:nvSpPr>
        <p:spPr>
          <a:xfrm>
            <a:off x="514349" y="276225"/>
            <a:ext cx="5724644" cy="646331"/>
          </a:xfrm>
          <a:prstGeom prst="rect">
            <a:avLst/>
          </a:prstGeom>
          <a:noFill/>
        </p:spPr>
        <p:txBody>
          <a:bodyPr wrap="none" rtlCol="0">
            <a:spAutoFit/>
          </a:bodyPr>
          <a:lstStyle/>
          <a:p>
            <a:r>
              <a:rPr kumimoji="1" lang="ja-JP" altLang="en-US" sz="3600" dirty="0"/>
              <a:t>問い合わせ・支援について</a:t>
            </a:r>
            <a:endParaRPr kumimoji="1" lang="en-US" altLang="ja-JP" sz="3600" dirty="0"/>
          </a:p>
        </p:txBody>
      </p:sp>
      <p:pic>
        <p:nvPicPr>
          <p:cNvPr id="14" name="図 13" descr="線画 が含まれている画像&#10;&#10;自動的に生成された説明">
            <a:extLst>
              <a:ext uri="{FF2B5EF4-FFF2-40B4-BE49-F238E27FC236}">
                <a16:creationId xmlns:a16="http://schemas.microsoft.com/office/drawing/2014/main" id="{186B03F9-0F86-DA47-B0A9-588439E1804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257300"/>
            <a:ext cx="12192000" cy="5262372"/>
          </a:xfrm>
          <a:prstGeom prst="rect">
            <a:avLst/>
          </a:prstGeom>
        </p:spPr>
      </p:pic>
      <p:sp>
        <p:nvSpPr>
          <p:cNvPr id="6" name="フローチャート: 代替処理 5">
            <a:extLst>
              <a:ext uri="{FF2B5EF4-FFF2-40B4-BE49-F238E27FC236}">
                <a16:creationId xmlns:a16="http://schemas.microsoft.com/office/drawing/2014/main" id="{E2CA8F4D-C1AB-305A-AE4F-BF2502F3D6AF}"/>
              </a:ext>
            </a:extLst>
          </p:cNvPr>
          <p:cNvSpPr/>
          <p:nvPr/>
        </p:nvSpPr>
        <p:spPr>
          <a:xfrm>
            <a:off x="3110030" y="1588125"/>
            <a:ext cx="6257925" cy="895350"/>
          </a:xfrm>
          <a:prstGeom prst="flowChartAlternateProcess">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グループウェアの乗換検討をはじめたら・・・</a:t>
            </a:r>
            <a:endParaRPr kumimoji="1" lang="en-US" altLang="ja-JP" dirty="0"/>
          </a:p>
          <a:p>
            <a:pPr algn="ctr"/>
            <a:r>
              <a:rPr lang="ja-JP" altLang="en-US" dirty="0"/>
              <a:t>まずはお問い合わせください！</a:t>
            </a:r>
            <a:endParaRPr kumimoji="1" lang="ja-JP" altLang="en-US" dirty="0"/>
          </a:p>
        </p:txBody>
      </p:sp>
      <p:sp>
        <p:nvSpPr>
          <p:cNvPr id="15" name="角丸四角形 77">
            <a:extLst>
              <a:ext uri="{FF2B5EF4-FFF2-40B4-BE49-F238E27FC236}">
                <a16:creationId xmlns:a16="http://schemas.microsoft.com/office/drawing/2014/main" id="{7D6A38E8-A3D6-13AB-0296-1575D4C8479A}"/>
              </a:ext>
            </a:extLst>
          </p:cNvPr>
          <p:cNvSpPr/>
          <p:nvPr/>
        </p:nvSpPr>
        <p:spPr bwMode="gray">
          <a:xfrm>
            <a:off x="1199265" y="2904717"/>
            <a:ext cx="4369388" cy="2701384"/>
          </a:xfrm>
          <a:prstGeom prst="roundRect">
            <a:avLst>
              <a:gd name="adj" fmla="val 2817"/>
            </a:avLst>
          </a:prstGeom>
          <a:solidFill>
            <a:srgbClr val="F2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200" b="1"/>
          </a:p>
        </p:txBody>
      </p:sp>
      <p:sp>
        <p:nvSpPr>
          <p:cNvPr id="16" name="角丸四角形 29">
            <a:extLst>
              <a:ext uri="{FF2B5EF4-FFF2-40B4-BE49-F238E27FC236}">
                <a16:creationId xmlns:a16="http://schemas.microsoft.com/office/drawing/2014/main" id="{7841D20C-68DF-191F-886A-385BC77A7F5F}"/>
              </a:ext>
            </a:extLst>
          </p:cNvPr>
          <p:cNvSpPr/>
          <p:nvPr/>
        </p:nvSpPr>
        <p:spPr bwMode="gray">
          <a:xfrm>
            <a:off x="1199265" y="2884145"/>
            <a:ext cx="4369396" cy="482433"/>
          </a:xfrm>
          <a:custGeom>
            <a:avLst/>
            <a:gdLst/>
            <a:ahLst/>
            <a:cxnLst/>
            <a:rect l="l" t="t" r="r" b="b"/>
            <a:pathLst>
              <a:path w="4369396" h="431402">
                <a:moveTo>
                  <a:pt x="89089" y="0"/>
                </a:moveTo>
                <a:lnTo>
                  <a:pt x="4280307" y="0"/>
                </a:lnTo>
                <a:cubicBezTo>
                  <a:pt x="4329509" y="0"/>
                  <a:pt x="4369396" y="39887"/>
                  <a:pt x="4369396" y="89089"/>
                </a:cubicBezTo>
                <a:lnTo>
                  <a:pt x="4369396" y="248392"/>
                </a:lnTo>
                <a:lnTo>
                  <a:pt x="4369396" y="276929"/>
                </a:lnTo>
                <a:lnTo>
                  <a:pt x="4369396" y="431402"/>
                </a:lnTo>
                <a:lnTo>
                  <a:pt x="0" y="431402"/>
                </a:lnTo>
                <a:lnTo>
                  <a:pt x="0" y="276929"/>
                </a:lnTo>
                <a:lnTo>
                  <a:pt x="0" y="248392"/>
                </a:lnTo>
                <a:lnTo>
                  <a:pt x="0" y="89089"/>
                </a:lnTo>
                <a:cubicBezTo>
                  <a:pt x="0" y="39887"/>
                  <a:pt x="39887" y="0"/>
                  <a:pt x="89089" y="0"/>
                </a:cubicBezTo>
                <a:close/>
              </a:path>
            </a:pathLst>
          </a:cu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400" b="1"/>
          </a:p>
        </p:txBody>
      </p:sp>
      <p:sp>
        <p:nvSpPr>
          <p:cNvPr id="17" name="テキスト ボックス 16">
            <a:extLst>
              <a:ext uri="{FF2B5EF4-FFF2-40B4-BE49-F238E27FC236}">
                <a16:creationId xmlns:a16="http://schemas.microsoft.com/office/drawing/2014/main" id="{A48EF927-64FF-0967-03B0-4830360414C4}"/>
              </a:ext>
            </a:extLst>
          </p:cNvPr>
          <p:cNvSpPr txBox="1"/>
          <p:nvPr/>
        </p:nvSpPr>
        <p:spPr bwMode="gray">
          <a:xfrm>
            <a:off x="1565879" y="4778655"/>
            <a:ext cx="3767378" cy="539942"/>
          </a:xfrm>
          <a:prstGeom prst="rect">
            <a:avLst/>
          </a:prstGeom>
          <a:noFill/>
        </p:spPr>
        <p:txBody>
          <a:bodyPr wrap="none" tIns="54000" bIns="54000" rtlCol="0">
            <a:spAutoFit/>
          </a:bodyPr>
          <a:lstStyle/>
          <a:p>
            <a:pPr algn="just"/>
            <a:r>
              <a:rPr lang="ja-JP" altLang="en-US" sz="1400" b="1" dirty="0">
                <a:solidFill>
                  <a:srgbClr val="353F5D"/>
                </a:solidFill>
              </a:rPr>
              <a:t>営業時間：</a:t>
            </a:r>
            <a:r>
              <a:rPr lang="en-US" altLang="ja-JP" sz="1400" b="1" dirty="0">
                <a:solidFill>
                  <a:srgbClr val="353F5D"/>
                </a:solidFill>
              </a:rPr>
              <a:t>	</a:t>
            </a:r>
            <a:r>
              <a:rPr lang="ja-JP" altLang="en-US" sz="1400" b="1" dirty="0">
                <a:solidFill>
                  <a:srgbClr val="353F5D"/>
                </a:solidFill>
              </a:rPr>
              <a:t>平日</a:t>
            </a:r>
            <a:r>
              <a:rPr lang="en-US" altLang="ja-JP" sz="1400" b="1" dirty="0">
                <a:solidFill>
                  <a:srgbClr val="353F5D"/>
                </a:solidFill>
              </a:rPr>
              <a:t>9:00</a:t>
            </a:r>
            <a:r>
              <a:rPr lang="ja-JP" altLang="en-US" sz="1400" b="1" dirty="0">
                <a:solidFill>
                  <a:srgbClr val="353F5D"/>
                </a:solidFill>
              </a:rPr>
              <a:t>～</a:t>
            </a:r>
            <a:r>
              <a:rPr lang="en-US" altLang="ja-JP" sz="1400" b="1" dirty="0">
                <a:solidFill>
                  <a:srgbClr val="353F5D"/>
                </a:solidFill>
              </a:rPr>
              <a:t>12:00  13:00</a:t>
            </a:r>
            <a:r>
              <a:rPr lang="ja-JP" altLang="en-US" sz="1400" b="1" dirty="0">
                <a:solidFill>
                  <a:srgbClr val="353F5D"/>
                </a:solidFill>
              </a:rPr>
              <a:t>～</a:t>
            </a:r>
            <a:r>
              <a:rPr lang="en-US" altLang="ja-JP" sz="1400" b="1" dirty="0">
                <a:solidFill>
                  <a:srgbClr val="353F5D"/>
                </a:solidFill>
              </a:rPr>
              <a:t>17:30</a:t>
            </a:r>
          </a:p>
          <a:p>
            <a:pPr algn="just"/>
            <a:r>
              <a:rPr kumimoji="1" lang="en-US" altLang="ja-JP" sz="1400" b="1" dirty="0">
                <a:solidFill>
                  <a:srgbClr val="353F5D"/>
                </a:solidFill>
              </a:rPr>
              <a:t>	</a:t>
            </a:r>
            <a:r>
              <a:rPr kumimoji="1" lang="en-US" altLang="ja-JP" sz="1200" b="1" dirty="0">
                <a:solidFill>
                  <a:srgbClr val="353F5D"/>
                </a:solidFill>
              </a:rPr>
              <a:t>※</a:t>
            </a:r>
            <a:r>
              <a:rPr kumimoji="1" lang="ja-JP" altLang="en-US" sz="1200" b="1" dirty="0">
                <a:solidFill>
                  <a:srgbClr val="353F5D"/>
                </a:solidFill>
              </a:rPr>
              <a:t>土日祝日、弊社指定休日を除く</a:t>
            </a:r>
            <a:endParaRPr kumimoji="1" lang="en-US" altLang="ja-JP" sz="1200" b="1" dirty="0">
              <a:solidFill>
                <a:srgbClr val="353F5D"/>
              </a:solidFill>
            </a:endParaRPr>
          </a:p>
        </p:txBody>
      </p:sp>
      <p:grpSp>
        <p:nvGrpSpPr>
          <p:cNvPr id="18" name="グループ化 17">
            <a:extLst>
              <a:ext uri="{FF2B5EF4-FFF2-40B4-BE49-F238E27FC236}">
                <a16:creationId xmlns:a16="http://schemas.microsoft.com/office/drawing/2014/main" id="{CBFB5870-4A09-7C30-5A89-8A83BC3C8CA5}"/>
              </a:ext>
            </a:extLst>
          </p:cNvPr>
          <p:cNvGrpSpPr/>
          <p:nvPr/>
        </p:nvGrpSpPr>
        <p:grpSpPr>
          <a:xfrm>
            <a:off x="1302573" y="2892104"/>
            <a:ext cx="4155615" cy="466139"/>
            <a:chOff x="455888" y="1340768"/>
            <a:chExt cx="4155615" cy="416831"/>
          </a:xfrm>
        </p:grpSpPr>
        <p:sp>
          <p:nvSpPr>
            <p:cNvPr id="19" name="テキスト ボックス 18">
              <a:extLst>
                <a:ext uri="{FF2B5EF4-FFF2-40B4-BE49-F238E27FC236}">
                  <a16:creationId xmlns:a16="http://schemas.microsoft.com/office/drawing/2014/main" id="{7148DF43-FB87-C6A4-DC8A-21FF82E4579F}"/>
                </a:ext>
              </a:extLst>
            </p:cNvPr>
            <p:cNvSpPr txBox="1"/>
            <p:nvPr/>
          </p:nvSpPr>
          <p:spPr bwMode="gray">
            <a:xfrm>
              <a:off x="754358" y="1340768"/>
              <a:ext cx="3857145" cy="416831"/>
            </a:xfrm>
            <a:prstGeom prst="rect">
              <a:avLst/>
            </a:prstGeom>
            <a:noFill/>
          </p:spPr>
          <p:txBody>
            <a:bodyPr wrap="none" tIns="54000" bIns="54000" rtlCol="0">
              <a:spAutoFit/>
            </a:bodyPr>
            <a:lstStyle/>
            <a:p>
              <a:pPr algn="ctr"/>
              <a:r>
                <a:rPr lang="ja-JP" altLang="en-US" sz="2000" dirty="0">
                  <a:solidFill>
                    <a:schemeClr val="bg1"/>
                  </a:solidFill>
                  <a:latin typeface="Segoe UI bold" pitchFamily="34" charset="0"/>
                  <a:ea typeface="HGP創英角ｺﾞｼｯｸUB" pitchFamily="50" charset="-128"/>
                </a:rPr>
                <a:t>ネオジャパン営業部 導入相談窓口</a:t>
              </a:r>
            </a:p>
          </p:txBody>
        </p:sp>
        <p:sp>
          <p:nvSpPr>
            <p:cNvPr id="20" name="Freeform 19">
              <a:extLst>
                <a:ext uri="{FF2B5EF4-FFF2-40B4-BE49-F238E27FC236}">
                  <a16:creationId xmlns:a16="http://schemas.microsoft.com/office/drawing/2014/main" id="{B9C4BCC7-5D11-12CC-664F-815F1E6E8353}"/>
                </a:ext>
              </a:extLst>
            </p:cNvPr>
            <p:cNvSpPr>
              <a:spLocks noChangeAspect="1" noEditPoints="1"/>
            </p:cNvSpPr>
            <p:nvPr/>
          </p:nvSpPr>
          <p:spPr bwMode="gray">
            <a:xfrm>
              <a:off x="455888" y="1410564"/>
              <a:ext cx="322795" cy="324000"/>
            </a:xfrm>
            <a:custGeom>
              <a:avLst/>
              <a:gdLst>
                <a:gd name="T0" fmla="*/ 1072 w 1072"/>
                <a:gd name="T1" fmla="*/ 732 h 1076"/>
                <a:gd name="T2" fmla="*/ 756 w 1072"/>
                <a:gd name="T3" fmla="*/ 683 h 1076"/>
                <a:gd name="T4" fmla="*/ 206 w 1072"/>
                <a:gd name="T5" fmla="*/ 43 h 1076"/>
                <a:gd name="T6" fmla="*/ 357 w 1072"/>
                <a:gd name="T7" fmla="*/ 331 h 1076"/>
                <a:gd name="T8" fmla="*/ 334 w 1072"/>
                <a:gd name="T9" fmla="*/ 340 h 1076"/>
                <a:gd name="T10" fmla="*/ 313 w 1072"/>
                <a:gd name="T11" fmla="*/ 348 h 1076"/>
                <a:gd name="T12" fmla="*/ 306 w 1072"/>
                <a:gd name="T13" fmla="*/ 352 h 1076"/>
                <a:gd name="T14" fmla="*/ 304 w 1072"/>
                <a:gd name="T15" fmla="*/ 352 h 1076"/>
                <a:gd name="T16" fmla="*/ 304 w 1072"/>
                <a:gd name="T17" fmla="*/ 352 h 1076"/>
                <a:gd name="T18" fmla="*/ 306 w 1072"/>
                <a:gd name="T19" fmla="*/ 352 h 1076"/>
                <a:gd name="T20" fmla="*/ 308 w 1072"/>
                <a:gd name="T21" fmla="*/ 357 h 1076"/>
                <a:gd name="T22" fmla="*/ 321 w 1072"/>
                <a:gd name="T23" fmla="*/ 414 h 1076"/>
                <a:gd name="T24" fmla="*/ 349 w 1072"/>
                <a:gd name="T25" fmla="*/ 473 h 1076"/>
                <a:gd name="T26" fmla="*/ 382 w 1072"/>
                <a:gd name="T27" fmla="*/ 528 h 1076"/>
                <a:gd name="T28" fmla="*/ 410 w 1072"/>
                <a:gd name="T29" fmla="*/ 569 h 1076"/>
                <a:gd name="T30" fmla="*/ 429 w 1072"/>
                <a:gd name="T31" fmla="*/ 592 h 1076"/>
                <a:gd name="T32" fmla="*/ 476 w 1072"/>
                <a:gd name="T33" fmla="*/ 639 h 1076"/>
                <a:gd name="T34" fmla="*/ 540 w 1072"/>
                <a:gd name="T35" fmla="*/ 692 h 1076"/>
                <a:gd name="T36" fmla="*/ 610 w 1072"/>
                <a:gd name="T37" fmla="*/ 732 h 1076"/>
                <a:gd name="T38" fmla="*/ 671 w 1072"/>
                <a:gd name="T39" fmla="*/ 760 h 1076"/>
                <a:gd name="T40" fmla="*/ 707 w 1072"/>
                <a:gd name="T41" fmla="*/ 773 h 1076"/>
                <a:gd name="T42" fmla="*/ 714 w 1072"/>
                <a:gd name="T43" fmla="*/ 775 h 1076"/>
                <a:gd name="T44" fmla="*/ 720 w 1072"/>
                <a:gd name="T45" fmla="*/ 777 h 1076"/>
                <a:gd name="T46" fmla="*/ 724 w 1072"/>
                <a:gd name="T47" fmla="*/ 775 h 1076"/>
                <a:gd name="T48" fmla="*/ 728 w 1072"/>
                <a:gd name="T49" fmla="*/ 766 h 1076"/>
                <a:gd name="T50" fmla="*/ 731 w 1072"/>
                <a:gd name="T51" fmla="*/ 749 h 1076"/>
                <a:gd name="T52" fmla="*/ 735 w 1072"/>
                <a:gd name="T53" fmla="*/ 730 h 1076"/>
                <a:gd name="T54" fmla="*/ 1038 w 1072"/>
                <a:gd name="T55" fmla="*/ 834 h 1076"/>
                <a:gd name="T56" fmla="*/ 1019 w 1072"/>
                <a:gd name="T57" fmla="*/ 906 h 1076"/>
                <a:gd name="T58" fmla="*/ 1007 w 1072"/>
                <a:gd name="T59" fmla="*/ 934 h 1076"/>
                <a:gd name="T60" fmla="*/ 987 w 1072"/>
                <a:gd name="T61" fmla="*/ 978 h 1076"/>
                <a:gd name="T62" fmla="*/ 954 w 1072"/>
                <a:gd name="T63" fmla="*/ 1025 h 1076"/>
                <a:gd name="T64" fmla="*/ 909 w 1072"/>
                <a:gd name="T65" fmla="*/ 1063 h 1076"/>
                <a:gd name="T66" fmla="*/ 852 w 1072"/>
                <a:gd name="T67" fmla="*/ 1076 h 1076"/>
                <a:gd name="T68" fmla="*/ 728 w 1072"/>
                <a:gd name="T69" fmla="*/ 1029 h 1076"/>
                <a:gd name="T70" fmla="*/ 711 w 1072"/>
                <a:gd name="T71" fmla="*/ 1017 h 1076"/>
                <a:gd name="T72" fmla="*/ 667 w 1072"/>
                <a:gd name="T73" fmla="*/ 987 h 1076"/>
                <a:gd name="T74" fmla="*/ 599 w 1072"/>
                <a:gd name="T75" fmla="*/ 938 h 1076"/>
                <a:gd name="T76" fmla="*/ 516 w 1072"/>
                <a:gd name="T77" fmla="*/ 872 h 1076"/>
                <a:gd name="T78" fmla="*/ 421 w 1072"/>
                <a:gd name="T79" fmla="*/ 790 h 1076"/>
                <a:gd name="T80" fmla="*/ 321 w 1072"/>
                <a:gd name="T81" fmla="*/ 694 h 1076"/>
                <a:gd name="T82" fmla="*/ 219 w 1072"/>
                <a:gd name="T83" fmla="*/ 586 h 1076"/>
                <a:gd name="T84" fmla="*/ 124 w 1072"/>
                <a:gd name="T85" fmla="*/ 467 h 1076"/>
                <a:gd name="T86" fmla="*/ 41 w 1072"/>
                <a:gd name="T87" fmla="*/ 338 h 1076"/>
                <a:gd name="T88" fmla="*/ 0 w 1072"/>
                <a:gd name="T89" fmla="*/ 197 h 1076"/>
                <a:gd name="T90" fmla="*/ 11 w 1072"/>
                <a:gd name="T91" fmla="*/ 144 h 1076"/>
                <a:gd name="T92" fmla="*/ 45 w 1072"/>
                <a:gd name="T93" fmla="*/ 106 h 1076"/>
                <a:gd name="T94" fmla="*/ 87 w 1072"/>
                <a:gd name="T95" fmla="*/ 81 h 1076"/>
                <a:gd name="T96" fmla="*/ 130 w 1072"/>
                <a:gd name="T97" fmla="*/ 66 h 1076"/>
                <a:gd name="T98" fmla="*/ 164 w 1072"/>
                <a:gd name="T99" fmla="*/ 58 h 1076"/>
                <a:gd name="T100" fmla="*/ 177 w 1072"/>
                <a:gd name="T101" fmla="*/ 57 h 1076"/>
                <a:gd name="T102" fmla="*/ 300 w 1072"/>
                <a:gd name="T103" fmla="*/ 0 h 1076"/>
                <a:gd name="T104" fmla="*/ 402 w 1072"/>
                <a:gd name="T105" fmla="*/ 312 h 1076"/>
                <a:gd name="T106" fmla="*/ 300 w 1072"/>
                <a:gd name="T107"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2" h="1076">
                  <a:moveTo>
                    <a:pt x="775" y="628"/>
                  </a:moveTo>
                  <a:lnTo>
                    <a:pt x="1072" y="732"/>
                  </a:lnTo>
                  <a:lnTo>
                    <a:pt x="1055" y="789"/>
                  </a:lnTo>
                  <a:lnTo>
                    <a:pt x="756" y="683"/>
                  </a:lnTo>
                  <a:lnTo>
                    <a:pt x="775" y="628"/>
                  </a:lnTo>
                  <a:close/>
                  <a:moveTo>
                    <a:pt x="206" y="43"/>
                  </a:moveTo>
                  <a:lnTo>
                    <a:pt x="361" y="329"/>
                  </a:lnTo>
                  <a:lnTo>
                    <a:pt x="357" y="331"/>
                  </a:lnTo>
                  <a:lnTo>
                    <a:pt x="348" y="335"/>
                  </a:lnTo>
                  <a:lnTo>
                    <a:pt x="334" y="340"/>
                  </a:lnTo>
                  <a:lnTo>
                    <a:pt x="323" y="344"/>
                  </a:lnTo>
                  <a:lnTo>
                    <a:pt x="313" y="348"/>
                  </a:lnTo>
                  <a:lnTo>
                    <a:pt x="310" y="350"/>
                  </a:lnTo>
                  <a:lnTo>
                    <a:pt x="306" y="352"/>
                  </a:lnTo>
                  <a:lnTo>
                    <a:pt x="304" y="352"/>
                  </a:lnTo>
                  <a:lnTo>
                    <a:pt x="304" y="352"/>
                  </a:lnTo>
                  <a:lnTo>
                    <a:pt x="304" y="352"/>
                  </a:lnTo>
                  <a:lnTo>
                    <a:pt x="304" y="352"/>
                  </a:lnTo>
                  <a:lnTo>
                    <a:pt x="304" y="352"/>
                  </a:lnTo>
                  <a:lnTo>
                    <a:pt x="306" y="352"/>
                  </a:lnTo>
                  <a:lnTo>
                    <a:pt x="306" y="354"/>
                  </a:lnTo>
                  <a:lnTo>
                    <a:pt x="308" y="357"/>
                  </a:lnTo>
                  <a:lnTo>
                    <a:pt x="312" y="386"/>
                  </a:lnTo>
                  <a:lnTo>
                    <a:pt x="321" y="414"/>
                  </a:lnTo>
                  <a:lnTo>
                    <a:pt x="334" y="444"/>
                  </a:lnTo>
                  <a:lnTo>
                    <a:pt x="349" y="473"/>
                  </a:lnTo>
                  <a:lnTo>
                    <a:pt x="365" y="501"/>
                  </a:lnTo>
                  <a:lnTo>
                    <a:pt x="382" y="528"/>
                  </a:lnTo>
                  <a:lnTo>
                    <a:pt x="397" y="550"/>
                  </a:lnTo>
                  <a:lnTo>
                    <a:pt x="410" y="569"/>
                  </a:lnTo>
                  <a:lnTo>
                    <a:pt x="421" y="582"/>
                  </a:lnTo>
                  <a:lnTo>
                    <a:pt x="429" y="592"/>
                  </a:lnTo>
                  <a:lnTo>
                    <a:pt x="433" y="596"/>
                  </a:lnTo>
                  <a:lnTo>
                    <a:pt x="476" y="639"/>
                  </a:lnTo>
                  <a:lnTo>
                    <a:pt x="506" y="667"/>
                  </a:lnTo>
                  <a:lnTo>
                    <a:pt x="540" y="692"/>
                  </a:lnTo>
                  <a:lnTo>
                    <a:pt x="576" y="713"/>
                  </a:lnTo>
                  <a:lnTo>
                    <a:pt x="610" y="732"/>
                  </a:lnTo>
                  <a:lnTo>
                    <a:pt x="642" y="747"/>
                  </a:lnTo>
                  <a:lnTo>
                    <a:pt x="671" y="760"/>
                  </a:lnTo>
                  <a:lnTo>
                    <a:pt x="694" y="768"/>
                  </a:lnTo>
                  <a:lnTo>
                    <a:pt x="707" y="773"/>
                  </a:lnTo>
                  <a:lnTo>
                    <a:pt x="712" y="775"/>
                  </a:lnTo>
                  <a:lnTo>
                    <a:pt x="714" y="775"/>
                  </a:lnTo>
                  <a:lnTo>
                    <a:pt x="718" y="777"/>
                  </a:lnTo>
                  <a:lnTo>
                    <a:pt x="720" y="777"/>
                  </a:lnTo>
                  <a:lnTo>
                    <a:pt x="722" y="777"/>
                  </a:lnTo>
                  <a:lnTo>
                    <a:pt x="724" y="775"/>
                  </a:lnTo>
                  <a:lnTo>
                    <a:pt x="724" y="771"/>
                  </a:lnTo>
                  <a:lnTo>
                    <a:pt x="728" y="766"/>
                  </a:lnTo>
                  <a:lnTo>
                    <a:pt x="729" y="760"/>
                  </a:lnTo>
                  <a:lnTo>
                    <a:pt x="731" y="749"/>
                  </a:lnTo>
                  <a:lnTo>
                    <a:pt x="733" y="737"/>
                  </a:lnTo>
                  <a:lnTo>
                    <a:pt x="735" y="730"/>
                  </a:lnTo>
                  <a:lnTo>
                    <a:pt x="735" y="726"/>
                  </a:lnTo>
                  <a:lnTo>
                    <a:pt x="1038" y="834"/>
                  </a:lnTo>
                  <a:lnTo>
                    <a:pt x="1019" y="900"/>
                  </a:lnTo>
                  <a:lnTo>
                    <a:pt x="1019" y="906"/>
                  </a:lnTo>
                  <a:lnTo>
                    <a:pt x="1015" y="917"/>
                  </a:lnTo>
                  <a:lnTo>
                    <a:pt x="1007" y="934"/>
                  </a:lnTo>
                  <a:lnTo>
                    <a:pt x="998" y="955"/>
                  </a:lnTo>
                  <a:lnTo>
                    <a:pt x="987" y="978"/>
                  </a:lnTo>
                  <a:lnTo>
                    <a:pt x="972" y="1002"/>
                  </a:lnTo>
                  <a:lnTo>
                    <a:pt x="954" y="1025"/>
                  </a:lnTo>
                  <a:lnTo>
                    <a:pt x="934" y="1046"/>
                  </a:lnTo>
                  <a:lnTo>
                    <a:pt x="909" y="1063"/>
                  </a:lnTo>
                  <a:lnTo>
                    <a:pt x="883" y="1074"/>
                  </a:lnTo>
                  <a:lnTo>
                    <a:pt x="852" y="1076"/>
                  </a:lnTo>
                  <a:lnTo>
                    <a:pt x="818" y="1070"/>
                  </a:lnTo>
                  <a:lnTo>
                    <a:pt x="728" y="1029"/>
                  </a:lnTo>
                  <a:lnTo>
                    <a:pt x="724" y="1025"/>
                  </a:lnTo>
                  <a:lnTo>
                    <a:pt x="711" y="1017"/>
                  </a:lnTo>
                  <a:lnTo>
                    <a:pt x="692" y="1004"/>
                  </a:lnTo>
                  <a:lnTo>
                    <a:pt x="667" y="987"/>
                  </a:lnTo>
                  <a:lnTo>
                    <a:pt x="635" y="964"/>
                  </a:lnTo>
                  <a:lnTo>
                    <a:pt x="599" y="938"/>
                  </a:lnTo>
                  <a:lnTo>
                    <a:pt x="559" y="906"/>
                  </a:lnTo>
                  <a:lnTo>
                    <a:pt x="516" y="872"/>
                  </a:lnTo>
                  <a:lnTo>
                    <a:pt x="470" y="832"/>
                  </a:lnTo>
                  <a:lnTo>
                    <a:pt x="421" y="790"/>
                  </a:lnTo>
                  <a:lnTo>
                    <a:pt x="370" y="743"/>
                  </a:lnTo>
                  <a:lnTo>
                    <a:pt x="321" y="694"/>
                  </a:lnTo>
                  <a:lnTo>
                    <a:pt x="270" y="641"/>
                  </a:lnTo>
                  <a:lnTo>
                    <a:pt x="219" y="586"/>
                  </a:lnTo>
                  <a:lnTo>
                    <a:pt x="172" y="528"/>
                  </a:lnTo>
                  <a:lnTo>
                    <a:pt x="124" y="467"/>
                  </a:lnTo>
                  <a:lnTo>
                    <a:pt x="81" y="405"/>
                  </a:lnTo>
                  <a:lnTo>
                    <a:pt x="41" y="338"/>
                  </a:lnTo>
                  <a:lnTo>
                    <a:pt x="5" y="229"/>
                  </a:lnTo>
                  <a:lnTo>
                    <a:pt x="0" y="197"/>
                  </a:lnTo>
                  <a:lnTo>
                    <a:pt x="3" y="168"/>
                  </a:lnTo>
                  <a:lnTo>
                    <a:pt x="11" y="144"/>
                  </a:lnTo>
                  <a:lnTo>
                    <a:pt x="26" y="123"/>
                  </a:lnTo>
                  <a:lnTo>
                    <a:pt x="45" y="106"/>
                  </a:lnTo>
                  <a:lnTo>
                    <a:pt x="66" y="93"/>
                  </a:lnTo>
                  <a:lnTo>
                    <a:pt x="87" y="81"/>
                  </a:lnTo>
                  <a:lnTo>
                    <a:pt x="109" y="74"/>
                  </a:lnTo>
                  <a:lnTo>
                    <a:pt x="130" y="66"/>
                  </a:lnTo>
                  <a:lnTo>
                    <a:pt x="149" y="62"/>
                  </a:lnTo>
                  <a:lnTo>
                    <a:pt x="164" y="58"/>
                  </a:lnTo>
                  <a:lnTo>
                    <a:pt x="174" y="58"/>
                  </a:lnTo>
                  <a:lnTo>
                    <a:pt x="177" y="57"/>
                  </a:lnTo>
                  <a:lnTo>
                    <a:pt x="206" y="43"/>
                  </a:lnTo>
                  <a:close/>
                  <a:moveTo>
                    <a:pt x="300" y="0"/>
                  </a:moveTo>
                  <a:lnTo>
                    <a:pt x="448" y="295"/>
                  </a:lnTo>
                  <a:lnTo>
                    <a:pt x="402" y="312"/>
                  </a:lnTo>
                  <a:lnTo>
                    <a:pt x="249" y="24"/>
                  </a:lnTo>
                  <a:lnTo>
                    <a:pt x="30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21" name="テキスト ボックス 20">
            <a:extLst>
              <a:ext uri="{FF2B5EF4-FFF2-40B4-BE49-F238E27FC236}">
                <a16:creationId xmlns:a16="http://schemas.microsoft.com/office/drawing/2014/main" id="{E176E981-22D5-FEEC-FA3F-98A36FFD573B}"/>
              </a:ext>
            </a:extLst>
          </p:cNvPr>
          <p:cNvSpPr txBox="1"/>
          <p:nvPr/>
        </p:nvSpPr>
        <p:spPr bwMode="gray">
          <a:xfrm>
            <a:off x="1264874" y="3343082"/>
            <a:ext cx="4369388" cy="1651129"/>
          </a:xfrm>
          <a:prstGeom prst="rect">
            <a:avLst/>
          </a:prstGeom>
          <a:noFill/>
          <a:ln w="12700">
            <a:noFill/>
          </a:ln>
        </p:spPr>
        <p:txBody>
          <a:bodyPr wrap="square" tIns="54000" bIns="54000" rtlCol="0" anchor="ctr">
            <a:noAutofit/>
          </a:bodyPr>
          <a:lstStyle/>
          <a:p>
            <a:pPr lvl="0">
              <a:buClr>
                <a:srgbClr val="FF79A5"/>
              </a:buClr>
            </a:pPr>
            <a:r>
              <a:rPr lang="en-US" altLang="ja-JP" b="1" dirty="0">
                <a:solidFill>
                  <a:srgbClr val="353F5D"/>
                </a:solidFill>
                <a:latin typeface="+mn-ea"/>
              </a:rPr>
              <a:t>045-640-5910 </a:t>
            </a:r>
            <a:r>
              <a:rPr lang="ja-JP" altLang="en-US" sz="1200" b="1" dirty="0">
                <a:solidFill>
                  <a:srgbClr val="353F5D"/>
                </a:solidFill>
                <a:latin typeface="+mn-ea"/>
              </a:rPr>
              <a:t>（横浜本社）</a:t>
            </a:r>
            <a:endParaRPr lang="en-US" altLang="ja-JP" sz="1200" b="1" dirty="0">
              <a:solidFill>
                <a:srgbClr val="353F5D"/>
              </a:solidFill>
              <a:latin typeface="+mn-ea"/>
            </a:endParaRPr>
          </a:p>
          <a:p>
            <a:pPr lvl="0">
              <a:buClr>
                <a:srgbClr val="FF79A5"/>
              </a:buClr>
            </a:pPr>
            <a:r>
              <a:rPr lang="en-US" altLang="ja-JP" b="1" dirty="0">
                <a:solidFill>
                  <a:srgbClr val="353F5D"/>
                </a:solidFill>
                <a:latin typeface="+mn-ea"/>
              </a:rPr>
              <a:t>06-4560-5900 </a:t>
            </a:r>
            <a:r>
              <a:rPr lang="ja-JP" altLang="en-US" sz="1200" b="1" dirty="0">
                <a:solidFill>
                  <a:srgbClr val="353F5D"/>
                </a:solidFill>
                <a:latin typeface="+mn-ea"/>
              </a:rPr>
              <a:t>（大阪営業所）</a:t>
            </a:r>
            <a:endParaRPr lang="en-US" altLang="ja-JP" sz="1200" b="1" dirty="0">
              <a:solidFill>
                <a:srgbClr val="353F5D"/>
              </a:solidFill>
              <a:latin typeface="+mn-ea"/>
            </a:endParaRPr>
          </a:p>
          <a:p>
            <a:pPr lvl="0">
              <a:buClr>
                <a:srgbClr val="FF79A5"/>
              </a:buClr>
            </a:pPr>
            <a:r>
              <a:rPr lang="en-US" altLang="zh-TW" b="1" dirty="0">
                <a:solidFill>
                  <a:srgbClr val="353F5D"/>
                </a:solidFill>
                <a:latin typeface="+mn-ea"/>
              </a:rPr>
              <a:t>052-856-3310 </a:t>
            </a:r>
            <a:r>
              <a:rPr lang="zh-TW" altLang="en-US" sz="1200" b="1" dirty="0">
                <a:solidFill>
                  <a:srgbClr val="353F5D"/>
                </a:solidFill>
                <a:latin typeface="+mn-ea"/>
              </a:rPr>
              <a:t>（名古屋営業所）</a:t>
            </a:r>
            <a:endParaRPr lang="en-US" altLang="zh-TW" sz="1200" b="1" dirty="0">
              <a:solidFill>
                <a:srgbClr val="353F5D"/>
              </a:solidFill>
              <a:latin typeface="+mn-ea"/>
            </a:endParaRPr>
          </a:p>
          <a:p>
            <a:pPr>
              <a:buClr>
                <a:srgbClr val="FF79A5"/>
              </a:buClr>
            </a:pPr>
            <a:r>
              <a:rPr lang="en-US" altLang="ja-JP" b="1" dirty="0">
                <a:solidFill>
                  <a:srgbClr val="353F5D"/>
                </a:solidFill>
                <a:latin typeface="+mn-ea"/>
              </a:rPr>
              <a:t>092</a:t>
            </a:r>
            <a:r>
              <a:rPr lang="en-US" altLang="zh-TW" b="1" dirty="0">
                <a:solidFill>
                  <a:srgbClr val="353F5D"/>
                </a:solidFill>
                <a:latin typeface="+mn-ea"/>
              </a:rPr>
              <a:t>-</a:t>
            </a:r>
            <a:r>
              <a:rPr lang="en-US" altLang="ja-JP" b="1" dirty="0">
                <a:solidFill>
                  <a:srgbClr val="353F5D"/>
                </a:solidFill>
                <a:latin typeface="+mn-ea"/>
              </a:rPr>
              <a:t>419</a:t>
            </a:r>
            <a:r>
              <a:rPr lang="en-US" altLang="zh-TW" b="1" dirty="0">
                <a:solidFill>
                  <a:srgbClr val="353F5D"/>
                </a:solidFill>
                <a:latin typeface="+mn-ea"/>
              </a:rPr>
              <a:t>-</a:t>
            </a:r>
            <a:r>
              <a:rPr lang="en-US" altLang="ja-JP" b="1" dirty="0">
                <a:solidFill>
                  <a:srgbClr val="353F5D"/>
                </a:solidFill>
                <a:latin typeface="+mn-ea"/>
              </a:rPr>
              <a:t>7277</a:t>
            </a:r>
            <a:r>
              <a:rPr lang="en-US" altLang="zh-TW" b="1" dirty="0">
                <a:solidFill>
                  <a:srgbClr val="353F5D"/>
                </a:solidFill>
                <a:latin typeface="+mn-ea"/>
              </a:rPr>
              <a:t> </a:t>
            </a:r>
            <a:r>
              <a:rPr lang="zh-TW" altLang="en-US" sz="1200" b="1" dirty="0">
                <a:solidFill>
                  <a:srgbClr val="353F5D"/>
                </a:solidFill>
                <a:latin typeface="+mn-ea"/>
              </a:rPr>
              <a:t>（</a:t>
            </a:r>
            <a:r>
              <a:rPr lang="ja-JP" altLang="en-US" sz="1200" b="1" dirty="0">
                <a:solidFill>
                  <a:srgbClr val="353F5D"/>
                </a:solidFill>
                <a:latin typeface="+mn-ea"/>
              </a:rPr>
              <a:t>福岡</a:t>
            </a:r>
            <a:r>
              <a:rPr lang="zh-TW" altLang="en-US" sz="1200" b="1" dirty="0">
                <a:solidFill>
                  <a:srgbClr val="353F5D"/>
                </a:solidFill>
                <a:latin typeface="+mn-ea"/>
              </a:rPr>
              <a:t>営業所）</a:t>
            </a:r>
            <a:endParaRPr lang="en-US" altLang="zh-TW" sz="1000" b="1" dirty="0">
              <a:solidFill>
                <a:srgbClr val="353F5D"/>
              </a:solidFill>
              <a:latin typeface="+mn-ea"/>
            </a:endParaRPr>
          </a:p>
        </p:txBody>
      </p:sp>
      <p:sp>
        <p:nvSpPr>
          <p:cNvPr id="28" name="角丸四角形 80">
            <a:extLst>
              <a:ext uri="{FF2B5EF4-FFF2-40B4-BE49-F238E27FC236}">
                <a16:creationId xmlns:a16="http://schemas.microsoft.com/office/drawing/2014/main" id="{94AEF001-9ACD-982E-8537-30D91AB95777}"/>
              </a:ext>
            </a:extLst>
          </p:cNvPr>
          <p:cNvSpPr/>
          <p:nvPr/>
        </p:nvSpPr>
        <p:spPr bwMode="gray">
          <a:xfrm>
            <a:off x="6604351" y="4284775"/>
            <a:ext cx="4369388" cy="1315925"/>
          </a:xfrm>
          <a:prstGeom prst="roundRect">
            <a:avLst>
              <a:gd name="adj" fmla="val 2817"/>
            </a:avLst>
          </a:prstGeom>
          <a:solidFill>
            <a:srgbClr val="F2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200" b="1"/>
          </a:p>
        </p:txBody>
      </p:sp>
      <p:sp>
        <p:nvSpPr>
          <p:cNvPr id="29" name="角丸四角形 38">
            <a:extLst>
              <a:ext uri="{FF2B5EF4-FFF2-40B4-BE49-F238E27FC236}">
                <a16:creationId xmlns:a16="http://schemas.microsoft.com/office/drawing/2014/main" id="{1FB9CA03-5D24-2D56-3D1F-EB5E6D97C50D}"/>
              </a:ext>
            </a:extLst>
          </p:cNvPr>
          <p:cNvSpPr/>
          <p:nvPr/>
        </p:nvSpPr>
        <p:spPr bwMode="gray">
          <a:xfrm>
            <a:off x="6604343" y="4249891"/>
            <a:ext cx="4369396" cy="427856"/>
          </a:xfrm>
          <a:custGeom>
            <a:avLst/>
            <a:gdLst/>
            <a:ahLst/>
            <a:cxnLst/>
            <a:rect l="l" t="t" r="r" b="b"/>
            <a:pathLst>
              <a:path w="4369396" h="427856">
                <a:moveTo>
                  <a:pt x="82738" y="0"/>
                </a:moveTo>
                <a:lnTo>
                  <a:pt x="4286658" y="0"/>
                </a:lnTo>
                <a:cubicBezTo>
                  <a:pt x="4332353" y="0"/>
                  <a:pt x="4369396" y="37043"/>
                  <a:pt x="4369396" y="82738"/>
                </a:cubicBezTo>
                <a:lnTo>
                  <a:pt x="4369396" y="244846"/>
                </a:lnTo>
                <a:lnTo>
                  <a:pt x="4369396" y="283280"/>
                </a:lnTo>
                <a:lnTo>
                  <a:pt x="4369396" y="427856"/>
                </a:lnTo>
                <a:lnTo>
                  <a:pt x="0" y="427856"/>
                </a:lnTo>
                <a:lnTo>
                  <a:pt x="0" y="283280"/>
                </a:lnTo>
                <a:lnTo>
                  <a:pt x="0" y="244846"/>
                </a:lnTo>
                <a:lnTo>
                  <a:pt x="0" y="82738"/>
                </a:lnTo>
                <a:cubicBezTo>
                  <a:pt x="0" y="37043"/>
                  <a:pt x="37043" y="0"/>
                  <a:pt x="82738" y="0"/>
                </a:cubicBezTo>
                <a:close/>
              </a:path>
            </a:pathLst>
          </a:cu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400" b="1"/>
          </a:p>
        </p:txBody>
      </p:sp>
      <p:grpSp>
        <p:nvGrpSpPr>
          <p:cNvPr id="30" name="グループ化 29">
            <a:extLst>
              <a:ext uri="{FF2B5EF4-FFF2-40B4-BE49-F238E27FC236}">
                <a16:creationId xmlns:a16="http://schemas.microsoft.com/office/drawing/2014/main" id="{164E7426-CBBD-531F-1CB9-02C200A9F362}"/>
              </a:ext>
            </a:extLst>
          </p:cNvPr>
          <p:cNvGrpSpPr/>
          <p:nvPr/>
        </p:nvGrpSpPr>
        <p:grpSpPr>
          <a:xfrm>
            <a:off x="7126999" y="4289918"/>
            <a:ext cx="3318074" cy="416831"/>
            <a:chOff x="5490244" y="1358524"/>
            <a:chExt cx="3318074" cy="416831"/>
          </a:xfrm>
        </p:grpSpPr>
        <p:sp>
          <p:nvSpPr>
            <p:cNvPr id="31" name="テキスト ボックス 30">
              <a:extLst>
                <a:ext uri="{FF2B5EF4-FFF2-40B4-BE49-F238E27FC236}">
                  <a16:creationId xmlns:a16="http://schemas.microsoft.com/office/drawing/2014/main" id="{EFCF40AF-434D-826B-5EF0-BEEBBABC32F9}"/>
                </a:ext>
              </a:extLst>
            </p:cNvPr>
            <p:cNvSpPr txBox="1"/>
            <p:nvPr/>
          </p:nvSpPr>
          <p:spPr bwMode="gray">
            <a:xfrm>
              <a:off x="5879311" y="1358524"/>
              <a:ext cx="2929007" cy="416831"/>
            </a:xfrm>
            <a:prstGeom prst="rect">
              <a:avLst/>
            </a:prstGeom>
            <a:noFill/>
          </p:spPr>
          <p:txBody>
            <a:bodyPr wrap="none" tIns="54000" bIns="54000" rtlCol="0">
              <a:spAutoFit/>
            </a:bodyPr>
            <a:lstStyle/>
            <a:p>
              <a:pPr algn="ctr"/>
              <a:r>
                <a:rPr lang="ja-JP" altLang="en-US" sz="2000" dirty="0">
                  <a:solidFill>
                    <a:schemeClr val="bg1"/>
                  </a:solidFill>
                  <a:latin typeface="Segoe UI bold" pitchFamily="34" charset="0"/>
                  <a:ea typeface="HGP創英角ｺﾞｼｯｸUB" pitchFamily="50" charset="-128"/>
                </a:rPr>
                <a:t>フォームでのお問い合わせ</a:t>
              </a:r>
              <a:endParaRPr lang="en-US" altLang="ja-JP" sz="2000" dirty="0">
                <a:solidFill>
                  <a:schemeClr val="bg1"/>
                </a:solidFill>
                <a:latin typeface="Segoe UI bold" pitchFamily="34" charset="0"/>
                <a:ea typeface="HGP創英角ｺﾞｼｯｸUB" pitchFamily="50" charset="-128"/>
              </a:endParaRPr>
            </a:p>
          </p:txBody>
        </p:sp>
        <p:sp>
          <p:nvSpPr>
            <p:cNvPr id="32" name="Freeform 16">
              <a:extLst>
                <a:ext uri="{FF2B5EF4-FFF2-40B4-BE49-F238E27FC236}">
                  <a16:creationId xmlns:a16="http://schemas.microsoft.com/office/drawing/2014/main" id="{6A1D6C17-71F3-D10B-7579-ADC372B3FC01}"/>
                </a:ext>
              </a:extLst>
            </p:cNvPr>
            <p:cNvSpPr>
              <a:spLocks noChangeAspect="1" noEditPoints="1"/>
            </p:cNvSpPr>
            <p:nvPr/>
          </p:nvSpPr>
          <p:spPr bwMode="gray">
            <a:xfrm>
              <a:off x="5490244" y="1456502"/>
              <a:ext cx="360000" cy="231529"/>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38" name="四角形: 角を丸くする 37">
            <a:extLst>
              <a:ext uri="{FF2B5EF4-FFF2-40B4-BE49-F238E27FC236}">
                <a16:creationId xmlns:a16="http://schemas.microsoft.com/office/drawing/2014/main" id="{BFA29874-28C9-75A9-D725-9ED3D6A8308B}"/>
              </a:ext>
            </a:extLst>
          </p:cNvPr>
          <p:cNvSpPr/>
          <p:nvPr/>
        </p:nvSpPr>
        <p:spPr>
          <a:xfrm>
            <a:off x="7282061" y="4942737"/>
            <a:ext cx="3013967" cy="427856"/>
          </a:xfrm>
          <a:prstGeom prst="round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▶問い合わせフォームへ</a:t>
            </a:r>
          </a:p>
        </p:txBody>
      </p:sp>
      <p:pic>
        <p:nvPicPr>
          <p:cNvPr id="37" name="図 36" descr="アイコン&#10;&#10;自動的に生成された説明">
            <a:extLst>
              <a:ext uri="{FF2B5EF4-FFF2-40B4-BE49-F238E27FC236}">
                <a16:creationId xmlns:a16="http://schemas.microsoft.com/office/drawing/2014/main" id="{6867E7F2-FFF6-ACA3-50F9-BCEE7BB2E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4528632">
            <a:off x="9967754" y="5004832"/>
            <a:ext cx="656557" cy="518680"/>
          </a:xfrm>
          <a:prstGeom prst="rect">
            <a:avLst/>
          </a:prstGeom>
        </p:spPr>
      </p:pic>
      <p:sp>
        <p:nvSpPr>
          <p:cNvPr id="39" name="テキスト ボックス 38">
            <a:extLst>
              <a:ext uri="{FF2B5EF4-FFF2-40B4-BE49-F238E27FC236}">
                <a16:creationId xmlns:a16="http://schemas.microsoft.com/office/drawing/2014/main" id="{FEB5AF32-AD36-FA0B-436F-E8BFABCEB69A}"/>
              </a:ext>
            </a:extLst>
          </p:cNvPr>
          <p:cNvSpPr txBox="1"/>
          <p:nvPr/>
        </p:nvSpPr>
        <p:spPr>
          <a:xfrm>
            <a:off x="11416194" y="6101454"/>
            <a:ext cx="646331" cy="369332"/>
          </a:xfrm>
          <a:prstGeom prst="rect">
            <a:avLst/>
          </a:prstGeom>
          <a:noFill/>
        </p:spPr>
        <p:txBody>
          <a:bodyPr wrap="none" rtlCol="0">
            <a:spAutoFit/>
          </a:bodyPr>
          <a:lstStyle/>
          <a:p>
            <a:r>
              <a:rPr lang="ja-JP" altLang="en-US" dirty="0"/>
              <a:t>１１</a:t>
            </a:r>
            <a:endParaRPr kumimoji="1" lang="en-US" altLang="ja-JP" dirty="0"/>
          </a:p>
        </p:txBody>
      </p:sp>
      <p:sp>
        <p:nvSpPr>
          <p:cNvPr id="40" name="角丸四角形 80">
            <a:extLst>
              <a:ext uri="{FF2B5EF4-FFF2-40B4-BE49-F238E27FC236}">
                <a16:creationId xmlns:a16="http://schemas.microsoft.com/office/drawing/2014/main" id="{CBE2B298-0AA5-D651-F29E-1075B9FB27E5}"/>
              </a:ext>
            </a:extLst>
          </p:cNvPr>
          <p:cNvSpPr/>
          <p:nvPr/>
        </p:nvSpPr>
        <p:spPr bwMode="gray">
          <a:xfrm>
            <a:off x="6604351" y="2917426"/>
            <a:ext cx="4369388" cy="1105000"/>
          </a:xfrm>
          <a:prstGeom prst="roundRect">
            <a:avLst>
              <a:gd name="adj" fmla="val 2817"/>
            </a:avLst>
          </a:prstGeom>
          <a:solidFill>
            <a:srgbClr val="F2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200" b="1"/>
          </a:p>
        </p:txBody>
      </p:sp>
      <p:sp>
        <p:nvSpPr>
          <p:cNvPr id="41" name="角丸四角形 38">
            <a:extLst>
              <a:ext uri="{FF2B5EF4-FFF2-40B4-BE49-F238E27FC236}">
                <a16:creationId xmlns:a16="http://schemas.microsoft.com/office/drawing/2014/main" id="{0FECE39E-5585-296B-56F8-047B3AF83A63}"/>
              </a:ext>
            </a:extLst>
          </p:cNvPr>
          <p:cNvSpPr/>
          <p:nvPr/>
        </p:nvSpPr>
        <p:spPr bwMode="gray">
          <a:xfrm>
            <a:off x="6604343" y="2886731"/>
            <a:ext cx="4369396" cy="427856"/>
          </a:xfrm>
          <a:custGeom>
            <a:avLst/>
            <a:gdLst/>
            <a:ahLst/>
            <a:cxnLst/>
            <a:rect l="l" t="t" r="r" b="b"/>
            <a:pathLst>
              <a:path w="4369396" h="427856">
                <a:moveTo>
                  <a:pt x="82738" y="0"/>
                </a:moveTo>
                <a:lnTo>
                  <a:pt x="4286658" y="0"/>
                </a:lnTo>
                <a:cubicBezTo>
                  <a:pt x="4332353" y="0"/>
                  <a:pt x="4369396" y="37043"/>
                  <a:pt x="4369396" y="82738"/>
                </a:cubicBezTo>
                <a:lnTo>
                  <a:pt x="4369396" y="244846"/>
                </a:lnTo>
                <a:lnTo>
                  <a:pt x="4369396" y="283280"/>
                </a:lnTo>
                <a:lnTo>
                  <a:pt x="4369396" y="427856"/>
                </a:lnTo>
                <a:lnTo>
                  <a:pt x="0" y="427856"/>
                </a:lnTo>
                <a:lnTo>
                  <a:pt x="0" y="283280"/>
                </a:lnTo>
                <a:lnTo>
                  <a:pt x="0" y="244846"/>
                </a:lnTo>
                <a:lnTo>
                  <a:pt x="0" y="82738"/>
                </a:lnTo>
                <a:cubicBezTo>
                  <a:pt x="0" y="37043"/>
                  <a:pt x="37043" y="0"/>
                  <a:pt x="82738" y="0"/>
                </a:cubicBezTo>
                <a:close/>
              </a:path>
            </a:pathLst>
          </a:cu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400" b="1"/>
          </a:p>
        </p:txBody>
      </p:sp>
      <p:grpSp>
        <p:nvGrpSpPr>
          <p:cNvPr id="42" name="グループ化 41">
            <a:extLst>
              <a:ext uri="{FF2B5EF4-FFF2-40B4-BE49-F238E27FC236}">
                <a16:creationId xmlns:a16="http://schemas.microsoft.com/office/drawing/2014/main" id="{AC68A393-D885-F2F8-0150-855D2ACF459F}"/>
              </a:ext>
            </a:extLst>
          </p:cNvPr>
          <p:cNvGrpSpPr/>
          <p:nvPr/>
        </p:nvGrpSpPr>
        <p:grpSpPr>
          <a:xfrm>
            <a:off x="7147551" y="2904717"/>
            <a:ext cx="3360554" cy="447609"/>
            <a:chOff x="5490244" y="1340768"/>
            <a:chExt cx="3360554" cy="447609"/>
          </a:xfrm>
        </p:grpSpPr>
        <p:sp>
          <p:nvSpPr>
            <p:cNvPr id="43" name="テキスト ボックス 42">
              <a:extLst>
                <a:ext uri="{FF2B5EF4-FFF2-40B4-BE49-F238E27FC236}">
                  <a16:creationId xmlns:a16="http://schemas.microsoft.com/office/drawing/2014/main" id="{03E60044-0249-0A9E-C6E0-16A03E68F9DF}"/>
                </a:ext>
              </a:extLst>
            </p:cNvPr>
            <p:cNvSpPr txBox="1"/>
            <p:nvPr/>
          </p:nvSpPr>
          <p:spPr bwMode="gray">
            <a:xfrm>
              <a:off x="5836831" y="1340768"/>
              <a:ext cx="3013967" cy="447609"/>
            </a:xfrm>
            <a:prstGeom prst="rect">
              <a:avLst/>
            </a:prstGeom>
            <a:noFill/>
          </p:spPr>
          <p:txBody>
            <a:bodyPr wrap="none" tIns="54000" bIns="54000" rtlCol="0">
              <a:spAutoFit/>
            </a:bodyPr>
            <a:lstStyle/>
            <a:p>
              <a:pPr algn="ctr"/>
              <a:r>
                <a:rPr lang="ja-JP" altLang="en-US" sz="2200" dirty="0">
                  <a:solidFill>
                    <a:schemeClr val="bg1"/>
                  </a:solidFill>
                  <a:latin typeface="Segoe UI bold" pitchFamily="34" charset="0"/>
                  <a:ea typeface="HGP創英角ｺﾞｼｯｸUB" pitchFamily="50" charset="-128"/>
                </a:rPr>
                <a:t>メールでのお問い合わせ</a:t>
              </a:r>
              <a:endParaRPr lang="en-US" altLang="ja-JP" sz="2200" dirty="0">
                <a:solidFill>
                  <a:schemeClr val="bg1"/>
                </a:solidFill>
                <a:latin typeface="Segoe UI bold" pitchFamily="34" charset="0"/>
                <a:ea typeface="HGP創英角ｺﾞｼｯｸUB" pitchFamily="50" charset="-128"/>
              </a:endParaRPr>
            </a:p>
          </p:txBody>
        </p:sp>
        <p:sp>
          <p:nvSpPr>
            <p:cNvPr id="44" name="Freeform 16">
              <a:extLst>
                <a:ext uri="{FF2B5EF4-FFF2-40B4-BE49-F238E27FC236}">
                  <a16:creationId xmlns:a16="http://schemas.microsoft.com/office/drawing/2014/main" id="{9856F49B-DC8C-8B9C-8031-1A4F86D0D208}"/>
                </a:ext>
              </a:extLst>
            </p:cNvPr>
            <p:cNvSpPr>
              <a:spLocks noChangeAspect="1" noEditPoints="1"/>
            </p:cNvSpPr>
            <p:nvPr/>
          </p:nvSpPr>
          <p:spPr bwMode="gray">
            <a:xfrm>
              <a:off x="5490244" y="1456502"/>
              <a:ext cx="360000" cy="231529"/>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4" name="テキスト ボックス 23">
            <a:extLst>
              <a:ext uri="{FF2B5EF4-FFF2-40B4-BE49-F238E27FC236}">
                <a16:creationId xmlns:a16="http://schemas.microsoft.com/office/drawing/2014/main" id="{919C1610-83AF-76D0-90B7-622F69DB1FC7}"/>
              </a:ext>
            </a:extLst>
          </p:cNvPr>
          <p:cNvSpPr txBox="1"/>
          <p:nvPr/>
        </p:nvSpPr>
        <p:spPr bwMode="gray">
          <a:xfrm>
            <a:off x="6623429" y="3359578"/>
            <a:ext cx="4369388" cy="575183"/>
          </a:xfrm>
          <a:prstGeom prst="rect">
            <a:avLst/>
          </a:prstGeom>
          <a:noFill/>
          <a:ln w="12700">
            <a:noFill/>
          </a:ln>
        </p:spPr>
        <p:txBody>
          <a:bodyPr wrap="square" tIns="54000" bIns="54000" rtlCol="0" anchor="ctr">
            <a:noAutofit/>
          </a:bodyPr>
          <a:lstStyle/>
          <a:p>
            <a:pPr algn="ctr">
              <a:buClr>
                <a:srgbClr val="FF79A5"/>
              </a:buClr>
            </a:pPr>
            <a:r>
              <a:rPr lang="en-US" altLang="ja-JP" sz="2400" b="1" dirty="0">
                <a:ln w="3175">
                  <a:noFill/>
                </a:ln>
                <a:solidFill>
                  <a:srgbClr val="0355A7"/>
                </a:solidFill>
                <a:latin typeface="+mj-lt"/>
              </a:rPr>
              <a:t>neo@desknets.com</a:t>
            </a:r>
          </a:p>
        </p:txBody>
      </p:sp>
    </p:spTree>
    <p:extLst>
      <p:ext uri="{BB962C8B-B14F-4D97-AF65-F5344CB8AC3E}">
        <p14:creationId xmlns:p14="http://schemas.microsoft.com/office/powerpoint/2010/main" val="198946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3E12D1-DB99-017B-D82D-12BE1AD443B8}"/>
              </a:ext>
            </a:extLst>
          </p:cNvPr>
          <p:cNvSpPr/>
          <p:nvPr/>
        </p:nvSpPr>
        <p:spPr>
          <a:xfrm>
            <a:off x="0" y="6519672"/>
            <a:ext cx="12192000" cy="338328"/>
          </a:xfrm>
          <a:prstGeom prst="rect">
            <a:avLst/>
          </a:prstGeom>
          <a:solidFill>
            <a:srgbClr val="353F5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図 3" descr="文字が書かれている&#10;&#10;低い精度で自動的に生成された説明">
            <a:extLst>
              <a:ext uri="{FF2B5EF4-FFF2-40B4-BE49-F238E27FC236}">
                <a16:creationId xmlns:a16="http://schemas.microsoft.com/office/drawing/2014/main" id="{3C3A83E6-7378-AB17-DB17-39AF95DE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49" y="6511337"/>
            <a:ext cx="1615081" cy="354998"/>
          </a:xfrm>
          <a:prstGeom prst="rect">
            <a:avLst/>
          </a:prstGeom>
        </p:spPr>
      </p:pic>
      <p:sp>
        <p:nvSpPr>
          <p:cNvPr id="5" name="テキスト ボックス 4">
            <a:extLst>
              <a:ext uri="{FF2B5EF4-FFF2-40B4-BE49-F238E27FC236}">
                <a16:creationId xmlns:a16="http://schemas.microsoft.com/office/drawing/2014/main" id="{51CB7778-F050-1D78-0372-61B7922D741F}"/>
              </a:ext>
            </a:extLst>
          </p:cNvPr>
          <p:cNvSpPr txBox="1"/>
          <p:nvPr/>
        </p:nvSpPr>
        <p:spPr>
          <a:xfrm>
            <a:off x="200026" y="309562"/>
            <a:ext cx="7534274" cy="646331"/>
          </a:xfrm>
          <a:prstGeom prst="rect">
            <a:avLst/>
          </a:prstGeom>
          <a:noFill/>
        </p:spPr>
        <p:txBody>
          <a:bodyPr wrap="square" rtlCol="0">
            <a:spAutoFit/>
          </a:bodyPr>
          <a:lstStyle/>
          <a:p>
            <a:r>
              <a:rPr kumimoji="1" lang="ja-JP" altLang="en-US" sz="3600" dirty="0"/>
              <a:t>貴社ではこんな課題ありませんか？</a:t>
            </a:r>
          </a:p>
        </p:txBody>
      </p:sp>
      <p:sp>
        <p:nvSpPr>
          <p:cNvPr id="13" name="正方形/長方形 12">
            <a:extLst>
              <a:ext uri="{FF2B5EF4-FFF2-40B4-BE49-F238E27FC236}">
                <a16:creationId xmlns:a16="http://schemas.microsoft.com/office/drawing/2014/main" id="{17ACDC34-2506-ECD4-C844-E8F50FB5E2EE}"/>
              </a:ext>
            </a:extLst>
          </p:cNvPr>
          <p:cNvSpPr/>
          <p:nvPr/>
        </p:nvSpPr>
        <p:spPr>
          <a:xfrm>
            <a:off x="1183678" y="1565696"/>
            <a:ext cx="6662144" cy="354998"/>
          </a:xfrm>
          <a:prstGeom prst="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a:solidFill>
                  <a:schemeClr val="bg1"/>
                </a:solidFill>
              </a:rPr>
              <a:t>利用中のグループウェアのサポートが終了してしまう</a:t>
            </a:r>
          </a:p>
        </p:txBody>
      </p:sp>
      <p:sp>
        <p:nvSpPr>
          <p:cNvPr id="12" name="正方形/長方形 11">
            <a:extLst>
              <a:ext uri="{FF2B5EF4-FFF2-40B4-BE49-F238E27FC236}">
                <a16:creationId xmlns:a16="http://schemas.microsoft.com/office/drawing/2014/main" id="{F8CD0FE2-F74A-6AC5-5B71-1B5ADD35158A}"/>
              </a:ext>
            </a:extLst>
          </p:cNvPr>
          <p:cNvSpPr/>
          <p:nvPr/>
        </p:nvSpPr>
        <p:spPr>
          <a:xfrm>
            <a:off x="1157101" y="1565696"/>
            <a:ext cx="985245" cy="354998"/>
          </a:xfrm>
          <a:prstGeom prst="rect">
            <a:avLst/>
          </a:prstGeom>
          <a:solidFill>
            <a:srgbClr val="F4B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CASE1</a:t>
            </a:r>
            <a:endParaRPr kumimoji="1" lang="ja-JP" altLang="en-US" dirty="0"/>
          </a:p>
        </p:txBody>
      </p:sp>
      <p:sp>
        <p:nvSpPr>
          <p:cNvPr id="14" name="正方形/長方形 13">
            <a:extLst>
              <a:ext uri="{FF2B5EF4-FFF2-40B4-BE49-F238E27FC236}">
                <a16:creationId xmlns:a16="http://schemas.microsoft.com/office/drawing/2014/main" id="{95FB4943-9C5E-4A0B-7581-54EA406BD8DF}"/>
              </a:ext>
            </a:extLst>
          </p:cNvPr>
          <p:cNvSpPr/>
          <p:nvPr/>
        </p:nvSpPr>
        <p:spPr>
          <a:xfrm>
            <a:off x="2168923" y="2267232"/>
            <a:ext cx="6683312" cy="354998"/>
          </a:xfrm>
          <a:prstGeom prst="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a:solidFill>
                  <a:schemeClr val="bg1"/>
                </a:solidFill>
              </a:rPr>
              <a:t>利用中のグループウェアの保守コストがかさんでいる</a:t>
            </a:r>
          </a:p>
        </p:txBody>
      </p:sp>
      <p:sp>
        <p:nvSpPr>
          <p:cNvPr id="15" name="正方形/長方形 14">
            <a:extLst>
              <a:ext uri="{FF2B5EF4-FFF2-40B4-BE49-F238E27FC236}">
                <a16:creationId xmlns:a16="http://schemas.microsoft.com/office/drawing/2014/main" id="{5B7F6D8D-D601-C039-7DB9-E12E1BB2AEE9}"/>
              </a:ext>
            </a:extLst>
          </p:cNvPr>
          <p:cNvSpPr/>
          <p:nvPr/>
        </p:nvSpPr>
        <p:spPr>
          <a:xfrm>
            <a:off x="2142346" y="2267232"/>
            <a:ext cx="985245" cy="354998"/>
          </a:xfrm>
          <a:prstGeom prst="rect">
            <a:avLst/>
          </a:prstGeom>
          <a:solidFill>
            <a:srgbClr val="F4B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CASE2</a:t>
            </a:r>
            <a:endParaRPr kumimoji="1" lang="ja-JP" altLang="en-US" dirty="0"/>
          </a:p>
        </p:txBody>
      </p:sp>
      <p:sp>
        <p:nvSpPr>
          <p:cNvPr id="16" name="正方形/長方形 15">
            <a:extLst>
              <a:ext uri="{FF2B5EF4-FFF2-40B4-BE49-F238E27FC236}">
                <a16:creationId xmlns:a16="http://schemas.microsoft.com/office/drawing/2014/main" id="{1C8E5D93-3D44-2E6F-9A91-BDFCD1778968}"/>
              </a:ext>
            </a:extLst>
          </p:cNvPr>
          <p:cNvSpPr/>
          <p:nvPr/>
        </p:nvSpPr>
        <p:spPr>
          <a:xfrm>
            <a:off x="3139831" y="2986668"/>
            <a:ext cx="6479057" cy="354998"/>
          </a:xfrm>
          <a:prstGeom prst="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a:solidFill>
                  <a:schemeClr val="bg1"/>
                </a:solidFill>
              </a:rPr>
              <a:t>テレワーク対応のため導入したツールを見直したい</a:t>
            </a:r>
          </a:p>
        </p:txBody>
      </p:sp>
      <p:sp>
        <p:nvSpPr>
          <p:cNvPr id="17" name="正方形/長方形 16">
            <a:extLst>
              <a:ext uri="{FF2B5EF4-FFF2-40B4-BE49-F238E27FC236}">
                <a16:creationId xmlns:a16="http://schemas.microsoft.com/office/drawing/2014/main" id="{B61E48A6-2B26-5AC6-3906-C0DFDC0A703D}"/>
              </a:ext>
            </a:extLst>
          </p:cNvPr>
          <p:cNvSpPr/>
          <p:nvPr/>
        </p:nvSpPr>
        <p:spPr>
          <a:xfrm>
            <a:off x="3127591" y="2986668"/>
            <a:ext cx="985245" cy="354998"/>
          </a:xfrm>
          <a:prstGeom prst="rect">
            <a:avLst/>
          </a:prstGeom>
          <a:solidFill>
            <a:srgbClr val="F4B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CASE3</a:t>
            </a:r>
            <a:endParaRPr kumimoji="1" lang="ja-JP" altLang="en-US" dirty="0"/>
          </a:p>
        </p:txBody>
      </p:sp>
      <p:sp>
        <p:nvSpPr>
          <p:cNvPr id="21" name="テキスト ボックス 20">
            <a:extLst>
              <a:ext uri="{FF2B5EF4-FFF2-40B4-BE49-F238E27FC236}">
                <a16:creationId xmlns:a16="http://schemas.microsoft.com/office/drawing/2014/main" id="{12880948-65F5-BA30-294F-CDC96F09C43F}"/>
              </a:ext>
            </a:extLst>
          </p:cNvPr>
          <p:cNvSpPr txBox="1"/>
          <p:nvPr/>
        </p:nvSpPr>
        <p:spPr>
          <a:xfrm>
            <a:off x="1706016" y="4422210"/>
            <a:ext cx="8779968" cy="615553"/>
          </a:xfrm>
          <a:prstGeom prst="rect">
            <a:avLst/>
          </a:prstGeom>
          <a:noFill/>
        </p:spPr>
        <p:txBody>
          <a:bodyPr wrap="none" rtlCol="0">
            <a:spAutoFit/>
          </a:bodyPr>
          <a:lstStyle/>
          <a:p>
            <a:pPr algn="ctr"/>
            <a:r>
              <a:rPr kumimoji="1" lang="ja-JP" altLang="en-US" dirty="0"/>
              <a:t>ただ、いざ乗換を検討しようとしても </a:t>
            </a:r>
            <a:r>
              <a:rPr kumimoji="1" lang="ja-JP" altLang="en-US" b="1" dirty="0"/>
              <a:t>「どう検討を進めればいいかわからない」</a:t>
            </a:r>
            <a:endParaRPr lang="en-US" altLang="ja-JP" b="1" dirty="0"/>
          </a:p>
          <a:p>
            <a:pPr algn="ctr"/>
            <a:r>
              <a:rPr kumimoji="1" lang="ja-JP" altLang="en-US" sz="1600" dirty="0"/>
              <a:t>というケースも多いです。</a:t>
            </a:r>
            <a:endParaRPr kumimoji="1" lang="en-US" altLang="ja-JP" sz="1600" dirty="0"/>
          </a:p>
        </p:txBody>
      </p:sp>
      <p:sp>
        <p:nvSpPr>
          <p:cNvPr id="22" name="テキスト ボックス 21">
            <a:extLst>
              <a:ext uri="{FF2B5EF4-FFF2-40B4-BE49-F238E27FC236}">
                <a16:creationId xmlns:a16="http://schemas.microsoft.com/office/drawing/2014/main" id="{4043FCFB-FE68-6B74-22C6-2FA142B9BE65}"/>
              </a:ext>
            </a:extLst>
          </p:cNvPr>
          <p:cNvSpPr txBox="1"/>
          <p:nvPr/>
        </p:nvSpPr>
        <p:spPr>
          <a:xfrm>
            <a:off x="1982532" y="5310777"/>
            <a:ext cx="8226931" cy="646331"/>
          </a:xfrm>
          <a:prstGeom prst="rect">
            <a:avLst/>
          </a:prstGeom>
          <a:noFill/>
        </p:spPr>
        <p:txBody>
          <a:bodyPr wrap="none" rtlCol="0">
            <a:spAutoFit/>
          </a:bodyPr>
          <a:lstStyle/>
          <a:p>
            <a:pPr algn="ctr"/>
            <a:r>
              <a:rPr lang="ja-JP" altLang="en-US" dirty="0">
                <a:highlight>
                  <a:srgbClr val="F4B710"/>
                </a:highlight>
              </a:rPr>
              <a:t>本資料では、サイボウズ</a:t>
            </a:r>
            <a:r>
              <a:rPr lang="en-US" altLang="ja-JP" dirty="0">
                <a:highlight>
                  <a:srgbClr val="F4B710"/>
                </a:highlight>
              </a:rPr>
              <a:t>Office</a:t>
            </a:r>
            <a:r>
              <a:rPr lang="ja-JP" altLang="en-US" dirty="0">
                <a:highlight>
                  <a:srgbClr val="F4B710"/>
                </a:highlight>
              </a:rPr>
              <a:t>パッケージ版から</a:t>
            </a:r>
            <a:r>
              <a:rPr lang="en-US" altLang="ja-JP" dirty="0" err="1">
                <a:highlight>
                  <a:srgbClr val="F4B710"/>
                </a:highlight>
              </a:rPr>
              <a:t>desknet’s</a:t>
            </a:r>
            <a:r>
              <a:rPr lang="en-US" altLang="ja-JP" dirty="0">
                <a:highlight>
                  <a:srgbClr val="F4B710"/>
                </a:highlight>
              </a:rPr>
              <a:t> NEO</a:t>
            </a:r>
            <a:r>
              <a:rPr lang="ja-JP" altLang="en-US" dirty="0">
                <a:highlight>
                  <a:srgbClr val="F4B710"/>
                </a:highlight>
              </a:rPr>
              <a:t>クラウド版へ</a:t>
            </a:r>
            <a:endParaRPr lang="en-US" altLang="ja-JP" dirty="0">
              <a:highlight>
                <a:srgbClr val="F4B710"/>
              </a:highlight>
            </a:endParaRPr>
          </a:p>
          <a:p>
            <a:pPr algn="ctr"/>
            <a:r>
              <a:rPr lang="ja-JP" altLang="en-US" dirty="0">
                <a:highlight>
                  <a:srgbClr val="F4B710"/>
                </a:highlight>
              </a:rPr>
              <a:t>お乗り換えされたお客様の実際の声をご紹介します！</a:t>
            </a:r>
          </a:p>
        </p:txBody>
      </p:sp>
      <p:sp>
        <p:nvSpPr>
          <p:cNvPr id="23" name="テキスト ボックス 22">
            <a:extLst>
              <a:ext uri="{FF2B5EF4-FFF2-40B4-BE49-F238E27FC236}">
                <a16:creationId xmlns:a16="http://schemas.microsoft.com/office/drawing/2014/main" id="{8A84DF5F-6D97-5F70-065D-5223976755BB}"/>
              </a:ext>
            </a:extLst>
          </p:cNvPr>
          <p:cNvSpPr txBox="1"/>
          <p:nvPr/>
        </p:nvSpPr>
        <p:spPr>
          <a:xfrm>
            <a:off x="5865167" y="3508000"/>
            <a:ext cx="461665" cy="840776"/>
          </a:xfrm>
          <a:prstGeom prst="rect">
            <a:avLst/>
          </a:prstGeom>
          <a:noFill/>
        </p:spPr>
        <p:txBody>
          <a:bodyPr vert="eaVert" wrap="square" rtlCol="0">
            <a:spAutoFit/>
          </a:bodyPr>
          <a:lstStyle/>
          <a:p>
            <a:r>
              <a:rPr kumimoji="1" lang="ja-JP" altLang="en-US" dirty="0">
                <a:solidFill>
                  <a:schemeClr val="accent6">
                    <a:lumMod val="50000"/>
                  </a:schemeClr>
                </a:solidFill>
              </a:rPr>
              <a:t>・・・</a:t>
            </a:r>
          </a:p>
        </p:txBody>
      </p:sp>
      <p:sp>
        <p:nvSpPr>
          <p:cNvPr id="24" name="テキスト ボックス 23">
            <a:extLst>
              <a:ext uri="{FF2B5EF4-FFF2-40B4-BE49-F238E27FC236}">
                <a16:creationId xmlns:a16="http://schemas.microsoft.com/office/drawing/2014/main" id="{327EB732-2198-ECF7-CD2C-DB64AD6A185A}"/>
              </a:ext>
            </a:extLst>
          </p:cNvPr>
          <p:cNvSpPr txBox="1"/>
          <p:nvPr/>
        </p:nvSpPr>
        <p:spPr>
          <a:xfrm>
            <a:off x="9886950" y="6584246"/>
            <a:ext cx="2106667" cy="215444"/>
          </a:xfrm>
          <a:prstGeom prst="rect">
            <a:avLst/>
          </a:prstGeom>
          <a:noFill/>
        </p:spPr>
        <p:txBody>
          <a:bodyPr wrap="none" rtlCol="0">
            <a:spAutoFit/>
          </a:bodyPr>
          <a:lstStyle/>
          <a:p>
            <a:r>
              <a:rPr lang="en-US" altLang="ja-JP" sz="800" dirty="0">
                <a:solidFill>
                  <a:schemeClr val="bg1"/>
                </a:solidFill>
              </a:rPr>
              <a:t>© 2022 NEOJAPAN Inc. PP519AA21043</a:t>
            </a:r>
            <a:endParaRPr lang="ja-JP" altLang="en-US" sz="800" dirty="0">
              <a:solidFill>
                <a:schemeClr val="bg1"/>
              </a:solidFill>
            </a:endParaRPr>
          </a:p>
        </p:txBody>
      </p:sp>
      <p:sp>
        <p:nvSpPr>
          <p:cNvPr id="27" name="テキスト ボックス 26">
            <a:extLst>
              <a:ext uri="{FF2B5EF4-FFF2-40B4-BE49-F238E27FC236}">
                <a16:creationId xmlns:a16="http://schemas.microsoft.com/office/drawing/2014/main" id="{18C12408-F223-E95D-8A1C-45AF589F7A54}"/>
              </a:ext>
            </a:extLst>
          </p:cNvPr>
          <p:cNvSpPr txBox="1"/>
          <p:nvPr/>
        </p:nvSpPr>
        <p:spPr>
          <a:xfrm>
            <a:off x="11578119" y="6084502"/>
            <a:ext cx="415498" cy="369332"/>
          </a:xfrm>
          <a:prstGeom prst="rect">
            <a:avLst/>
          </a:prstGeom>
          <a:noFill/>
        </p:spPr>
        <p:txBody>
          <a:bodyPr wrap="none" rtlCol="0">
            <a:spAutoFit/>
          </a:bodyPr>
          <a:lstStyle/>
          <a:p>
            <a:r>
              <a:rPr kumimoji="1" lang="ja-JP" altLang="en-US" dirty="0"/>
              <a:t>１</a:t>
            </a:r>
          </a:p>
        </p:txBody>
      </p:sp>
      <p:pic>
        <p:nvPicPr>
          <p:cNvPr id="6" name="図 5" descr="レゴ, おもちゃ, テーブル が含まれている画像&#10;&#10;自動的に生成された説明">
            <a:extLst>
              <a:ext uri="{FF2B5EF4-FFF2-40B4-BE49-F238E27FC236}">
                <a16:creationId xmlns:a16="http://schemas.microsoft.com/office/drawing/2014/main" id="{1A8CACB7-C001-4D11-9A68-C37B2987E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5727" y="2592815"/>
            <a:ext cx="1196598" cy="861788"/>
          </a:xfrm>
          <a:prstGeom prst="rect">
            <a:avLst/>
          </a:prstGeom>
        </p:spPr>
      </p:pic>
      <p:pic>
        <p:nvPicPr>
          <p:cNvPr id="8" name="図 7" descr="アイコン&#10;&#10;自動的に生成された説明">
            <a:extLst>
              <a:ext uri="{FF2B5EF4-FFF2-40B4-BE49-F238E27FC236}">
                <a16:creationId xmlns:a16="http://schemas.microsoft.com/office/drawing/2014/main" id="{3AF4930E-DDDA-CEAD-874D-CF8136AE4D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397" y="1851646"/>
            <a:ext cx="799178" cy="1088655"/>
          </a:xfrm>
          <a:prstGeom prst="rect">
            <a:avLst/>
          </a:prstGeom>
        </p:spPr>
      </p:pic>
      <p:pic>
        <p:nvPicPr>
          <p:cNvPr id="18" name="図 17" descr="レゴ, おもちゃ, テーブル, 椅子 が含まれている画像&#10;&#10;自動的に生成された説明">
            <a:extLst>
              <a:ext uri="{FF2B5EF4-FFF2-40B4-BE49-F238E27FC236}">
                <a16:creationId xmlns:a16="http://schemas.microsoft.com/office/drawing/2014/main" id="{AF0AB5B8-9EE5-6564-207C-B2B1961818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821" y="1095994"/>
            <a:ext cx="916577" cy="1088654"/>
          </a:xfrm>
          <a:prstGeom prst="rect">
            <a:avLst/>
          </a:prstGeom>
        </p:spPr>
      </p:pic>
    </p:spTree>
    <p:extLst>
      <p:ext uri="{BB962C8B-B14F-4D97-AF65-F5344CB8AC3E}">
        <p14:creationId xmlns:p14="http://schemas.microsoft.com/office/powerpoint/2010/main" val="334284798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3E12D1-DB99-017B-D82D-12BE1AD443B8}"/>
              </a:ext>
            </a:extLst>
          </p:cNvPr>
          <p:cNvSpPr/>
          <p:nvPr/>
        </p:nvSpPr>
        <p:spPr>
          <a:xfrm>
            <a:off x="0" y="6519672"/>
            <a:ext cx="12192000" cy="338328"/>
          </a:xfrm>
          <a:prstGeom prst="rect">
            <a:avLst/>
          </a:prstGeom>
          <a:solidFill>
            <a:srgbClr val="353F5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図 3" descr="文字が書かれている&#10;&#10;低い精度で自動的に生成された説明">
            <a:extLst>
              <a:ext uri="{FF2B5EF4-FFF2-40B4-BE49-F238E27FC236}">
                <a16:creationId xmlns:a16="http://schemas.microsoft.com/office/drawing/2014/main" id="{3C3A83E6-7378-AB17-DB17-39AF95DE9C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49" y="6511337"/>
            <a:ext cx="1615081" cy="354998"/>
          </a:xfrm>
          <a:prstGeom prst="rect">
            <a:avLst/>
          </a:prstGeom>
        </p:spPr>
      </p:pic>
      <p:sp>
        <p:nvSpPr>
          <p:cNvPr id="3" name="テキスト ボックス 2">
            <a:extLst>
              <a:ext uri="{FF2B5EF4-FFF2-40B4-BE49-F238E27FC236}">
                <a16:creationId xmlns:a16="http://schemas.microsoft.com/office/drawing/2014/main" id="{55CE535A-7934-A41F-805B-AAB2E5BD86FA}"/>
              </a:ext>
            </a:extLst>
          </p:cNvPr>
          <p:cNvSpPr txBox="1"/>
          <p:nvPr/>
        </p:nvSpPr>
        <p:spPr>
          <a:xfrm>
            <a:off x="371474" y="304800"/>
            <a:ext cx="1200151" cy="646331"/>
          </a:xfrm>
          <a:prstGeom prst="rect">
            <a:avLst/>
          </a:prstGeom>
          <a:noFill/>
        </p:spPr>
        <p:txBody>
          <a:bodyPr wrap="square" rtlCol="0">
            <a:spAutoFit/>
          </a:bodyPr>
          <a:lstStyle/>
          <a:p>
            <a:r>
              <a:rPr kumimoji="1" lang="ja-JP" altLang="en-US" sz="3600" dirty="0"/>
              <a:t>目次</a:t>
            </a:r>
          </a:p>
        </p:txBody>
      </p:sp>
      <p:sp>
        <p:nvSpPr>
          <p:cNvPr id="5" name="テキスト ボックス 4">
            <a:extLst>
              <a:ext uri="{FF2B5EF4-FFF2-40B4-BE49-F238E27FC236}">
                <a16:creationId xmlns:a16="http://schemas.microsoft.com/office/drawing/2014/main" id="{6C4B6AE2-97AB-D46D-95D4-74FE7D528A1D}"/>
              </a:ext>
            </a:extLst>
          </p:cNvPr>
          <p:cNvSpPr txBox="1"/>
          <p:nvPr/>
        </p:nvSpPr>
        <p:spPr>
          <a:xfrm>
            <a:off x="1295400" y="2046506"/>
            <a:ext cx="9906001" cy="3046988"/>
          </a:xfrm>
          <a:prstGeom prst="rect">
            <a:avLst/>
          </a:prstGeom>
          <a:noFill/>
        </p:spPr>
        <p:txBody>
          <a:bodyPr wrap="square" rtlCol="0">
            <a:spAutoFit/>
          </a:bodyPr>
          <a:lstStyle/>
          <a:p>
            <a:r>
              <a:rPr kumimoji="1" lang="ja-JP" altLang="en-US" sz="2400" dirty="0"/>
              <a:t>■ </a:t>
            </a:r>
            <a:r>
              <a:rPr lang="en-US" altLang="ja-JP" sz="2400" dirty="0" err="1"/>
              <a:t>desknet’s</a:t>
            </a:r>
            <a:r>
              <a:rPr lang="en-US" altLang="ja-JP" sz="2400" dirty="0"/>
              <a:t> NEO</a:t>
            </a:r>
            <a:r>
              <a:rPr lang="ja-JP" altLang="en-US" sz="2400" dirty="0"/>
              <a:t>にした決め手　　　　　　　　　　　・・・</a:t>
            </a:r>
            <a:r>
              <a:rPr lang="en-US" altLang="ja-JP" sz="2400" dirty="0"/>
              <a:t>03P</a:t>
            </a:r>
          </a:p>
          <a:p>
            <a:endParaRPr lang="en-US" altLang="ja-JP" sz="2400" dirty="0"/>
          </a:p>
          <a:p>
            <a:r>
              <a:rPr lang="ja-JP" altLang="en-US" sz="2400" dirty="0"/>
              <a:t>■ 検討スケジュール　　　　　　　　　　　　　　　　・・・</a:t>
            </a:r>
            <a:r>
              <a:rPr lang="en-US" altLang="ja-JP" sz="2400" dirty="0"/>
              <a:t>06P</a:t>
            </a:r>
          </a:p>
          <a:p>
            <a:endParaRPr lang="en-US" altLang="ja-JP" sz="2400" dirty="0"/>
          </a:p>
          <a:p>
            <a:r>
              <a:rPr lang="ja-JP" altLang="en-US" sz="2400" dirty="0"/>
              <a:t>■ 気になるポイント</a:t>
            </a:r>
            <a:r>
              <a:rPr lang="en-US" altLang="ja-JP" sz="2400" dirty="0"/>
              <a:t>Q&amp;A</a:t>
            </a:r>
            <a:r>
              <a:rPr lang="ja-JP" altLang="en-US" sz="2400" dirty="0"/>
              <a:t>　　　　　　　　　　　　　   ・・・</a:t>
            </a:r>
            <a:r>
              <a:rPr lang="en-US" altLang="ja-JP" sz="2400" dirty="0"/>
              <a:t>07P</a:t>
            </a:r>
          </a:p>
          <a:p>
            <a:endParaRPr lang="en-US" altLang="ja-JP" sz="2400" dirty="0"/>
          </a:p>
          <a:p>
            <a:r>
              <a:rPr lang="ja-JP" altLang="en-US" sz="2400" dirty="0"/>
              <a:t>■ まとめ：グループウェア乗換のポイント　　　　　　・・・</a:t>
            </a:r>
            <a:r>
              <a:rPr lang="en-US" altLang="ja-JP" sz="2400" dirty="0"/>
              <a:t>1</a:t>
            </a:r>
            <a:r>
              <a:rPr lang="ja-JP" altLang="en-US" sz="2400" dirty="0"/>
              <a:t> </a:t>
            </a:r>
            <a:r>
              <a:rPr lang="en-US" altLang="ja-JP" sz="2400" dirty="0"/>
              <a:t>0P</a:t>
            </a:r>
          </a:p>
          <a:p>
            <a:endParaRPr kumimoji="1" lang="ja-JP" altLang="en-US" sz="2400" dirty="0"/>
          </a:p>
        </p:txBody>
      </p:sp>
      <p:sp>
        <p:nvSpPr>
          <p:cNvPr id="6" name="テキスト ボックス 5">
            <a:extLst>
              <a:ext uri="{FF2B5EF4-FFF2-40B4-BE49-F238E27FC236}">
                <a16:creationId xmlns:a16="http://schemas.microsoft.com/office/drawing/2014/main" id="{6EA68A18-D6EA-83D8-67DC-590F82A0C70D}"/>
              </a:ext>
            </a:extLst>
          </p:cNvPr>
          <p:cNvSpPr txBox="1"/>
          <p:nvPr/>
        </p:nvSpPr>
        <p:spPr>
          <a:xfrm>
            <a:off x="9886950" y="6584246"/>
            <a:ext cx="2106667" cy="215444"/>
          </a:xfrm>
          <a:prstGeom prst="rect">
            <a:avLst/>
          </a:prstGeom>
          <a:noFill/>
        </p:spPr>
        <p:txBody>
          <a:bodyPr wrap="none" rtlCol="0">
            <a:spAutoFit/>
          </a:bodyPr>
          <a:lstStyle/>
          <a:p>
            <a:r>
              <a:rPr lang="en-US" altLang="ja-JP" sz="800" dirty="0">
                <a:solidFill>
                  <a:schemeClr val="bg1"/>
                </a:solidFill>
              </a:rPr>
              <a:t>© 2022 NEOJAPAN Inc. PP519AA21043</a:t>
            </a:r>
            <a:endParaRPr lang="ja-JP" altLang="en-US" sz="800" dirty="0">
              <a:solidFill>
                <a:schemeClr val="bg1"/>
              </a:solidFill>
            </a:endParaRPr>
          </a:p>
        </p:txBody>
      </p:sp>
      <p:sp>
        <p:nvSpPr>
          <p:cNvPr id="7" name="テキスト ボックス 6">
            <a:extLst>
              <a:ext uri="{FF2B5EF4-FFF2-40B4-BE49-F238E27FC236}">
                <a16:creationId xmlns:a16="http://schemas.microsoft.com/office/drawing/2014/main" id="{3A4D26D3-C881-9630-AF9E-51649CCEE917}"/>
              </a:ext>
            </a:extLst>
          </p:cNvPr>
          <p:cNvSpPr txBox="1"/>
          <p:nvPr/>
        </p:nvSpPr>
        <p:spPr>
          <a:xfrm>
            <a:off x="11578119" y="6084502"/>
            <a:ext cx="415498" cy="369332"/>
          </a:xfrm>
          <a:prstGeom prst="rect">
            <a:avLst/>
          </a:prstGeom>
          <a:noFill/>
        </p:spPr>
        <p:txBody>
          <a:bodyPr wrap="none" rtlCol="0">
            <a:spAutoFit/>
          </a:bodyPr>
          <a:lstStyle/>
          <a:p>
            <a:r>
              <a:rPr kumimoji="1" lang="ja-JP" altLang="en-US" dirty="0"/>
              <a:t>２</a:t>
            </a:r>
            <a:endParaRPr kumimoji="1" lang="en-US" altLang="ja-JP" dirty="0"/>
          </a:p>
        </p:txBody>
      </p:sp>
    </p:spTree>
    <p:extLst>
      <p:ext uri="{BB962C8B-B14F-4D97-AF65-F5344CB8AC3E}">
        <p14:creationId xmlns:p14="http://schemas.microsoft.com/office/powerpoint/2010/main" val="412848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3E12D1-DB99-017B-D82D-12BE1AD443B8}"/>
              </a:ext>
            </a:extLst>
          </p:cNvPr>
          <p:cNvSpPr/>
          <p:nvPr/>
        </p:nvSpPr>
        <p:spPr>
          <a:xfrm>
            <a:off x="0" y="6519672"/>
            <a:ext cx="12192000" cy="338328"/>
          </a:xfrm>
          <a:prstGeom prst="rect">
            <a:avLst/>
          </a:prstGeom>
          <a:solidFill>
            <a:srgbClr val="353F5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図 3" descr="文字が書かれている&#10;&#10;低い精度で自動的に生成された説明">
            <a:extLst>
              <a:ext uri="{FF2B5EF4-FFF2-40B4-BE49-F238E27FC236}">
                <a16:creationId xmlns:a16="http://schemas.microsoft.com/office/drawing/2014/main" id="{3C3A83E6-7378-AB17-DB17-39AF95DE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49" y="6511337"/>
            <a:ext cx="1615081" cy="354998"/>
          </a:xfrm>
          <a:prstGeom prst="rect">
            <a:avLst/>
          </a:prstGeom>
        </p:spPr>
      </p:pic>
      <p:sp>
        <p:nvSpPr>
          <p:cNvPr id="3" name="テキスト ボックス 2">
            <a:extLst>
              <a:ext uri="{FF2B5EF4-FFF2-40B4-BE49-F238E27FC236}">
                <a16:creationId xmlns:a16="http://schemas.microsoft.com/office/drawing/2014/main" id="{1C095751-AFD4-B3C4-996A-7D2F03B386D1}"/>
              </a:ext>
            </a:extLst>
          </p:cNvPr>
          <p:cNvSpPr txBox="1"/>
          <p:nvPr/>
        </p:nvSpPr>
        <p:spPr>
          <a:xfrm>
            <a:off x="9886950" y="6584246"/>
            <a:ext cx="2106667" cy="215444"/>
          </a:xfrm>
          <a:prstGeom prst="rect">
            <a:avLst/>
          </a:prstGeom>
          <a:noFill/>
        </p:spPr>
        <p:txBody>
          <a:bodyPr wrap="none" rtlCol="0">
            <a:spAutoFit/>
          </a:bodyPr>
          <a:lstStyle/>
          <a:p>
            <a:r>
              <a:rPr lang="en-US" altLang="ja-JP" sz="800" dirty="0">
                <a:solidFill>
                  <a:schemeClr val="bg1"/>
                </a:solidFill>
              </a:rPr>
              <a:t>© 2022 NEOJAPAN Inc. PP519AA21043</a:t>
            </a:r>
            <a:endParaRPr lang="ja-JP" altLang="en-US" sz="800" dirty="0">
              <a:solidFill>
                <a:schemeClr val="bg1"/>
              </a:solidFill>
            </a:endParaRPr>
          </a:p>
        </p:txBody>
      </p:sp>
      <p:sp>
        <p:nvSpPr>
          <p:cNvPr id="5" name="テキスト ボックス 4">
            <a:extLst>
              <a:ext uri="{FF2B5EF4-FFF2-40B4-BE49-F238E27FC236}">
                <a16:creationId xmlns:a16="http://schemas.microsoft.com/office/drawing/2014/main" id="{90B8B3FA-38CD-D433-C339-C2F4D47E4799}"/>
              </a:ext>
            </a:extLst>
          </p:cNvPr>
          <p:cNvSpPr txBox="1"/>
          <p:nvPr/>
        </p:nvSpPr>
        <p:spPr>
          <a:xfrm>
            <a:off x="514349" y="276225"/>
            <a:ext cx="7088800" cy="646331"/>
          </a:xfrm>
          <a:prstGeom prst="rect">
            <a:avLst/>
          </a:prstGeom>
          <a:noFill/>
        </p:spPr>
        <p:txBody>
          <a:bodyPr wrap="none" rtlCol="0">
            <a:spAutoFit/>
          </a:bodyPr>
          <a:lstStyle/>
          <a:p>
            <a:r>
              <a:rPr lang="en-US" altLang="ja-JP" sz="3600" dirty="0" err="1"/>
              <a:t>d</a:t>
            </a:r>
            <a:r>
              <a:rPr kumimoji="1" lang="en-US" altLang="ja-JP" sz="3600" dirty="0" err="1"/>
              <a:t>esknet’s</a:t>
            </a:r>
            <a:r>
              <a:rPr kumimoji="1" lang="en-US" altLang="ja-JP" sz="3600" dirty="0"/>
              <a:t> NEO</a:t>
            </a:r>
            <a:r>
              <a:rPr kumimoji="1" lang="ja-JP" altLang="en-US" sz="3600" dirty="0"/>
              <a:t>にした決め手は？</a:t>
            </a:r>
          </a:p>
        </p:txBody>
      </p:sp>
      <p:sp>
        <p:nvSpPr>
          <p:cNvPr id="8" name="四角形: 角を丸くする 7">
            <a:extLst>
              <a:ext uri="{FF2B5EF4-FFF2-40B4-BE49-F238E27FC236}">
                <a16:creationId xmlns:a16="http://schemas.microsoft.com/office/drawing/2014/main" id="{6A1A6B7C-E8DB-9387-133F-D06F65AC372A}"/>
              </a:ext>
            </a:extLst>
          </p:cNvPr>
          <p:cNvSpPr/>
          <p:nvPr/>
        </p:nvSpPr>
        <p:spPr>
          <a:xfrm>
            <a:off x="1801005" y="1666505"/>
            <a:ext cx="1615081" cy="338329"/>
          </a:xfrm>
          <a:prstGeom prst="roundRect">
            <a:avLst/>
          </a:prstGeom>
          <a:solidFill>
            <a:srgbClr val="353F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rgbClr val="353F5D"/>
              </a:solidFill>
            </a:endParaRPr>
          </a:p>
        </p:txBody>
      </p:sp>
      <p:sp>
        <p:nvSpPr>
          <p:cNvPr id="9" name="四角形: 角を丸くする 8">
            <a:extLst>
              <a:ext uri="{FF2B5EF4-FFF2-40B4-BE49-F238E27FC236}">
                <a16:creationId xmlns:a16="http://schemas.microsoft.com/office/drawing/2014/main" id="{7463E006-6007-7F05-5E09-AE93A638AB95}"/>
              </a:ext>
            </a:extLst>
          </p:cNvPr>
          <p:cNvSpPr/>
          <p:nvPr/>
        </p:nvSpPr>
        <p:spPr>
          <a:xfrm>
            <a:off x="1801005" y="4148116"/>
            <a:ext cx="1615081" cy="338329"/>
          </a:xfrm>
          <a:prstGeom prst="roundRect">
            <a:avLst/>
          </a:prstGeom>
          <a:solidFill>
            <a:srgbClr val="F4B71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DB3A5DC-DA0F-A7EA-C1DF-38EBB8677CA3}"/>
              </a:ext>
            </a:extLst>
          </p:cNvPr>
          <p:cNvSpPr txBox="1"/>
          <p:nvPr/>
        </p:nvSpPr>
        <p:spPr>
          <a:xfrm>
            <a:off x="2149925" y="1666505"/>
            <a:ext cx="917239" cy="369332"/>
          </a:xfrm>
          <a:prstGeom prst="rect">
            <a:avLst/>
          </a:prstGeom>
          <a:noFill/>
        </p:spPr>
        <p:txBody>
          <a:bodyPr wrap="none" rtlCol="0">
            <a:spAutoFit/>
          </a:bodyPr>
          <a:lstStyle/>
          <a:p>
            <a:r>
              <a:rPr kumimoji="1" lang="en-US" altLang="ja-JP" dirty="0">
                <a:solidFill>
                  <a:schemeClr val="bg1"/>
                </a:solidFill>
              </a:rPr>
              <a:t>Before</a:t>
            </a:r>
            <a:endParaRPr kumimoji="1" lang="ja-JP" altLang="en-US" dirty="0">
              <a:solidFill>
                <a:schemeClr val="bg1"/>
              </a:solidFill>
            </a:endParaRPr>
          </a:p>
        </p:txBody>
      </p:sp>
      <p:sp>
        <p:nvSpPr>
          <p:cNvPr id="14" name="テキスト ボックス 13">
            <a:extLst>
              <a:ext uri="{FF2B5EF4-FFF2-40B4-BE49-F238E27FC236}">
                <a16:creationId xmlns:a16="http://schemas.microsoft.com/office/drawing/2014/main" id="{28BDB00A-12CC-772E-F78F-764B08A13535}"/>
              </a:ext>
            </a:extLst>
          </p:cNvPr>
          <p:cNvSpPr txBox="1"/>
          <p:nvPr/>
        </p:nvSpPr>
        <p:spPr>
          <a:xfrm>
            <a:off x="2243700" y="4148116"/>
            <a:ext cx="729687" cy="369332"/>
          </a:xfrm>
          <a:prstGeom prst="rect">
            <a:avLst/>
          </a:prstGeom>
          <a:noFill/>
        </p:spPr>
        <p:txBody>
          <a:bodyPr wrap="none" rtlCol="0">
            <a:spAutoFit/>
          </a:bodyPr>
          <a:lstStyle/>
          <a:p>
            <a:r>
              <a:rPr kumimoji="1" lang="en-US" altLang="ja-JP" dirty="0">
                <a:solidFill>
                  <a:schemeClr val="bg1"/>
                </a:solidFill>
              </a:rPr>
              <a:t>After</a:t>
            </a:r>
            <a:endParaRPr kumimoji="1" lang="ja-JP" altLang="en-US" dirty="0">
              <a:solidFill>
                <a:schemeClr val="bg1"/>
              </a:solidFill>
            </a:endParaRPr>
          </a:p>
        </p:txBody>
      </p:sp>
      <p:sp>
        <p:nvSpPr>
          <p:cNvPr id="15" name="テキスト ボックス 14">
            <a:extLst>
              <a:ext uri="{FF2B5EF4-FFF2-40B4-BE49-F238E27FC236}">
                <a16:creationId xmlns:a16="http://schemas.microsoft.com/office/drawing/2014/main" id="{83980077-4A0F-28CE-53B6-E08816BECD70}"/>
              </a:ext>
            </a:extLst>
          </p:cNvPr>
          <p:cNvSpPr txBox="1"/>
          <p:nvPr/>
        </p:nvSpPr>
        <p:spPr>
          <a:xfrm>
            <a:off x="1801005" y="2132387"/>
            <a:ext cx="10068782" cy="1138773"/>
          </a:xfrm>
          <a:prstGeom prst="rect">
            <a:avLst/>
          </a:prstGeom>
          <a:noFill/>
        </p:spPr>
        <p:txBody>
          <a:bodyPr wrap="none" rtlCol="0">
            <a:spAutoFit/>
          </a:bodyPr>
          <a:lstStyle/>
          <a:p>
            <a:r>
              <a:rPr lang="ja-JP" altLang="en-US" sz="2000" b="1" dirty="0"/>
              <a:t>元々はサイボウズ</a:t>
            </a:r>
            <a:r>
              <a:rPr lang="en-US" altLang="ja-JP" sz="2000" b="1" dirty="0"/>
              <a:t>Office</a:t>
            </a:r>
            <a:r>
              <a:rPr lang="ja-JP" altLang="en-US" sz="2000" b="1" dirty="0"/>
              <a:t>　パッケージ版をレンタルサーバーで</a:t>
            </a:r>
            <a:r>
              <a:rPr lang="en-US" altLang="ja-JP" sz="2000" b="1" dirty="0"/>
              <a:t>20</a:t>
            </a:r>
            <a:r>
              <a:rPr lang="ja-JP" altLang="en-US" sz="2000" b="1" dirty="0"/>
              <a:t>年程利用していた。</a:t>
            </a:r>
            <a:endParaRPr lang="en-US" altLang="ja-JP" sz="2000" dirty="0"/>
          </a:p>
          <a:p>
            <a:r>
              <a:rPr lang="ja-JP" altLang="en-US" sz="1600" dirty="0"/>
              <a:t>バージョンアップ時のデータバックアップに時間がかかる等、運用管理に負担があった。</a:t>
            </a:r>
            <a:endParaRPr lang="en-US" altLang="ja-JP" sz="1600" dirty="0"/>
          </a:p>
          <a:p>
            <a:r>
              <a:rPr lang="ja-JP" altLang="en-US" sz="1600" dirty="0"/>
              <a:t>また、グループウェアのすべての機能を使い切れていないという思いもあった。</a:t>
            </a:r>
            <a:endParaRPr lang="en-US" altLang="ja-JP" sz="1600" dirty="0"/>
          </a:p>
          <a:p>
            <a:r>
              <a:rPr lang="ja-JP" altLang="en-US" sz="1600" dirty="0"/>
              <a:t>ご利用機能は、スケジュール・施設予約・電話メモ・掲示板。</a:t>
            </a:r>
          </a:p>
        </p:txBody>
      </p:sp>
      <p:sp>
        <p:nvSpPr>
          <p:cNvPr id="16" name="テキスト ボックス 15">
            <a:extLst>
              <a:ext uri="{FF2B5EF4-FFF2-40B4-BE49-F238E27FC236}">
                <a16:creationId xmlns:a16="http://schemas.microsoft.com/office/drawing/2014/main" id="{852CEF5F-4199-1292-5A4D-ECF392226B5A}"/>
              </a:ext>
            </a:extLst>
          </p:cNvPr>
          <p:cNvSpPr txBox="1"/>
          <p:nvPr/>
        </p:nvSpPr>
        <p:spPr>
          <a:xfrm>
            <a:off x="1801005" y="4743872"/>
            <a:ext cx="7580921" cy="1138773"/>
          </a:xfrm>
          <a:prstGeom prst="rect">
            <a:avLst/>
          </a:prstGeom>
          <a:noFill/>
        </p:spPr>
        <p:txBody>
          <a:bodyPr wrap="none" rtlCol="0">
            <a:spAutoFit/>
          </a:bodyPr>
          <a:lstStyle/>
          <a:p>
            <a:r>
              <a:rPr lang="ja-JP" altLang="en-US" sz="1600" dirty="0"/>
              <a:t>いままで利用していた機能は問題なく代替できることに加えて、</a:t>
            </a:r>
            <a:endParaRPr lang="en-US" altLang="ja-JP" sz="1600" dirty="0"/>
          </a:p>
          <a:p>
            <a:r>
              <a:rPr lang="en-US" altLang="ja-JP" sz="1600" dirty="0" err="1"/>
              <a:t>desknet’s</a:t>
            </a:r>
            <a:r>
              <a:rPr lang="en-US" altLang="ja-JP" sz="1600" dirty="0"/>
              <a:t> NEO</a:t>
            </a:r>
            <a:r>
              <a:rPr lang="ja-JP" altLang="en-US" sz="1600" dirty="0"/>
              <a:t>にすることで、いままでの課題が解決すると判断！</a:t>
            </a:r>
            <a:endParaRPr lang="en-US" altLang="ja-JP" sz="1600" dirty="0"/>
          </a:p>
          <a:p>
            <a:endParaRPr lang="en-US" altLang="ja-JP" sz="1050" dirty="0"/>
          </a:p>
          <a:p>
            <a:r>
              <a:rPr lang="ja-JP" altLang="en-US" sz="2400" dirty="0"/>
              <a:t>ポイントは、</a:t>
            </a:r>
            <a:r>
              <a:rPr lang="ja-JP" altLang="en-US" sz="2400" dirty="0">
                <a:highlight>
                  <a:srgbClr val="F4B710"/>
                </a:highlight>
              </a:rPr>
              <a:t>“ワークフロー機能” と“ポータル機能” ！</a:t>
            </a:r>
            <a:endParaRPr lang="en-US" altLang="ja-JP" sz="2400" dirty="0">
              <a:highlight>
                <a:srgbClr val="F4B710"/>
              </a:highlight>
            </a:endParaRPr>
          </a:p>
        </p:txBody>
      </p:sp>
      <p:sp>
        <p:nvSpPr>
          <p:cNvPr id="20" name="思考の吹き出し: 雲形 19">
            <a:extLst>
              <a:ext uri="{FF2B5EF4-FFF2-40B4-BE49-F238E27FC236}">
                <a16:creationId xmlns:a16="http://schemas.microsoft.com/office/drawing/2014/main" id="{AB4E1D5A-F547-9482-44BC-9049442EEDD2}"/>
              </a:ext>
            </a:extLst>
          </p:cNvPr>
          <p:cNvSpPr/>
          <p:nvPr/>
        </p:nvSpPr>
        <p:spPr>
          <a:xfrm>
            <a:off x="7747327" y="159762"/>
            <a:ext cx="3987794" cy="1562981"/>
          </a:xfrm>
          <a:prstGeom prst="cloudCallout">
            <a:avLst/>
          </a:prstGeom>
          <a:solidFill>
            <a:srgbClr val="353F5D"/>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rgbClr val="353F5D"/>
              </a:solidFill>
            </a:endParaRPr>
          </a:p>
        </p:txBody>
      </p:sp>
      <p:sp>
        <p:nvSpPr>
          <p:cNvPr id="21" name="テキスト ボックス 20">
            <a:extLst>
              <a:ext uri="{FF2B5EF4-FFF2-40B4-BE49-F238E27FC236}">
                <a16:creationId xmlns:a16="http://schemas.microsoft.com/office/drawing/2014/main" id="{11DA3B8D-9423-E899-1FF8-1181862B227B}"/>
              </a:ext>
            </a:extLst>
          </p:cNvPr>
          <p:cNvSpPr txBox="1"/>
          <p:nvPr/>
        </p:nvSpPr>
        <p:spPr>
          <a:xfrm>
            <a:off x="8038779" y="573215"/>
            <a:ext cx="3696342" cy="1169551"/>
          </a:xfrm>
          <a:prstGeom prst="rect">
            <a:avLst/>
          </a:prstGeom>
          <a:noFill/>
        </p:spPr>
        <p:txBody>
          <a:bodyPr wrap="square" rtlCol="0">
            <a:spAutoFit/>
          </a:bodyPr>
          <a:lstStyle/>
          <a:p>
            <a:r>
              <a:rPr lang="ja-JP" altLang="en-US" sz="1400" b="1" dirty="0">
                <a:solidFill>
                  <a:schemeClr val="bg1"/>
                </a:solidFill>
              </a:rPr>
              <a:t>サイボウズ</a:t>
            </a:r>
            <a:r>
              <a:rPr lang="en-US" altLang="ja-JP" sz="1400" b="1" dirty="0">
                <a:solidFill>
                  <a:schemeClr val="bg1"/>
                </a:solidFill>
              </a:rPr>
              <a:t>Office</a:t>
            </a:r>
            <a:r>
              <a:rPr lang="ja-JP" altLang="en-US" sz="1400" b="1" dirty="0">
                <a:solidFill>
                  <a:schemeClr val="bg1"/>
                </a:solidFill>
              </a:rPr>
              <a:t>のパッケージ版利用終息の告知をきっかけ</a:t>
            </a:r>
            <a:r>
              <a:rPr lang="ja-JP" altLang="en-US" sz="1400" dirty="0">
                <a:solidFill>
                  <a:schemeClr val="bg1"/>
                </a:solidFill>
              </a:rPr>
              <a:t>に、</a:t>
            </a:r>
          </a:p>
          <a:p>
            <a:r>
              <a:rPr lang="ja-JP" altLang="en-US" sz="1400" dirty="0">
                <a:solidFill>
                  <a:schemeClr val="bg1"/>
                </a:solidFill>
              </a:rPr>
              <a:t>他製品への乗換も含めて、検討を開始。</a:t>
            </a:r>
            <a:endParaRPr lang="en-US" altLang="ja-JP" sz="1400" dirty="0">
              <a:solidFill>
                <a:schemeClr val="bg1"/>
              </a:solidFill>
            </a:endParaRPr>
          </a:p>
          <a:p>
            <a:endParaRPr kumimoji="1" lang="ja-JP" altLang="en-US" sz="1400" dirty="0">
              <a:solidFill>
                <a:schemeClr val="bg1"/>
              </a:solidFill>
            </a:endParaRPr>
          </a:p>
          <a:p>
            <a:endParaRPr kumimoji="1" lang="ja-JP" altLang="en-US" sz="1400" dirty="0">
              <a:solidFill>
                <a:schemeClr val="bg1"/>
              </a:solidFill>
            </a:endParaRPr>
          </a:p>
        </p:txBody>
      </p:sp>
      <p:sp>
        <p:nvSpPr>
          <p:cNvPr id="22" name="矢印: 下 21">
            <a:extLst>
              <a:ext uri="{FF2B5EF4-FFF2-40B4-BE49-F238E27FC236}">
                <a16:creationId xmlns:a16="http://schemas.microsoft.com/office/drawing/2014/main" id="{48703692-A121-B44B-A0EC-B0E5C84FD01E}"/>
              </a:ext>
            </a:extLst>
          </p:cNvPr>
          <p:cNvSpPr/>
          <p:nvPr/>
        </p:nvSpPr>
        <p:spPr>
          <a:xfrm>
            <a:off x="5757863" y="3918875"/>
            <a:ext cx="676275" cy="621624"/>
          </a:xfrm>
          <a:prstGeom prst="downArrow">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53F5D"/>
              </a:solidFill>
            </a:endParaRPr>
          </a:p>
        </p:txBody>
      </p:sp>
      <p:sp>
        <p:nvSpPr>
          <p:cNvPr id="23" name="正方形/長方形 22">
            <a:extLst>
              <a:ext uri="{FF2B5EF4-FFF2-40B4-BE49-F238E27FC236}">
                <a16:creationId xmlns:a16="http://schemas.microsoft.com/office/drawing/2014/main" id="{6FFA3BFE-E052-AD60-CE15-54D3E10AED63}"/>
              </a:ext>
            </a:extLst>
          </p:cNvPr>
          <p:cNvSpPr/>
          <p:nvPr/>
        </p:nvSpPr>
        <p:spPr>
          <a:xfrm>
            <a:off x="5925740" y="3651714"/>
            <a:ext cx="340519" cy="206893"/>
          </a:xfrm>
          <a:prstGeom prst="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53F5D"/>
              </a:solidFill>
            </a:endParaRPr>
          </a:p>
        </p:txBody>
      </p:sp>
      <p:sp>
        <p:nvSpPr>
          <p:cNvPr id="24" name="正方形/長方形 23">
            <a:extLst>
              <a:ext uri="{FF2B5EF4-FFF2-40B4-BE49-F238E27FC236}">
                <a16:creationId xmlns:a16="http://schemas.microsoft.com/office/drawing/2014/main" id="{AB09E16C-615C-2C42-8490-2FAAB50C7671}"/>
              </a:ext>
            </a:extLst>
          </p:cNvPr>
          <p:cNvSpPr/>
          <p:nvPr/>
        </p:nvSpPr>
        <p:spPr>
          <a:xfrm>
            <a:off x="5925739" y="3437779"/>
            <a:ext cx="340519" cy="153667"/>
          </a:xfrm>
          <a:prstGeom prst="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53F5D"/>
              </a:solidFill>
            </a:endParaRPr>
          </a:p>
        </p:txBody>
      </p:sp>
      <p:sp>
        <p:nvSpPr>
          <p:cNvPr id="25" name="テキスト ボックス 24">
            <a:extLst>
              <a:ext uri="{FF2B5EF4-FFF2-40B4-BE49-F238E27FC236}">
                <a16:creationId xmlns:a16="http://schemas.microsoft.com/office/drawing/2014/main" id="{8D348DE1-DE5A-CEC9-52AC-D4F5142E881A}"/>
              </a:ext>
            </a:extLst>
          </p:cNvPr>
          <p:cNvSpPr txBox="1"/>
          <p:nvPr/>
        </p:nvSpPr>
        <p:spPr>
          <a:xfrm>
            <a:off x="7494950" y="5837364"/>
            <a:ext cx="4083169" cy="338554"/>
          </a:xfrm>
          <a:prstGeom prst="rect">
            <a:avLst/>
          </a:prstGeom>
          <a:noFill/>
        </p:spPr>
        <p:txBody>
          <a:bodyPr wrap="none" rtlCol="0">
            <a:spAutoFit/>
          </a:bodyPr>
          <a:lstStyle/>
          <a:p>
            <a:r>
              <a:rPr kumimoji="1" lang="ja-JP" altLang="en-US" sz="1600" dirty="0"/>
              <a:t>次ページ：この２つに関して詳しく解説！</a:t>
            </a:r>
          </a:p>
        </p:txBody>
      </p:sp>
      <p:sp>
        <p:nvSpPr>
          <p:cNvPr id="26" name="テキスト ボックス 25">
            <a:extLst>
              <a:ext uri="{FF2B5EF4-FFF2-40B4-BE49-F238E27FC236}">
                <a16:creationId xmlns:a16="http://schemas.microsoft.com/office/drawing/2014/main" id="{3364BCC5-2C9A-E7EA-278A-017FCCF2BCAF}"/>
              </a:ext>
            </a:extLst>
          </p:cNvPr>
          <p:cNvSpPr txBox="1"/>
          <p:nvPr/>
        </p:nvSpPr>
        <p:spPr>
          <a:xfrm>
            <a:off x="11578119" y="6084502"/>
            <a:ext cx="415498" cy="369332"/>
          </a:xfrm>
          <a:prstGeom prst="rect">
            <a:avLst/>
          </a:prstGeom>
          <a:noFill/>
        </p:spPr>
        <p:txBody>
          <a:bodyPr wrap="none" rtlCol="0">
            <a:spAutoFit/>
          </a:bodyPr>
          <a:lstStyle/>
          <a:p>
            <a:r>
              <a:rPr kumimoji="1" lang="ja-JP" altLang="en-US" dirty="0"/>
              <a:t>３</a:t>
            </a:r>
          </a:p>
        </p:txBody>
      </p:sp>
      <p:pic>
        <p:nvPicPr>
          <p:cNvPr id="11" name="図 10" descr="スーツを着た人の人の絵&#10;&#10;低い精度で自動的に生成された説明">
            <a:extLst>
              <a:ext uri="{FF2B5EF4-FFF2-40B4-BE49-F238E27FC236}">
                <a16:creationId xmlns:a16="http://schemas.microsoft.com/office/drawing/2014/main" id="{AC538797-E52B-E6CB-BB72-DB96EA21A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29" y="1266310"/>
            <a:ext cx="1427498" cy="1094013"/>
          </a:xfrm>
          <a:prstGeom prst="rect">
            <a:avLst/>
          </a:prstGeom>
        </p:spPr>
      </p:pic>
      <p:pic>
        <p:nvPicPr>
          <p:cNvPr id="17" name="図 16" descr="スーツ姿の男性たちの絵&#10;&#10;中程度の精度で自動的に生成された説明">
            <a:extLst>
              <a:ext uri="{FF2B5EF4-FFF2-40B4-BE49-F238E27FC236}">
                <a16:creationId xmlns:a16="http://schemas.microsoft.com/office/drawing/2014/main" id="{4AF28A13-8017-8F6A-8C39-F05641CE2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08" y="3755160"/>
            <a:ext cx="1427497" cy="1028701"/>
          </a:xfrm>
          <a:prstGeom prst="rect">
            <a:avLst/>
          </a:prstGeom>
        </p:spPr>
      </p:pic>
    </p:spTree>
    <p:extLst>
      <p:ext uri="{BB962C8B-B14F-4D97-AF65-F5344CB8AC3E}">
        <p14:creationId xmlns:p14="http://schemas.microsoft.com/office/powerpoint/2010/main" val="277590551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3E12D1-DB99-017B-D82D-12BE1AD443B8}"/>
              </a:ext>
            </a:extLst>
          </p:cNvPr>
          <p:cNvSpPr/>
          <p:nvPr/>
        </p:nvSpPr>
        <p:spPr>
          <a:xfrm>
            <a:off x="0" y="6519672"/>
            <a:ext cx="12192000" cy="338328"/>
          </a:xfrm>
          <a:prstGeom prst="rect">
            <a:avLst/>
          </a:prstGeom>
          <a:solidFill>
            <a:srgbClr val="353F5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図 3" descr="文字が書かれている&#10;&#10;低い精度で自動的に生成された説明">
            <a:extLst>
              <a:ext uri="{FF2B5EF4-FFF2-40B4-BE49-F238E27FC236}">
                <a16:creationId xmlns:a16="http://schemas.microsoft.com/office/drawing/2014/main" id="{3C3A83E6-7378-AB17-DB17-39AF95DE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49" y="6511337"/>
            <a:ext cx="1615081" cy="354998"/>
          </a:xfrm>
          <a:prstGeom prst="rect">
            <a:avLst/>
          </a:prstGeom>
        </p:spPr>
      </p:pic>
      <p:sp>
        <p:nvSpPr>
          <p:cNvPr id="3" name="テキスト ボックス 2">
            <a:extLst>
              <a:ext uri="{FF2B5EF4-FFF2-40B4-BE49-F238E27FC236}">
                <a16:creationId xmlns:a16="http://schemas.microsoft.com/office/drawing/2014/main" id="{F99EAF22-461E-4791-F1F4-77BD5D1B312A}"/>
              </a:ext>
            </a:extLst>
          </p:cNvPr>
          <p:cNvSpPr txBox="1"/>
          <p:nvPr/>
        </p:nvSpPr>
        <p:spPr>
          <a:xfrm>
            <a:off x="9886950" y="6584246"/>
            <a:ext cx="2106667" cy="215444"/>
          </a:xfrm>
          <a:prstGeom prst="rect">
            <a:avLst/>
          </a:prstGeom>
          <a:noFill/>
        </p:spPr>
        <p:txBody>
          <a:bodyPr wrap="none" rtlCol="0">
            <a:spAutoFit/>
          </a:bodyPr>
          <a:lstStyle/>
          <a:p>
            <a:r>
              <a:rPr lang="en-US" altLang="ja-JP" sz="800" dirty="0">
                <a:solidFill>
                  <a:schemeClr val="bg1"/>
                </a:solidFill>
              </a:rPr>
              <a:t>© 2022 NEOJAPAN Inc. PP519AA21043</a:t>
            </a:r>
            <a:endParaRPr lang="ja-JP" altLang="en-US" sz="800" dirty="0">
              <a:solidFill>
                <a:schemeClr val="bg1"/>
              </a:solidFill>
            </a:endParaRPr>
          </a:p>
        </p:txBody>
      </p:sp>
      <p:sp>
        <p:nvSpPr>
          <p:cNvPr id="6" name="テキスト ボックス 5">
            <a:extLst>
              <a:ext uri="{FF2B5EF4-FFF2-40B4-BE49-F238E27FC236}">
                <a16:creationId xmlns:a16="http://schemas.microsoft.com/office/drawing/2014/main" id="{D69E9808-082C-1B64-B89A-107C97938681}"/>
              </a:ext>
            </a:extLst>
          </p:cNvPr>
          <p:cNvSpPr txBox="1"/>
          <p:nvPr/>
        </p:nvSpPr>
        <p:spPr>
          <a:xfrm>
            <a:off x="514349" y="276225"/>
            <a:ext cx="8494633" cy="646331"/>
          </a:xfrm>
          <a:prstGeom prst="rect">
            <a:avLst/>
          </a:prstGeom>
          <a:noFill/>
        </p:spPr>
        <p:txBody>
          <a:bodyPr wrap="none" rtlCol="0">
            <a:spAutoFit/>
          </a:bodyPr>
          <a:lstStyle/>
          <a:p>
            <a:r>
              <a:rPr kumimoji="1" lang="ja-JP" altLang="en-US" sz="3600" dirty="0"/>
              <a:t>決め手①ワークフローの経路設定の充実</a:t>
            </a:r>
          </a:p>
        </p:txBody>
      </p:sp>
      <p:sp>
        <p:nvSpPr>
          <p:cNvPr id="7" name="四角形: 角を丸くする 6">
            <a:extLst>
              <a:ext uri="{FF2B5EF4-FFF2-40B4-BE49-F238E27FC236}">
                <a16:creationId xmlns:a16="http://schemas.microsoft.com/office/drawing/2014/main" id="{8A0D50AC-D68B-ECD0-E57F-1A125E11D716}"/>
              </a:ext>
            </a:extLst>
          </p:cNvPr>
          <p:cNvSpPr/>
          <p:nvPr/>
        </p:nvSpPr>
        <p:spPr>
          <a:xfrm>
            <a:off x="628649" y="1454485"/>
            <a:ext cx="1615081" cy="338329"/>
          </a:xfrm>
          <a:prstGeom prst="roundRect">
            <a:avLst/>
          </a:prstGeom>
          <a:solidFill>
            <a:srgbClr val="353F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98BAC54-A2F0-4552-5984-C9ACC7486512}"/>
              </a:ext>
            </a:extLst>
          </p:cNvPr>
          <p:cNvSpPr txBox="1"/>
          <p:nvPr/>
        </p:nvSpPr>
        <p:spPr>
          <a:xfrm>
            <a:off x="977569" y="1454485"/>
            <a:ext cx="917239" cy="369332"/>
          </a:xfrm>
          <a:prstGeom prst="rect">
            <a:avLst/>
          </a:prstGeom>
          <a:noFill/>
        </p:spPr>
        <p:txBody>
          <a:bodyPr wrap="none" rtlCol="0">
            <a:spAutoFit/>
          </a:bodyPr>
          <a:lstStyle/>
          <a:p>
            <a:r>
              <a:rPr kumimoji="1" lang="en-US" altLang="ja-JP" dirty="0">
                <a:solidFill>
                  <a:schemeClr val="bg1"/>
                </a:solidFill>
              </a:rPr>
              <a:t>Before</a:t>
            </a:r>
            <a:endParaRPr kumimoji="1" lang="ja-JP" altLang="en-US" dirty="0">
              <a:solidFill>
                <a:schemeClr val="bg1"/>
              </a:solidFill>
            </a:endParaRPr>
          </a:p>
        </p:txBody>
      </p:sp>
      <p:sp>
        <p:nvSpPr>
          <p:cNvPr id="9" name="四角形: 角を丸くする 8">
            <a:extLst>
              <a:ext uri="{FF2B5EF4-FFF2-40B4-BE49-F238E27FC236}">
                <a16:creationId xmlns:a16="http://schemas.microsoft.com/office/drawing/2014/main" id="{39F58479-8E82-BA22-97D1-54386B4A816D}"/>
              </a:ext>
            </a:extLst>
          </p:cNvPr>
          <p:cNvSpPr/>
          <p:nvPr/>
        </p:nvSpPr>
        <p:spPr>
          <a:xfrm>
            <a:off x="628649" y="1955411"/>
            <a:ext cx="1615081" cy="338329"/>
          </a:xfrm>
          <a:prstGeom prst="roundRect">
            <a:avLst/>
          </a:prstGeom>
          <a:solidFill>
            <a:srgbClr val="F4B71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5248B59-FA22-49AF-6A44-B1FC29B88ABC}"/>
              </a:ext>
            </a:extLst>
          </p:cNvPr>
          <p:cNvSpPr txBox="1"/>
          <p:nvPr/>
        </p:nvSpPr>
        <p:spPr>
          <a:xfrm>
            <a:off x="1071344" y="1955411"/>
            <a:ext cx="729687" cy="369332"/>
          </a:xfrm>
          <a:prstGeom prst="rect">
            <a:avLst/>
          </a:prstGeom>
          <a:noFill/>
        </p:spPr>
        <p:txBody>
          <a:bodyPr wrap="square" rtlCol="0">
            <a:spAutoFit/>
          </a:bodyPr>
          <a:lstStyle/>
          <a:p>
            <a:r>
              <a:rPr kumimoji="1" lang="en-US" altLang="ja-JP" dirty="0">
                <a:solidFill>
                  <a:schemeClr val="bg1"/>
                </a:solidFill>
              </a:rPr>
              <a:t>After</a:t>
            </a:r>
            <a:endParaRPr kumimoji="1" lang="ja-JP" altLang="en-US" dirty="0">
              <a:solidFill>
                <a:schemeClr val="bg1"/>
              </a:solidFill>
            </a:endParaRPr>
          </a:p>
        </p:txBody>
      </p:sp>
      <p:sp>
        <p:nvSpPr>
          <p:cNvPr id="11" name="テキスト ボックス 10">
            <a:extLst>
              <a:ext uri="{FF2B5EF4-FFF2-40B4-BE49-F238E27FC236}">
                <a16:creationId xmlns:a16="http://schemas.microsoft.com/office/drawing/2014/main" id="{AD538A6A-7638-94CE-6FA0-5DF5199C275D}"/>
              </a:ext>
            </a:extLst>
          </p:cNvPr>
          <p:cNvSpPr txBox="1"/>
          <p:nvPr/>
        </p:nvSpPr>
        <p:spPr>
          <a:xfrm>
            <a:off x="2337503" y="1440100"/>
            <a:ext cx="8164415" cy="338554"/>
          </a:xfrm>
          <a:prstGeom prst="rect">
            <a:avLst/>
          </a:prstGeom>
          <a:noFill/>
        </p:spPr>
        <p:txBody>
          <a:bodyPr wrap="none" rtlCol="0">
            <a:spAutoFit/>
          </a:bodyPr>
          <a:lstStyle/>
          <a:p>
            <a:r>
              <a:rPr kumimoji="1" lang="ja-JP" altLang="en-US" sz="1600" dirty="0"/>
              <a:t>サイボウズ</a:t>
            </a:r>
            <a:r>
              <a:rPr kumimoji="1" lang="en-US" altLang="ja-JP" sz="1600" dirty="0"/>
              <a:t>Office</a:t>
            </a:r>
            <a:r>
              <a:rPr kumimoji="1" lang="ja-JP" altLang="en-US" sz="1600" dirty="0"/>
              <a:t>のワークフローでは、進路経路を再現できないため申請業務は紙運用</a:t>
            </a:r>
          </a:p>
        </p:txBody>
      </p:sp>
      <p:sp>
        <p:nvSpPr>
          <p:cNvPr id="12" name="テキスト ボックス 11">
            <a:extLst>
              <a:ext uri="{FF2B5EF4-FFF2-40B4-BE49-F238E27FC236}">
                <a16:creationId xmlns:a16="http://schemas.microsoft.com/office/drawing/2014/main" id="{953CACE4-A927-24D6-C449-B81FE919880E}"/>
              </a:ext>
            </a:extLst>
          </p:cNvPr>
          <p:cNvSpPr txBox="1"/>
          <p:nvPr/>
        </p:nvSpPr>
        <p:spPr>
          <a:xfrm>
            <a:off x="2337503" y="1941026"/>
            <a:ext cx="6186309" cy="369332"/>
          </a:xfrm>
          <a:prstGeom prst="rect">
            <a:avLst/>
          </a:prstGeom>
          <a:noFill/>
        </p:spPr>
        <p:txBody>
          <a:bodyPr wrap="none" rtlCol="0">
            <a:spAutoFit/>
          </a:bodyPr>
          <a:lstStyle/>
          <a:p>
            <a:r>
              <a:rPr kumimoji="1" lang="ja-JP" altLang="en-US" dirty="0"/>
              <a:t>申請経路の細かな設定を行い、申請業務の電子化を実現！</a:t>
            </a:r>
          </a:p>
        </p:txBody>
      </p:sp>
      <p:pic>
        <p:nvPicPr>
          <p:cNvPr id="13" name="図 12">
            <a:extLst>
              <a:ext uri="{FF2B5EF4-FFF2-40B4-BE49-F238E27FC236}">
                <a16:creationId xmlns:a16="http://schemas.microsoft.com/office/drawing/2014/main" id="{2E60A8AE-98E5-60C9-FDC9-A83B9B08D5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363" y="2747085"/>
            <a:ext cx="4225156" cy="3173780"/>
          </a:xfrm>
          <a:prstGeom prst="rect">
            <a:avLst/>
          </a:prstGeom>
        </p:spPr>
      </p:pic>
      <p:pic>
        <p:nvPicPr>
          <p:cNvPr id="14" name="図 13">
            <a:extLst>
              <a:ext uri="{FF2B5EF4-FFF2-40B4-BE49-F238E27FC236}">
                <a16:creationId xmlns:a16="http://schemas.microsoft.com/office/drawing/2014/main" id="{68A6E0DC-3602-3A93-9051-5E62566919E2}"/>
              </a:ext>
            </a:extLst>
          </p:cNvPr>
          <p:cNvPicPr>
            <a:picLocks noChangeAspect="1"/>
          </p:cNvPicPr>
          <p:nvPr/>
        </p:nvPicPr>
        <p:blipFill>
          <a:blip r:embed="rId5"/>
          <a:stretch>
            <a:fillRect/>
          </a:stretch>
        </p:blipFill>
        <p:spPr>
          <a:xfrm>
            <a:off x="6917482" y="2468073"/>
            <a:ext cx="3312368" cy="3452792"/>
          </a:xfrm>
          <a:prstGeom prst="rect">
            <a:avLst/>
          </a:prstGeom>
        </p:spPr>
      </p:pic>
      <p:sp>
        <p:nvSpPr>
          <p:cNvPr id="15" name="四角形: 角を丸くする 14">
            <a:extLst>
              <a:ext uri="{FF2B5EF4-FFF2-40B4-BE49-F238E27FC236}">
                <a16:creationId xmlns:a16="http://schemas.microsoft.com/office/drawing/2014/main" id="{6624A14B-803E-A5B4-B808-876D9E07579B}"/>
              </a:ext>
            </a:extLst>
          </p:cNvPr>
          <p:cNvSpPr/>
          <p:nvPr/>
        </p:nvSpPr>
        <p:spPr>
          <a:xfrm>
            <a:off x="3840961" y="4109934"/>
            <a:ext cx="2036019" cy="1810931"/>
          </a:xfrm>
          <a:prstGeom prst="round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金額等に応じた申請経路の分岐や組織・役割単位での指定が可能！</a:t>
            </a:r>
          </a:p>
        </p:txBody>
      </p:sp>
      <p:sp>
        <p:nvSpPr>
          <p:cNvPr id="16" name="四角形: 角を丸くする 15">
            <a:extLst>
              <a:ext uri="{FF2B5EF4-FFF2-40B4-BE49-F238E27FC236}">
                <a16:creationId xmlns:a16="http://schemas.microsoft.com/office/drawing/2014/main" id="{D1B29CAB-5498-4079-A4B3-C9C977B32133}"/>
              </a:ext>
            </a:extLst>
          </p:cNvPr>
          <p:cNvSpPr/>
          <p:nvPr/>
        </p:nvSpPr>
        <p:spPr>
          <a:xfrm>
            <a:off x="9398754" y="4109934"/>
            <a:ext cx="2036019" cy="1810931"/>
          </a:xfrm>
          <a:prstGeom prst="round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さらにオプション「</a:t>
            </a:r>
            <a:r>
              <a:rPr kumimoji="1" lang="en-US" altLang="ja-JP" sz="1600" dirty="0" err="1"/>
              <a:t>AppSuite</a:t>
            </a:r>
            <a:r>
              <a:rPr kumimoji="1" lang="ja-JP" altLang="en-US" sz="1600" dirty="0"/>
              <a:t>」との連携で紙書式の再現性もアップ！</a:t>
            </a:r>
          </a:p>
        </p:txBody>
      </p:sp>
      <p:sp>
        <p:nvSpPr>
          <p:cNvPr id="17" name="テキスト ボックス 16">
            <a:extLst>
              <a:ext uri="{FF2B5EF4-FFF2-40B4-BE49-F238E27FC236}">
                <a16:creationId xmlns:a16="http://schemas.microsoft.com/office/drawing/2014/main" id="{A1E3B32D-5A01-EE9D-7DDD-A74D08F3BC54}"/>
              </a:ext>
            </a:extLst>
          </p:cNvPr>
          <p:cNvSpPr txBox="1"/>
          <p:nvPr/>
        </p:nvSpPr>
        <p:spPr>
          <a:xfrm>
            <a:off x="11578119" y="6084502"/>
            <a:ext cx="415498" cy="369332"/>
          </a:xfrm>
          <a:prstGeom prst="rect">
            <a:avLst/>
          </a:prstGeom>
          <a:noFill/>
        </p:spPr>
        <p:txBody>
          <a:bodyPr wrap="none" rtlCol="0">
            <a:spAutoFit/>
          </a:bodyPr>
          <a:lstStyle/>
          <a:p>
            <a:r>
              <a:rPr kumimoji="1" lang="ja-JP" altLang="en-US" dirty="0"/>
              <a:t>４</a:t>
            </a:r>
          </a:p>
        </p:txBody>
      </p:sp>
    </p:spTree>
    <p:extLst>
      <p:ext uri="{BB962C8B-B14F-4D97-AF65-F5344CB8AC3E}">
        <p14:creationId xmlns:p14="http://schemas.microsoft.com/office/powerpoint/2010/main" val="303667180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3E12D1-DB99-017B-D82D-12BE1AD443B8}"/>
              </a:ext>
            </a:extLst>
          </p:cNvPr>
          <p:cNvSpPr/>
          <p:nvPr/>
        </p:nvSpPr>
        <p:spPr>
          <a:xfrm>
            <a:off x="0" y="6519672"/>
            <a:ext cx="12192000" cy="338328"/>
          </a:xfrm>
          <a:prstGeom prst="rect">
            <a:avLst/>
          </a:prstGeom>
          <a:solidFill>
            <a:srgbClr val="353F5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図 3" descr="文字が書かれている&#10;&#10;低い精度で自動的に生成された説明">
            <a:extLst>
              <a:ext uri="{FF2B5EF4-FFF2-40B4-BE49-F238E27FC236}">
                <a16:creationId xmlns:a16="http://schemas.microsoft.com/office/drawing/2014/main" id="{3C3A83E6-7378-AB17-DB17-39AF95DE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49" y="6511337"/>
            <a:ext cx="1615081" cy="354998"/>
          </a:xfrm>
          <a:prstGeom prst="rect">
            <a:avLst/>
          </a:prstGeom>
        </p:spPr>
      </p:pic>
      <p:sp>
        <p:nvSpPr>
          <p:cNvPr id="3" name="テキスト ボックス 2">
            <a:extLst>
              <a:ext uri="{FF2B5EF4-FFF2-40B4-BE49-F238E27FC236}">
                <a16:creationId xmlns:a16="http://schemas.microsoft.com/office/drawing/2014/main" id="{A7AF43C6-9E7D-B7CD-6755-C31D7C30BB3D}"/>
              </a:ext>
            </a:extLst>
          </p:cNvPr>
          <p:cNvSpPr txBox="1"/>
          <p:nvPr/>
        </p:nvSpPr>
        <p:spPr>
          <a:xfrm>
            <a:off x="9886950" y="6584246"/>
            <a:ext cx="2106667" cy="215444"/>
          </a:xfrm>
          <a:prstGeom prst="rect">
            <a:avLst/>
          </a:prstGeom>
          <a:noFill/>
        </p:spPr>
        <p:txBody>
          <a:bodyPr wrap="none" rtlCol="0">
            <a:spAutoFit/>
          </a:bodyPr>
          <a:lstStyle/>
          <a:p>
            <a:r>
              <a:rPr lang="en-US" altLang="ja-JP" sz="800" dirty="0">
                <a:solidFill>
                  <a:schemeClr val="bg1"/>
                </a:solidFill>
              </a:rPr>
              <a:t>© 2022 NEOJAPAN Inc. PP519AA21043</a:t>
            </a:r>
            <a:endParaRPr lang="ja-JP" altLang="en-US" sz="800" dirty="0">
              <a:solidFill>
                <a:schemeClr val="bg1"/>
              </a:solidFill>
            </a:endParaRPr>
          </a:p>
        </p:txBody>
      </p:sp>
      <p:sp>
        <p:nvSpPr>
          <p:cNvPr id="5" name="テキスト ボックス 4">
            <a:extLst>
              <a:ext uri="{FF2B5EF4-FFF2-40B4-BE49-F238E27FC236}">
                <a16:creationId xmlns:a16="http://schemas.microsoft.com/office/drawing/2014/main" id="{CD8A7546-3812-1D4F-BBD5-187DDF07D638}"/>
              </a:ext>
            </a:extLst>
          </p:cNvPr>
          <p:cNvSpPr txBox="1"/>
          <p:nvPr/>
        </p:nvSpPr>
        <p:spPr>
          <a:xfrm>
            <a:off x="514349" y="276225"/>
            <a:ext cx="8032968" cy="646331"/>
          </a:xfrm>
          <a:prstGeom prst="rect">
            <a:avLst/>
          </a:prstGeom>
          <a:noFill/>
        </p:spPr>
        <p:txBody>
          <a:bodyPr wrap="none" rtlCol="0">
            <a:spAutoFit/>
          </a:bodyPr>
          <a:lstStyle/>
          <a:p>
            <a:r>
              <a:rPr kumimoji="1" lang="ja-JP" altLang="en-US" sz="3600" dirty="0"/>
              <a:t>決め手②目的別に作成できる</a:t>
            </a:r>
            <a:r>
              <a:rPr lang="ja-JP" altLang="en-US" sz="3600" dirty="0"/>
              <a:t>ポータル</a:t>
            </a:r>
            <a:endParaRPr kumimoji="1" lang="en-US" altLang="ja-JP" sz="3600" dirty="0"/>
          </a:p>
        </p:txBody>
      </p:sp>
      <p:sp>
        <p:nvSpPr>
          <p:cNvPr id="6" name="四角形: 角を丸くする 5">
            <a:extLst>
              <a:ext uri="{FF2B5EF4-FFF2-40B4-BE49-F238E27FC236}">
                <a16:creationId xmlns:a16="http://schemas.microsoft.com/office/drawing/2014/main" id="{B1316076-FDFF-A165-E018-A9EFAE54CFE1}"/>
              </a:ext>
            </a:extLst>
          </p:cNvPr>
          <p:cNvSpPr/>
          <p:nvPr/>
        </p:nvSpPr>
        <p:spPr>
          <a:xfrm>
            <a:off x="628649" y="1454485"/>
            <a:ext cx="1615081" cy="338329"/>
          </a:xfrm>
          <a:prstGeom prst="roundRect">
            <a:avLst/>
          </a:prstGeom>
          <a:solidFill>
            <a:srgbClr val="353F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4EF28B8-54E0-4720-9A25-816DCC58AD4B}"/>
              </a:ext>
            </a:extLst>
          </p:cNvPr>
          <p:cNvSpPr txBox="1"/>
          <p:nvPr/>
        </p:nvSpPr>
        <p:spPr>
          <a:xfrm>
            <a:off x="977569" y="1454485"/>
            <a:ext cx="917239" cy="369332"/>
          </a:xfrm>
          <a:prstGeom prst="rect">
            <a:avLst/>
          </a:prstGeom>
          <a:noFill/>
        </p:spPr>
        <p:txBody>
          <a:bodyPr wrap="none" rtlCol="0">
            <a:spAutoFit/>
          </a:bodyPr>
          <a:lstStyle/>
          <a:p>
            <a:r>
              <a:rPr kumimoji="1" lang="en-US" altLang="ja-JP" dirty="0">
                <a:solidFill>
                  <a:schemeClr val="bg1"/>
                </a:solidFill>
              </a:rPr>
              <a:t>Before</a:t>
            </a:r>
            <a:endParaRPr kumimoji="1" lang="ja-JP" altLang="en-US" dirty="0">
              <a:solidFill>
                <a:schemeClr val="bg1"/>
              </a:solidFill>
            </a:endParaRPr>
          </a:p>
        </p:txBody>
      </p:sp>
      <p:sp>
        <p:nvSpPr>
          <p:cNvPr id="8" name="四角形: 角を丸くする 7">
            <a:extLst>
              <a:ext uri="{FF2B5EF4-FFF2-40B4-BE49-F238E27FC236}">
                <a16:creationId xmlns:a16="http://schemas.microsoft.com/office/drawing/2014/main" id="{E9BC5C40-019E-D198-2700-1BD9CF494912}"/>
              </a:ext>
            </a:extLst>
          </p:cNvPr>
          <p:cNvSpPr/>
          <p:nvPr/>
        </p:nvSpPr>
        <p:spPr>
          <a:xfrm>
            <a:off x="628649" y="1955411"/>
            <a:ext cx="1615081" cy="338329"/>
          </a:xfrm>
          <a:prstGeom prst="roundRect">
            <a:avLst/>
          </a:prstGeom>
          <a:solidFill>
            <a:srgbClr val="F4B71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C20AA2C-9D87-05FC-2868-9DE3FFAC1F87}"/>
              </a:ext>
            </a:extLst>
          </p:cNvPr>
          <p:cNvSpPr txBox="1"/>
          <p:nvPr/>
        </p:nvSpPr>
        <p:spPr>
          <a:xfrm>
            <a:off x="1071344" y="1955411"/>
            <a:ext cx="729687" cy="369332"/>
          </a:xfrm>
          <a:prstGeom prst="rect">
            <a:avLst/>
          </a:prstGeom>
          <a:noFill/>
        </p:spPr>
        <p:txBody>
          <a:bodyPr wrap="none" rtlCol="0">
            <a:spAutoFit/>
          </a:bodyPr>
          <a:lstStyle/>
          <a:p>
            <a:r>
              <a:rPr kumimoji="1" lang="en-US" altLang="ja-JP" dirty="0">
                <a:solidFill>
                  <a:schemeClr val="bg1"/>
                </a:solidFill>
              </a:rPr>
              <a:t>After</a:t>
            </a:r>
            <a:endParaRPr kumimoji="1" lang="ja-JP" altLang="en-US" dirty="0">
              <a:solidFill>
                <a:schemeClr val="bg1"/>
              </a:solidFill>
            </a:endParaRPr>
          </a:p>
        </p:txBody>
      </p:sp>
      <p:sp>
        <p:nvSpPr>
          <p:cNvPr id="10" name="テキスト ボックス 9">
            <a:extLst>
              <a:ext uri="{FF2B5EF4-FFF2-40B4-BE49-F238E27FC236}">
                <a16:creationId xmlns:a16="http://schemas.microsoft.com/office/drawing/2014/main" id="{75EDAC47-FEB6-36D0-17A4-FC65F212364F}"/>
              </a:ext>
            </a:extLst>
          </p:cNvPr>
          <p:cNvSpPr txBox="1"/>
          <p:nvPr/>
        </p:nvSpPr>
        <p:spPr>
          <a:xfrm>
            <a:off x="2354440" y="1431222"/>
            <a:ext cx="4881465" cy="338554"/>
          </a:xfrm>
          <a:prstGeom prst="rect">
            <a:avLst/>
          </a:prstGeom>
          <a:noFill/>
        </p:spPr>
        <p:txBody>
          <a:bodyPr wrap="none" rtlCol="0">
            <a:spAutoFit/>
          </a:bodyPr>
          <a:lstStyle/>
          <a:p>
            <a:r>
              <a:rPr kumimoji="1" lang="ja-JP" altLang="en-US" sz="1600" dirty="0"/>
              <a:t>サイボウズ</a:t>
            </a:r>
            <a:r>
              <a:rPr kumimoji="1" lang="en-US" altLang="ja-JP" sz="1600" dirty="0"/>
              <a:t>Office</a:t>
            </a:r>
            <a:r>
              <a:rPr kumimoji="1" lang="ja-JP" altLang="en-US" sz="1600" dirty="0"/>
              <a:t>はポータル一つしか作成できない</a:t>
            </a:r>
          </a:p>
        </p:txBody>
      </p:sp>
      <p:sp>
        <p:nvSpPr>
          <p:cNvPr id="11" name="テキスト ボックス 10">
            <a:extLst>
              <a:ext uri="{FF2B5EF4-FFF2-40B4-BE49-F238E27FC236}">
                <a16:creationId xmlns:a16="http://schemas.microsoft.com/office/drawing/2014/main" id="{F63F1B32-806C-DD5A-B0D8-E1AE26F26B97}"/>
              </a:ext>
            </a:extLst>
          </p:cNvPr>
          <p:cNvSpPr txBox="1"/>
          <p:nvPr/>
        </p:nvSpPr>
        <p:spPr>
          <a:xfrm>
            <a:off x="2354440" y="1932148"/>
            <a:ext cx="9639177" cy="369332"/>
          </a:xfrm>
          <a:prstGeom prst="rect">
            <a:avLst/>
          </a:prstGeom>
          <a:noFill/>
        </p:spPr>
        <p:txBody>
          <a:bodyPr wrap="none" rtlCol="0">
            <a:spAutoFit/>
          </a:bodyPr>
          <a:lstStyle/>
          <a:p>
            <a:r>
              <a:rPr kumimoji="1" lang="ja-JP" altLang="en-US" dirty="0"/>
              <a:t>目的別・組織別に複数作成できる</a:t>
            </a:r>
            <a:r>
              <a:rPr kumimoji="1" lang="en-US" altLang="ja-JP" dirty="0" err="1"/>
              <a:t>desknet’s</a:t>
            </a:r>
            <a:r>
              <a:rPr kumimoji="1" lang="en-US" altLang="ja-JP" dirty="0"/>
              <a:t> NEO</a:t>
            </a:r>
            <a:r>
              <a:rPr lang="ja-JP" altLang="en-US" dirty="0"/>
              <a:t>のポータルを情報発信の場所として活用！</a:t>
            </a:r>
            <a:endParaRPr kumimoji="1" lang="ja-JP" altLang="en-US" dirty="0"/>
          </a:p>
        </p:txBody>
      </p:sp>
      <p:pic>
        <p:nvPicPr>
          <p:cNvPr id="12" name="図 11">
            <a:extLst>
              <a:ext uri="{FF2B5EF4-FFF2-40B4-BE49-F238E27FC236}">
                <a16:creationId xmlns:a16="http://schemas.microsoft.com/office/drawing/2014/main" id="{082B62E0-9FD6-5A39-BB94-3D3080AF9D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3730" y="2910873"/>
            <a:ext cx="6466318" cy="2952328"/>
          </a:xfrm>
          <a:prstGeom prst="rect">
            <a:avLst/>
          </a:prstGeom>
        </p:spPr>
      </p:pic>
      <p:sp>
        <p:nvSpPr>
          <p:cNvPr id="13" name="四角形: 角を丸くする 12">
            <a:extLst>
              <a:ext uri="{FF2B5EF4-FFF2-40B4-BE49-F238E27FC236}">
                <a16:creationId xmlns:a16="http://schemas.microsoft.com/office/drawing/2014/main" id="{36FB163C-436B-BAAA-19B8-C23EA33F242B}"/>
              </a:ext>
            </a:extLst>
          </p:cNvPr>
          <p:cNvSpPr/>
          <p:nvPr/>
        </p:nvSpPr>
        <p:spPr>
          <a:xfrm>
            <a:off x="7303830" y="3905250"/>
            <a:ext cx="3240345" cy="1957951"/>
          </a:xfrm>
          <a:prstGeom prst="roundRect">
            <a:avLst/>
          </a:prstGeom>
          <a:solidFill>
            <a:srgbClr val="35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a:latin typeface="+mn-ea"/>
            </a:endParaRPr>
          </a:p>
          <a:p>
            <a:r>
              <a:rPr lang="en-US" altLang="ja-JP" sz="1600" dirty="0" err="1">
                <a:latin typeface="+mn-ea"/>
              </a:rPr>
              <a:t>desknet’s</a:t>
            </a:r>
            <a:r>
              <a:rPr lang="en-US" altLang="ja-JP" sz="1600" dirty="0">
                <a:latin typeface="+mn-ea"/>
              </a:rPr>
              <a:t> NEO</a:t>
            </a:r>
            <a:r>
              <a:rPr lang="ja-JP" altLang="en-US" sz="1600" dirty="0">
                <a:latin typeface="+mn-ea"/>
              </a:rPr>
              <a:t>の新着のお知らせをまとめた共通ポータルの他に、総務の案内をまとめたポータルを作成。</a:t>
            </a:r>
            <a:endParaRPr lang="en-US" altLang="ja-JP" sz="1600" dirty="0">
              <a:latin typeface="+mn-ea"/>
            </a:endParaRPr>
          </a:p>
          <a:p>
            <a:r>
              <a:rPr lang="ja-JP" altLang="en-US" sz="1600" dirty="0">
                <a:latin typeface="+mn-ea"/>
              </a:rPr>
              <a:t>社内申請等に社員が迷わない情報発信を実現！</a:t>
            </a:r>
            <a:endParaRPr lang="en-US" altLang="ja-JP" sz="1600" dirty="0">
              <a:latin typeface="+mn-ea"/>
            </a:endParaRPr>
          </a:p>
          <a:p>
            <a:endParaRPr lang="en-US" altLang="ja-JP" sz="1600" dirty="0">
              <a:latin typeface="+mn-ea"/>
            </a:endParaRPr>
          </a:p>
        </p:txBody>
      </p:sp>
      <p:sp>
        <p:nvSpPr>
          <p:cNvPr id="14" name="テキスト ボックス 13">
            <a:extLst>
              <a:ext uri="{FF2B5EF4-FFF2-40B4-BE49-F238E27FC236}">
                <a16:creationId xmlns:a16="http://schemas.microsoft.com/office/drawing/2014/main" id="{21385C06-65A7-A8B4-61F9-C2253D5FCF67}"/>
              </a:ext>
            </a:extLst>
          </p:cNvPr>
          <p:cNvSpPr txBox="1"/>
          <p:nvPr/>
        </p:nvSpPr>
        <p:spPr>
          <a:xfrm>
            <a:off x="11578119" y="6084502"/>
            <a:ext cx="415498" cy="369332"/>
          </a:xfrm>
          <a:prstGeom prst="rect">
            <a:avLst/>
          </a:prstGeom>
          <a:noFill/>
        </p:spPr>
        <p:txBody>
          <a:bodyPr wrap="none" rtlCol="0">
            <a:spAutoFit/>
          </a:bodyPr>
          <a:lstStyle/>
          <a:p>
            <a:r>
              <a:rPr lang="ja-JP" altLang="en-US" dirty="0"/>
              <a:t>５</a:t>
            </a:r>
            <a:endParaRPr kumimoji="1" lang="ja-JP" altLang="en-US" dirty="0"/>
          </a:p>
        </p:txBody>
      </p:sp>
    </p:spTree>
    <p:extLst>
      <p:ext uri="{BB962C8B-B14F-4D97-AF65-F5344CB8AC3E}">
        <p14:creationId xmlns:p14="http://schemas.microsoft.com/office/powerpoint/2010/main" val="314132522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3E12D1-DB99-017B-D82D-12BE1AD443B8}"/>
              </a:ext>
            </a:extLst>
          </p:cNvPr>
          <p:cNvSpPr/>
          <p:nvPr/>
        </p:nvSpPr>
        <p:spPr>
          <a:xfrm>
            <a:off x="0" y="6536621"/>
            <a:ext cx="12192000" cy="338328"/>
          </a:xfrm>
          <a:prstGeom prst="rect">
            <a:avLst/>
          </a:prstGeom>
          <a:solidFill>
            <a:srgbClr val="353F5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図 3" descr="文字が書かれている&#10;&#10;低い精度で自動的に生成された説明">
            <a:extLst>
              <a:ext uri="{FF2B5EF4-FFF2-40B4-BE49-F238E27FC236}">
                <a16:creationId xmlns:a16="http://schemas.microsoft.com/office/drawing/2014/main" id="{3C3A83E6-7378-AB17-DB17-39AF95DE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718" y="6519951"/>
            <a:ext cx="1615081" cy="354998"/>
          </a:xfrm>
          <a:prstGeom prst="rect">
            <a:avLst/>
          </a:prstGeom>
        </p:spPr>
      </p:pic>
      <p:sp>
        <p:nvSpPr>
          <p:cNvPr id="3" name="テキスト ボックス 2">
            <a:extLst>
              <a:ext uri="{FF2B5EF4-FFF2-40B4-BE49-F238E27FC236}">
                <a16:creationId xmlns:a16="http://schemas.microsoft.com/office/drawing/2014/main" id="{A7AF43C6-9E7D-B7CD-6755-C31D7C30BB3D}"/>
              </a:ext>
            </a:extLst>
          </p:cNvPr>
          <p:cNvSpPr txBox="1"/>
          <p:nvPr/>
        </p:nvSpPr>
        <p:spPr>
          <a:xfrm>
            <a:off x="9886950" y="6584246"/>
            <a:ext cx="2106667" cy="215444"/>
          </a:xfrm>
          <a:prstGeom prst="rect">
            <a:avLst/>
          </a:prstGeom>
          <a:noFill/>
        </p:spPr>
        <p:txBody>
          <a:bodyPr wrap="none" rtlCol="0">
            <a:spAutoFit/>
          </a:bodyPr>
          <a:lstStyle/>
          <a:p>
            <a:r>
              <a:rPr lang="en-US" altLang="ja-JP" sz="800" dirty="0">
                <a:solidFill>
                  <a:schemeClr val="bg1"/>
                </a:solidFill>
              </a:rPr>
              <a:t>© 2022 NEOJAPAN Inc. PP519AA21043</a:t>
            </a:r>
            <a:endParaRPr lang="ja-JP" altLang="en-US" sz="800" dirty="0">
              <a:solidFill>
                <a:schemeClr val="bg1"/>
              </a:solidFill>
            </a:endParaRPr>
          </a:p>
        </p:txBody>
      </p:sp>
      <p:grpSp>
        <p:nvGrpSpPr>
          <p:cNvPr id="28" name="グループ化 27">
            <a:extLst>
              <a:ext uri="{FF2B5EF4-FFF2-40B4-BE49-F238E27FC236}">
                <a16:creationId xmlns:a16="http://schemas.microsoft.com/office/drawing/2014/main" id="{4050ED4B-7E4E-B23C-C6A6-801A68D565B9}"/>
              </a:ext>
            </a:extLst>
          </p:cNvPr>
          <p:cNvGrpSpPr/>
          <p:nvPr/>
        </p:nvGrpSpPr>
        <p:grpSpPr>
          <a:xfrm>
            <a:off x="1533525" y="1543050"/>
            <a:ext cx="9124950" cy="1607726"/>
            <a:chOff x="1533525" y="1828800"/>
            <a:chExt cx="9124950" cy="1607726"/>
          </a:xfrm>
        </p:grpSpPr>
        <p:sp>
          <p:nvSpPr>
            <p:cNvPr id="11" name="正方形/長方形 10">
              <a:extLst>
                <a:ext uri="{FF2B5EF4-FFF2-40B4-BE49-F238E27FC236}">
                  <a16:creationId xmlns:a16="http://schemas.microsoft.com/office/drawing/2014/main" id="{335324C9-6E45-A849-5056-BADC493F2161}"/>
                </a:ext>
              </a:extLst>
            </p:cNvPr>
            <p:cNvSpPr/>
            <p:nvPr/>
          </p:nvSpPr>
          <p:spPr>
            <a:xfrm>
              <a:off x="2038350" y="2295525"/>
              <a:ext cx="8191500" cy="7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結合子 4">
              <a:extLst>
                <a:ext uri="{FF2B5EF4-FFF2-40B4-BE49-F238E27FC236}">
                  <a16:creationId xmlns:a16="http://schemas.microsoft.com/office/drawing/2014/main" id="{1AD0E222-80FB-71FF-E861-54D0E8D5B525}"/>
                </a:ext>
              </a:extLst>
            </p:cNvPr>
            <p:cNvSpPr/>
            <p:nvPr/>
          </p:nvSpPr>
          <p:spPr>
            <a:xfrm>
              <a:off x="1533525" y="1828800"/>
              <a:ext cx="1009650" cy="1009650"/>
            </a:xfrm>
            <a:prstGeom prst="flowChartConnec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１</a:t>
              </a:r>
            </a:p>
          </p:txBody>
        </p:sp>
        <p:sp>
          <p:nvSpPr>
            <p:cNvPr id="6" name="フローチャート: 結合子 5">
              <a:extLst>
                <a:ext uri="{FF2B5EF4-FFF2-40B4-BE49-F238E27FC236}">
                  <a16:creationId xmlns:a16="http://schemas.microsoft.com/office/drawing/2014/main" id="{57DF4E65-9352-2E77-7360-A27C2DF725C5}"/>
                </a:ext>
              </a:extLst>
            </p:cNvPr>
            <p:cNvSpPr/>
            <p:nvPr/>
          </p:nvSpPr>
          <p:spPr>
            <a:xfrm>
              <a:off x="3562350" y="1828800"/>
              <a:ext cx="1009650" cy="1009650"/>
            </a:xfrm>
            <a:prstGeom prst="flowChartConnector">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２</a:t>
              </a:r>
            </a:p>
          </p:txBody>
        </p:sp>
        <p:sp>
          <p:nvSpPr>
            <p:cNvPr id="7" name="フローチャート: 結合子 6">
              <a:extLst>
                <a:ext uri="{FF2B5EF4-FFF2-40B4-BE49-F238E27FC236}">
                  <a16:creationId xmlns:a16="http://schemas.microsoft.com/office/drawing/2014/main" id="{D7D97B17-6FD5-F46F-3F01-8AADB777A3BF}"/>
                </a:ext>
              </a:extLst>
            </p:cNvPr>
            <p:cNvSpPr/>
            <p:nvPr/>
          </p:nvSpPr>
          <p:spPr>
            <a:xfrm>
              <a:off x="5591175" y="1828800"/>
              <a:ext cx="1009650" cy="1009650"/>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a:t>
              </a:r>
            </a:p>
          </p:txBody>
        </p:sp>
        <p:sp>
          <p:nvSpPr>
            <p:cNvPr id="9" name="フローチャート: 結合子 8">
              <a:extLst>
                <a:ext uri="{FF2B5EF4-FFF2-40B4-BE49-F238E27FC236}">
                  <a16:creationId xmlns:a16="http://schemas.microsoft.com/office/drawing/2014/main" id="{F7ADB9A8-6287-B252-A104-E9D0F803C970}"/>
                </a:ext>
              </a:extLst>
            </p:cNvPr>
            <p:cNvSpPr/>
            <p:nvPr/>
          </p:nvSpPr>
          <p:spPr>
            <a:xfrm>
              <a:off x="7620000" y="1828800"/>
              <a:ext cx="1009650" cy="1009650"/>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４</a:t>
              </a:r>
            </a:p>
          </p:txBody>
        </p:sp>
        <p:sp>
          <p:nvSpPr>
            <p:cNvPr id="10" name="フローチャート: 結合子 9">
              <a:extLst>
                <a:ext uri="{FF2B5EF4-FFF2-40B4-BE49-F238E27FC236}">
                  <a16:creationId xmlns:a16="http://schemas.microsoft.com/office/drawing/2014/main" id="{998B7B8D-6095-111C-1FBC-CAF4400A1B47}"/>
                </a:ext>
              </a:extLst>
            </p:cNvPr>
            <p:cNvSpPr/>
            <p:nvPr/>
          </p:nvSpPr>
          <p:spPr>
            <a:xfrm>
              <a:off x="9648825" y="1828800"/>
              <a:ext cx="1009650" cy="1009650"/>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５</a:t>
              </a:r>
            </a:p>
          </p:txBody>
        </p:sp>
        <p:grpSp>
          <p:nvGrpSpPr>
            <p:cNvPr id="15" name="グループ化 14">
              <a:extLst>
                <a:ext uri="{FF2B5EF4-FFF2-40B4-BE49-F238E27FC236}">
                  <a16:creationId xmlns:a16="http://schemas.microsoft.com/office/drawing/2014/main" id="{D6BC8D77-E1BA-A2DE-51AF-9CEA79E1AA81}"/>
                </a:ext>
              </a:extLst>
            </p:cNvPr>
            <p:cNvGrpSpPr/>
            <p:nvPr/>
          </p:nvGrpSpPr>
          <p:grpSpPr>
            <a:xfrm>
              <a:off x="1869186" y="2830924"/>
              <a:ext cx="338328" cy="598076"/>
              <a:chOff x="1869186" y="2830924"/>
              <a:chExt cx="338328" cy="598076"/>
            </a:xfrm>
          </p:grpSpPr>
          <p:sp>
            <p:nvSpPr>
              <p:cNvPr id="12" name="正方形/長方形 11">
                <a:extLst>
                  <a:ext uri="{FF2B5EF4-FFF2-40B4-BE49-F238E27FC236}">
                    <a16:creationId xmlns:a16="http://schemas.microsoft.com/office/drawing/2014/main" id="{546B79B5-1DE4-1326-F872-492FD2F7EF23}"/>
                  </a:ext>
                </a:extLst>
              </p:cNvPr>
              <p:cNvSpPr/>
              <p:nvPr/>
            </p:nvSpPr>
            <p:spPr>
              <a:xfrm>
                <a:off x="2003563" y="2830924"/>
                <a:ext cx="69574" cy="259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結合子 12">
                <a:extLst>
                  <a:ext uri="{FF2B5EF4-FFF2-40B4-BE49-F238E27FC236}">
                    <a16:creationId xmlns:a16="http://schemas.microsoft.com/office/drawing/2014/main" id="{4D0050CF-FF87-F310-2EBC-8587411E8F06}"/>
                  </a:ext>
                </a:extLst>
              </p:cNvPr>
              <p:cNvSpPr/>
              <p:nvPr/>
            </p:nvSpPr>
            <p:spPr>
              <a:xfrm>
                <a:off x="1869186" y="3090672"/>
                <a:ext cx="338328" cy="338328"/>
              </a:xfrm>
              <a:prstGeom prst="flowChartConnector">
                <a:avLst/>
              </a:prstGeom>
              <a:noFill/>
              <a:ln w="5715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905C6186-5F3B-0A9E-B7CA-E090552AB3CA}"/>
                </a:ext>
              </a:extLst>
            </p:cNvPr>
            <p:cNvGrpSpPr/>
            <p:nvPr/>
          </p:nvGrpSpPr>
          <p:grpSpPr>
            <a:xfrm>
              <a:off x="3898011" y="2828359"/>
              <a:ext cx="338328" cy="598076"/>
              <a:chOff x="1851793" y="2828359"/>
              <a:chExt cx="338328" cy="598076"/>
            </a:xfrm>
            <a:solidFill>
              <a:schemeClr val="accent6">
                <a:lumMod val="40000"/>
                <a:lumOff val="60000"/>
              </a:schemeClr>
            </a:solidFill>
          </p:grpSpPr>
          <p:sp>
            <p:nvSpPr>
              <p:cNvPr id="17" name="正方形/長方形 16">
                <a:extLst>
                  <a:ext uri="{FF2B5EF4-FFF2-40B4-BE49-F238E27FC236}">
                    <a16:creationId xmlns:a16="http://schemas.microsoft.com/office/drawing/2014/main" id="{E4196FDF-C24A-1077-44CB-DD65F23FA6DF}"/>
                  </a:ext>
                </a:extLst>
              </p:cNvPr>
              <p:cNvSpPr/>
              <p:nvPr/>
            </p:nvSpPr>
            <p:spPr>
              <a:xfrm>
                <a:off x="1986170" y="2828359"/>
                <a:ext cx="69574" cy="259748"/>
              </a:xfrm>
              <a:prstGeom prst="rect">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結合子 17">
                <a:extLst>
                  <a:ext uri="{FF2B5EF4-FFF2-40B4-BE49-F238E27FC236}">
                    <a16:creationId xmlns:a16="http://schemas.microsoft.com/office/drawing/2014/main" id="{617AABD3-C2BA-A57C-1C5E-6B73D9506AE8}"/>
                  </a:ext>
                </a:extLst>
              </p:cNvPr>
              <p:cNvSpPr/>
              <p:nvPr/>
            </p:nvSpPr>
            <p:spPr>
              <a:xfrm>
                <a:off x="1851793" y="3088107"/>
                <a:ext cx="338328" cy="338328"/>
              </a:xfrm>
              <a:prstGeom prst="flowChartConnector">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A617CB21-AB26-8E86-226F-F17F4F7A30FF}"/>
                </a:ext>
              </a:extLst>
            </p:cNvPr>
            <p:cNvGrpSpPr/>
            <p:nvPr/>
          </p:nvGrpSpPr>
          <p:grpSpPr>
            <a:xfrm>
              <a:off x="5926836" y="2828359"/>
              <a:ext cx="338328" cy="598076"/>
              <a:chOff x="1834399" y="2828359"/>
              <a:chExt cx="338328" cy="598076"/>
            </a:xfrm>
            <a:solidFill>
              <a:schemeClr val="accent6">
                <a:lumMod val="60000"/>
                <a:lumOff val="40000"/>
              </a:schemeClr>
            </a:solidFill>
          </p:grpSpPr>
          <p:sp>
            <p:nvSpPr>
              <p:cNvPr id="20" name="正方形/長方形 19">
                <a:extLst>
                  <a:ext uri="{FF2B5EF4-FFF2-40B4-BE49-F238E27FC236}">
                    <a16:creationId xmlns:a16="http://schemas.microsoft.com/office/drawing/2014/main" id="{8D1A25EF-F02B-8A0C-7497-695755BE1186}"/>
                  </a:ext>
                </a:extLst>
              </p:cNvPr>
              <p:cNvSpPr/>
              <p:nvPr/>
            </p:nvSpPr>
            <p:spPr>
              <a:xfrm>
                <a:off x="1968776" y="2828359"/>
                <a:ext cx="69574" cy="259748"/>
              </a:xfrm>
              <a:prstGeom prst="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結合子 20">
                <a:extLst>
                  <a:ext uri="{FF2B5EF4-FFF2-40B4-BE49-F238E27FC236}">
                    <a16:creationId xmlns:a16="http://schemas.microsoft.com/office/drawing/2014/main" id="{0DD7158E-C11B-17D0-8A13-258D6507D31E}"/>
                  </a:ext>
                </a:extLst>
              </p:cNvPr>
              <p:cNvSpPr/>
              <p:nvPr/>
            </p:nvSpPr>
            <p:spPr>
              <a:xfrm>
                <a:off x="1834399" y="3088107"/>
                <a:ext cx="338328" cy="338328"/>
              </a:xfrm>
              <a:prstGeom prst="flowChartConnector">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862CBEFD-A1D7-497E-AF1D-8CE0A0BA99B3}"/>
                </a:ext>
              </a:extLst>
            </p:cNvPr>
            <p:cNvGrpSpPr/>
            <p:nvPr/>
          </p:nvGrpSpPr>
          <p:grpSpPr>
            <a:xfrm>
              <a:off x="7955661" y="2838450"/>
              <a:ext cx="338328" cy="598076"/>
              <a:chOff x="1869186" y="2830924"/>
              <a:chExt cx="338328" cy="598076"/>
            </a:xfrm>
            <a:solidFill>
              <a:schemeClr val="accent6">
                <a:lumMod val="75000"/>
              </a:schemeClr>
            </a:solidFill>
          </p:grpSpPr>
          <p:sp>
            <p:nvSpPr>
              <p:cNvPr id="23" name="正方形/長方形 22">
                <a:extLst>
                  <a:ext uri="{FF2B5EF4-FFF2-40B4-BE49-F238E27FC236}">
                    <a16:creationId xmlns:a16="http://schemas.microsoft.com/office/drawing/2014/main" id="{E025F7A7-D9E5-6BEB-1576-3B5CBDF9E178}"/>
                  </a:ext>
                </a:extLst>
              </p:cNvPr>
              <p:cNvSpPr/>
              <p:nvPr/>
            </p:nvSpPr>
            <p:spPr>
              <a:xfrm>
                <a:off x="2003563" y="2830924"/>
                <a:ext cx="69574" cy="25974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結合子 23">
                <a:extLst>
                  <a:ext uri="{FF2B5EF4-FFF2-40B4-BE49-F238E27FC236}">
                    <a16:creationId xmlns:a16="http://schemas.microsoft.com/office/drawing/2014/main" id="{DB30C1F9-4D93-6E53-3742-AFD9C527BAA7}"/>
                  </a:ext>
                </a:extLst>
              </p:cNvPr>
              <p:cNvSpPr/>
              <p:nvPr/>
            </p:nvSpPr>
            <p:spPr>
              <a:xfrm>
                <a:off x="1869186" y="3090672"/>
                <a:ext cx="338328" cy="338328"/>
              </a:xfrm>
              <a:prstGeom prst="flowChartConnector">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B32330C9-0C2C-6214-A198-22734BDBB214}"/>
                </a:ext>
              </a:extLst>
            </p:cNvPr>
            <p:cNvGrpSpPr/>
            <p:nvPr/>
          </p:nvGrpSpPr>
          <p:grpSpPr>
            <a:xfrm>
              <a:off x="9984486" y="2830924"/>
              <a:ext cx="338328" cy="598076"/>
              <a:chOff x="1869186" y="2830924"/>
              <a:chExt cx="338328" cy="598076"/>
            </a:xfrm>
            <a:solidFill>
              <a:schemeClr val="accent6">
                <a:lumMod val="50000"/>
              </a:schemeClr>
            </a:solidFill>
          </p:grpSpPr>
          <p:sp>
            <p:nvSpPr>
              <p:cNvPr id="26" name="正方形/長方形 25">
                <a:extLst>
                  <a:ext uri="{FF2B5EF4-FFF2-40B4-BE49-F238E27FC236}">
                    <a16:creationId xmlns:a16="http://schemas.microsoft.com/office/drawing/2014/main" id="{EEF73CB6-CB93-17BC-785A-1E3D42C9A165}"/>
                  </a:ext>
                </a:extLst>
              </p:cNvPr>
              <p:cNvSpPr/>
              <p:nvPr/>
            </p:nvSpPr>
            <p:spPr>
              <a:xfrm>
                <a:off x="2003563" y="2830924"/>
                <a:ext cx="69574" cy="259748"/>
              </a:xfrm>
              <a:prstGeom prst="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ローチャート: 結合子 26">
                <a:extLst>
                  <a:ext uri="{FF2B5EF4-FFF2-40B4-BE49-F238E27FC236}">
                    <a16:creationId xmlns:a16="http://schemas.microsoft.com/office/drawing/2014/main" id="{7DDA1579-046B-3E2F-CCF1-D2C776467BDE}"/>
                  </a:ext>
                </a:extLst>
              </p:cNvPr>
              <p:cNvSpPr/>
              <p:nvPr/>
            </p:nvSpPr>
            <p:spPr>
              <a:xfrm>
                <a:off x="1869186" y="3090672"/>
                <a:ext cx="338328" cy="338328"/>
              </a:xfrm>
              <a:prstGeom prst="flowChartConnector">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4" name="グループ化 33">
            <a:extLst>
              <a:ext uri="{FF2B5EF4-FFF2-40B4-BE49-F238E27FC236}">
                <a16:creationId xmlns:a16="http://schemas.microsoft.com/office/drawing/2014/main" id="{BAC7212F-74E7-38D3-FD6F-F9721D3AEF45}"/>
              </a:ext>
            </a:extLst>
          </p:cNvPr>
          <p:cNvGrpSpPr/>
          <p:nvPr/>
        </p:nvGrpSpPr>
        <p:grpSpPr>
          <a:xfrm>
            <a:off x="627718" y="3424990"/>
            <a:ext cx="10704909" cy="1938992"/>
            <a:chOff x="588430" y="3676352"/>
            <a:chExt cx="10704909" cy="1938992"/>
          </a:xfrm>
        </p:grpSpPr>
        <p:sp>
          <p:nvSpPr>
            <p:cNvPr id="29" name="テキスト ボックス 28">
              <a:extLst>
                <a:ext uri="{FF2B5EF4-FFF2-40B4-BE49-F238E27FC236}">
                  <a16:creationId xmlns:a16="http://schemas.microsoft.com/office/drawing/2014/main" id="{E898D7EF-CED0-AAB4-0345-D4BF7C037FC8}"/>
                </a:ext>
              </a:extLst>
            </p:cNvPr>
            <p:cNvSpPr txBox="1"/>
            <p:nvPr/>
          </p:nvSpPr>
          <p:spPr>
            <a:xfrm>
              <a:off x="588430" y="3698085"/>
              <a:ext cx="2890837" cy="1508105"/>
            </a:xfrm>
            <a:prstGeom prst="rect">
              <a:avLst/>
            </a:prstGeom>
            <a:noFill/>
          </p:spPr>
          <p:txBody>
            <a:bodyPr wrap="square">
              <a:spAutoFit/>
            </a:bodyPr>
            <a:lstStyle/>
            <a:p>
              <a:pPr algn="ctr"/>
              <a:r>
                <a:rPr lang="en-US" altLang="ja-JP" sz="1600" dirty="0"/>
                <a:t>2021</a:t>
              </a:r>
              <a:r>
                <a:rPr lang="ja-JP" altLang="en-US" sz="1600" dirty="0"/>
                <a:t>年</a:t>
              </a:r>
              <a:r>
                <a:rPr lang="en-US" altLang="ja-JP" sz="1600" dirty="0"/>
                <a:t>1</a:t>
              </a:r>
              <a:r>
                <a:rPr lang="ja-JP" altLang="en-US" sz="1600" dirty="0"/>
                <a:t>月～ </a:t>
              </a:r>
              <a:endParaRPr lang="en-US" altLang="ja-JP" sz="1600" dirty="0"/>
            </a:p>
            <a:p>
              <a:pPr algn="ctr"/>
              <a:r>
                <a:rPr lang="ja-JP" altLang="en-US" sz="1600" dirty="0"/>
                <a:t>検討開始</a:t>
              </a:r>
              <a:endParaRPr lang="en-US" altLang="ja-JP" sz="1600" dirty="0"/>
            </a:p>
            <a:p>
              <a:pPr algn="ctr"/>
              <a:endParaRPr lang="en-US" altLang="ja-JP" sz="1600" dirty="0"/>
            </a:p>
            <a:p>
              <a:pPr algn="ctr"/>
              <a:endParaRPr lang="ja-JP" altLang="en-US" sz="1600" dirty="0"/>
            </a:p>
            <a:p>
              <a:pPr algn="ctr"/>
              <a:r>
                <a:rPr lang="en-US" altLang="ja-JP" sz="1400" dirty="0"/>
                <a:t>Q1</a:t>
              </a:r>
            </a:p>
            <a:p>
              <a:pPr algn="ctr"/>
              <a:r>
                <a:rPr lang="ja-JP" altLang="en-US" sz="1400" dirty="0"/>
                <a:t>どんな点を重視した？</a:t>
              </a:r>
            </a:p>
          </p:txBody>
        </p:sp>
        <p:sp>
          <p:nvSpPr>
            <p:cNvPr id="30" name="テキスト ボックス 29">
              <a:extLst>
                <a:ext uri="{FF2B5EF4-FFF2-40B4-BE49-F238E27FC236}">
                  <a16:creationId xmlns:a16="http://schemas.microsoft.com/office/drawing/2014/main" id="{20FC842F-71E8-AEEC-916E-3B563635CC40}"/>
                </a:ext>
              </a:extLst>
            </p:cNvPr>
            <p:cNvSpPr txBox="1"/>
            <p:nvPr/>
          </p:nvSpPr>
          <p:spPr>
            <a:xfrm>
              <a:off x="2868765" y="3683494"/>
              <a:ext cx="2396004" cy="1723549"/>
            </a:xfrm>
            <a:prstGeom prst="rect">
              <a:avLst/>
            </a:prstGeom>
            <a:noFill/>
          </p:spPr>
          <p:txBody>
            <a:bodyPr wrap="square">
              <a:spAutoFit/>
            </a:bodyPr>
            <a:lstStyle/>
            <a:p>
              <a:pPr algn="ctr"/>
              <a:r>
                <a:rPr lang="en-US" altLang="ja-JP" sz="1600" dirty="0"/>
                <a:t>2021</a:t>
              </a:r>
              <a:r>
                <a:rPr lang="ja-JP" altLang="en-US" sz="1600" dirty="0"/>
                <a:t>年</a:t>
              </a:r>
              <a:r>
                <a:rPr lang="en-US" altLang="ja-JP" sz="1600" dirty="0"/>
                <a:t>10</a:t>
              </a:r>
              <a:r>
                <a:rPr lang="ja-JP" altLang="en-US" sz="1600" dirty="0"/>
                <a:t>月～ </a:t>
              </a:r>
              <a:endParaRPr lang="en-US" altLang="ja-JP" sz="1600" dirty="0"/>
            </a:p>
            <a:p>
              <a:pPr algn="ctr"/>
              <a:r>
                <a:rPr lang="ja-JP" altLang="en-US" sz="1600" dirty="0"/>
                <a:t>メーカー相談</a:t>
              </a:r>
              <a:endParaRPr lang="en-US" altLang="ja-JP" sz="1600" dirty="0"/>
            </a:p>
            <a:p>
              <a:pPr algn="ctr"/>
              <a:endParaRPr lang="en-US" altLang="ja-JP" sz="1600" dirty="0"/>
            </a:p>
            <a:p>
              <a:pPr algn="ctr"/>
              <a:endParaRPr lang="en-US" altLang="ja-JP" sz="1600" dirty="0"/>
            </a:p>
            <a:p>
              <a:pPr algn="ctr"/>
              <a:r>
                <a:rPr lang="en-US" altLang="ja-JP" sz="1400" dirty="0"/>
                <a:t>Q2</a:t>
              </a:r>
            </a:p>
            <a:p>
              <a:pPr algn="ctr"/>
              <a:r>
                <a:rPr lang="ja-JP" altLang="en-US" sz="1400" dirty="0"/>
                <a:t>データ移行は</a:t>
              </a:r>
              <a:endParaRPr lang="en-US" altLang="ja-JP" sz="1400" dirty="0"/>
            </a:p>
            <a:p>
              <a:pPr algn="ctr"/>
              <a:r>
                <a:rPr lang="ja-JP" altLang="en-US" sz="1400" dirty="0"/>
                <a:t>どうする？</a:t>
              </a:r>
            </a:p>
          </p:txBody>
        </p:sp>
        <p:sp>
          <p:nvSpPr>
            <p:cNvPr id="31" name="テキスト ボックス 30">
              <a:extLst>
                <a:ext uri="{FF2B5EF4-FFF2-40B4-BE49-F238E27FC236}">
                  <a16:creationId xmlns:a16="http://schemas.microsoft.com/office/drawing/2014/main" id="{229F4D88-07B0-CD70-E09A-89A0624584DD}"/>
                </a:ext>
              </a:extLst>
            </p:cNvPr>
            <p:cNvSpPr txBox="1"/>
            <p:nvPr/>
          </p:nvSpPr>
          <p:spPr>
            <a:xfrm>
              <a:off x="4602024" y="3676352"/>
              <a:ext cx="3057525" cy="1938992"/>
            </a:xfrm>
            <a:prstGeom prst="rect">
              <a:avLst/>
            </a:prstGeom>
            <a:noFill/>
          </p:spPr>
          <p:txBody>
            <a:bodyPr wrap="square">
              <a:spAutoFit/>
            </a:bodyPr>
            <a:lstStyle/>
            <a:p>
              <a:pPr algn="ctr"/>
              <a:r>
                <a:rPr lang="en-US" altLang="ja-JP" sz="1600" dirty="0"/>
                <a:t>2021</a:t>
              </a:r>
              <a:r>
                <a:rPr lang="ja-JP" altLang="en-US" sz="1600" dirty="0"/>
                <a:t>年</a:t>
              </a:r>
              <a:r>
                <a:rPr lang="en-US" altLang="ja-JP" sz="1600" dirty="0"/>
                <a:t>1</a:t>
              </a:r>
              <a:r>
                <a:rPr lang="ja-JP" altLang="en-US" sz="1600" dirty="0"/>
                <a:t>月～ </a:t>
              </a:r>
              <a:endParaRPr lang="en-US" altLang="ja-JP" sz="1600" dirty="0"/>
            </a:p>
            <a:p>
              <a:pPr algn="ctr"/>
              <a:r>
                <a:rPr lang="ja-JP" altLang="en-US" sz="1600" dirty="0"/>
                <a:t>社内調整</a:t>
              </a:r>
              <a:r>
                <a:rPr lang="en-US" altLang="ja-JP" sz="1600" dirty="0"/>
                <a:t>/</a:t>
              </a:r>
              <a:r>
                <a:rPr lang="ja-JP" altLang="en-US" sz="1600" dirty="0"/>
                <a:t>製品決定</a:t>
              </a:r>
              <a:endParaRPr lang="en-US" altLang="ja-JP" sz="1600" dirty="0"/>
            </a:p>
            <a:p>
              <a:pPr algn="ctr"/>
              <a:endParaRPr lang="en-US" altLang="ja-JP" sz="1600" dirty="0"/>
            </a:p>
            <a:p>
              <a:pPr algn="ctr"/>
              <a:endParaRPr lang="ja-JP" altLang="en-US" sz="1600" dirty="0"/>
            </a:p>
            <a:p>
              <a:pPr algn="ctr"/>
              <a:r>
                <a:rPr lang="en-US" altLang="ja-JP" sz="1400" dirty="0"/>
                <a:t>Q3 </a:t>
              </a:r>
            </a:p>
            <a:p>
              <a:pPr algn="ctr"/>
              <a:r>
                <a:rPr lang="ja-JP" altLang="en-US" sz="1400" dirty="0"/>
                <a:t>特に大変だった</a:t>
              </a:r>
              <a:endParaRPr lang="en-US" altLang="ja-JP" sz="1400" dirty="0"/>
            </a:p>
            <a:p>
              <a:pPr algn="ctr"/>
              <a:r>
                <a:rPr lang="ja-JP" altLang="en-US" sz="1400" dirty="0"/>
                <a:t>ことは？</a:t>
              </a:r>
            </a:p>
            <a:p>
              <a:pPr algn="ctr"/>
              <a:endParaRPr lang="ja-JP" altLang="en-US" sz="1400" dirty="0"/>
            </a:p>
          </p:txBody>
        </p:sp>
        <p:sp>
          <p:nvSpPr>
            <p:cNvPr id="32" name="テキスト ボックス 31">
              <a:extLst>
                <a:ext uri="{FF2B5EF4-FFF2-40B4-BE49-F238E27FC236}">
                  <a16:creationId xmlns:a16="http://schemas.microsoft.com/office/drawing/2014/main" id="{BD9799F8-4E2C-AF91-4EC9-0B5A4C10C04A}"/>
                </a:ext>
              </a:extLst>
            </p:cNvPr>
            <p:cNvSpPr txBox="1"/>
            <p:nvPr/>
          </p:nvSpPr>
          <p:spPr>
            <a:xfrm>
              <a:off x="6845675" y="3799993"/>
              <a:ext cx="2558299" cy="1661993"/>
            </a:xfrm>
            <a:prstGeom prst="rect">
              <a:avLst/>
            </a:prstGeom>
            <a:noFill/>
          </p:spPr>
          <p:txBody>
            <a:bodyPr wrap="square">
              <a:spAutoFit/>
            </a:bodyPr>
            <a:lstStyle/>
            <a:p>
              <a:pPr algn="ctr"/>
              <a:r>
                <a:rPr lang="en-US" altLang="ja-JP" sz="1600" dirty="0"/>
                <a:t>2022</a:t>
              </a:r>
              <a:r>
                <a:rPr lang="ja-JP" altLang="en-US" sz="1600" dirty="0"/>
                <a:t>年</a:t>
              </a:r>
              <a:r>
                <a:rPr lang="en-US" altLang="ja-JP" sz="1600" dirty="0"/>
                <a:t>5</a:t>
              </a:r>
              <a:r>
                <a:rPr lang="ja-JP" altLang="en-US" sz="1600" dirty="0"/>
                <a:t>月～ </a:t>
              </a:r>
              <a:endParaRPr lang="en-US" altLang="ja-JP" sz="1600" dirty="0"/>
            </a:p>
            <a:p>
              <a:pPr algn="ctr"/>
              <a:r>
                <a:rPr lang="ja-JP" altLang="en-US" sz="1600" dirty="0"/>
                <a:t>お試し版利用</a:t>
              </a:r>
              <a:endParaRPr lang="en-US" altLang="ja-JP" sz="1600" dirty="0"/>
            </a:p>
            <a:p>
              <a:pPr algn="ctr"/>
              <a:endParaRPr lang="en-US" altLang="ja-JP" sz="1400" dirty="0"/>
            </a:p>
            <a:p>
              <a:pPr algn="ctr"/>
              <a:endParaRPr lang="ja-JP" altLang="en-US" sz="1400" dirty="0"/>
            </a:p>
            <a:p>
              <a:pPr algn="ctr"/>
              <a:r>
                <a:rPr lang="en-US" altLang="ja-JP" sz="1400" dirty="0"/>
                <a:t>Q4 </a:t>
              </a:r>
            </a:p>
            <a:p>
              <a:pPr algn="ctr"/>
              <a:r>
                <a:rPr lang="ja-JP" altLang="en-US" sz="1400" dirty="0"/>
                <a:t>お試しで大変だった</a:t>
              </a:r>
              <a:endParaRPr lang="en-US" altLang="ja-JP" sz="1400" dirty="0"/>
            </a:p>
            <a:p>
              <a:pPr algn="ctr"/>
              <a:r>
                <a:rPr lang="ja-JP" altLang="en-US" sz="1400" dirty="0"/>
                <a:t>ことは？</a:t>
              </a:r>
            </a:p>
          </p:txBody>
        </p:sp>
        <p:sp>
          <p:nvSpPr>
            <p:cNvPr id="33" name="テキスト ボックス 32">
              <a:extLst>
                <a:ext uri="{FF2B5EF4-FFF2-40B4-BE49-F238E27FC236}">
                  <a16:creationId xmlns:a16="http://schemas.microsoft.com/office/drawing/2014/main" id="{0750384F-DF82-90E6-40C9-7D9DFB59C349}"/>
                </a:ext>
              </a:extLst>
            </p:cNvPr>
            <p:cNvSpPr txBox="1"/>
            <p:nvPr/>
          </p:nvSpPr>
          <p:spPr>
            <a:xfrm>
              <a:off x="9004958" y="3721225"/>
              <a:ext cx="2288381" cy="1508105"/>
            </a:xfrm>
            <a:prstGeom prst="rect">
              <a:avLst/>
            </a:prstGeom>
            <a:noFill/>
          </p:spPr>
          <p:txBody>
            <a:bodyPr wrap="square">
              <a:spAutoFit/>
            </a:bodyPr>
            <a:lstStyle/>
            <a:p>
              <a:pPr algn="ctr"/>
              <a:r>
                <a:rPr lang="en-US" altLang="ja-JP" dirty="0"/>
                <a:t>2022</a:t>
              </a:r>
              <a:r>
                <a:rPr lang="ja-JP" altLang="en-US" dirty="0"/>
                <a:t>年</a:t>
              </a:r>
              <a:r>
                <a:rPr lang="en-US" altLang="ja-JP" dirty="0"/>
                <a:t>6</a:t>
              </a:r>
              <a:r>
                <a:rPr lang="ja-JP" altLang="en-US" dirty="0"/>
                <a:t>月～ </a:t>
              </a:r>
              <a:endParaRPr lang="en-US" altLang="ja-JP" dirty="0"/>
            </a:p>
            <a:p>
              <a:pPr algn="ctr"/>
              <a:r>
                <a:rPr lang="ja-JP" altLang="en-US" dirty="0"/>
                <a:t>製品導入</a:t>
              </a:r>
              <a:endParaRPr lang="en-US" altLang="ja-JP" dirty="0"/>
            </a:p>
            <a:p>
              <a:pPr algn="ctr"/>
              <a:endParaRPr lang="en-US" altLang="ja-JP" sz="1400" dirty="0"/>
            </a:p>
            <a:p>
              <a:pPr algn="ctr"/>
              <a:endParaRPr lang="ja-JP" altLang="en-US" sz="1400" dirty="0"/>
            </a:p>
            <a:p>
              <a:pPr algn="ctr"/>
              <a:r>
                <a:rPr lang="en-US" altLang="ja-JP" sz="1400" dirty="0"/>
                <a:t>Q5 </a:t>
              </a:r>
            </a:p>
            <a:p>
              <a:pPr algn="ctr"/>
              <a:r>
                <a:rPr lang="ja-JP" altLang="en-US" sz="1400" dirty="0"/>
                <a:t>本運用までの流れは？</a:t>
              </a:r>
            </a:p>
          </p:txBody>
        </p:sp>
      </p:grpSp>
      <p:sp>
        <p:nvSpPr>
          <p:cNvPr id="35" name="テキスト ボックス 34">
            <a:extLst>
              <a:ext uri="{FF2B5EF4-FFF2-40B4-BE49-F238E27FC236}">
                <a16:creationId xmlns:a16="http://schemas.microsoft.com/office/drawing/2014/main" id="{D1980464-8B18-3257-64A8-4F5945F8CACF}"/>
              </a:ext>
            </a:extLst>
          </p:cNvPr>
          <p:cNvSpPr txBox="1"/>
          <p:nvPr/>
        </p:nvSpPr>
        <p:spPr>
          <a:xfrm>
            <a:off x="1324179" y="5605533"/>
            <a:ext cx="9474068" cy="461665"/>
          </a:xfrm>
          <a:prstGeom prst="rect">
            <a:avLst/>
          </a:prstGeom>
          <a:noFill/>
        </p:spPr>
        <p:txBody>
          <a:bodyPr wrap="none" rtlCol="0">
            <a:spAutoFit/>
          </a:bodyPr>
          <a:lstStyle/>
          <a:p>
            <a:r>
              <a:rPr kumimoji="1" lang="ja-JP" altLang="en-US" sz="2400" dirty="0"/>
              <a:t>次ページからは、気になるポイントを</a:t>
            </a:r>
            <a:r>
              <a:rPr kumimoji="1" lang="en-US" altLang="ja-JP" sz="2400" dirty="0"/>
              <a:t>Q&amp;A</a:t>
            </a:r>
            <a:r>
              <a:rPr kumimoji="1" lang="ja-JP" altLang="en-US" sz="2400" dirty="0"/>
              <a:t>形式でご紹介します！！</a:t>
            </a:r>
          </a:p>
        </p:txBody>
      </p:sp>
      <p:sp>
        <p:nvSpPr>
          <p:cNvPr id="36" name="テキスト ボックス 35">
            <a:extLst>
              <a:ext uri="{FF2B5EF4-FFF2-40B4-BE49-F238E27FC236}">
                <a16:creationId xmlns:a16="http://schemas.microsoft.com/office/drawing/2014/main" id="{3C5119CB-C14A-E577-7B4D-4E64D4F81E61}"/>
              </a:ext>
            </a:extLst>
          </p:cNvPr>
          <p:cNvSpPr txBox="1"/>
          <p:nvPr/>
        </p:nvSpPr>
        <p:spPr>
          <a:xfrm>
            <a:off x="514349" y="276225"/>
            <a:ext cx="3877985" cy="646331"/>
          </a:xfrm>
          <a:prstGeom prst="rect">
            <a:avLst/>
          </a:prstGeom>
          <a:noFill/>
        </p:spPr>
        <p:txBody>
          <a:bodyPr wrap="none" rtlCol="0">
            <a:spAutoFit/>
          </a:bodyPr>
          <a:lstStyle/>
          <a:p>
            <a:r>
              <a:rPr kumimoji="1" lang="ja-JP" altLang="en-US" sz="3600" dirty="0"/>
              <a:t>検討スケジュール</a:t>
            </a:r>
            <a:endParaRPr kumimoji="1" lang="en-US" altLang="ja-JP" sz="3600" dirty="0"/>
          </a:p>
        </p:txBody>
      </p:sp>
      <p:sp>
        <p:nvSpPr>
          <p:cNvPr id="37" name="テキスト ボックス 36">
            <a:extLst>
              <a:ext uri="{FF2B5EF4-FFF2-40B4-BE49-F238E27FC236}">
                <a16:creationId xmlns:a16="http://schemas.microsoft.com/office/drawing/2014/main" id="{9710626F-F7E3-C696-D3FF-51EC0D9F4E69}"/>
              </a:ext>
            </a:extLst>
          </p:cNvPr>
          <p:cNvSpPr txBox="1"/>
          <p:nvPr/>
        </p:nvSpPr>
        <p:spPr>
          <a:xfrm>
            <a:off x="11578119" y="6084502"/>
            <a:ext cx="415498" cy="369332"/>
          </a:xfrm>
          <a:prstGeom prst="rect">
            <a:avLst/>
          </a:prstGeom>
          <a:noFill/>
        </p:spPr>
        <p:txBody>
          <a:bodyPr wrap="none" rtlCol="0">
            <a:spAutoFit/>
          </a:bodyPr>
          <a:lstStyle/>
          <a:p>
            <a:r>
              <a:rPr kumimoji="1" lang="ja-JP" altLang="en-US" dirty="0"/>
              <a:t>６</a:t>
            </a:r>
          </a:p>
        </p:txBody>
      </p:sp>
      <p:sp>
        <p:nvSpPr>
          <p:cNvPr id="90" name="正方形/長方形 89">
            <a:extLst>
              <a:ext uri="{FF2B5EF4-FFF2-40B4-BE49-F238E27FC236}">
                <a16:creationId xmlns:a16="http://schemas.microsoft.com/office/drawing/2014/main" id="{BDD0B7EE-D36F-AE75-3DD2-1D5EC14E0562}"/>
              </a:ext>
            </a:extLst>
          </p:cNvPr>
          <p:cNvSpPr/>
          <p:nvPr/>
        </p:nvSpPr>
        <p:spPr>
          <a:xfrm>
            <a:off x="1172446" y="4315585"/>
            <a:ext cx="1775817" cy="9869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FA67E5A0-FA99-01E3-F243-79954949B098}"/>
              </a:ext>
            </a:extLst>
          </p:cNvPr>
          <p:cNvSpPr/>
          <p:nvPr/>
        </p:nvSpPr>
        <p:spPr>
          <a:xfrm>
            <a:off x="5298172" y="4315585"/>
            <a:ext cx="1775817" cy="9869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926831F6-38EB-2655-A9B5-4B9F9FE93D95}"/>
              </a:ext>
            </a:extLst>
          </p:cNvPr>
          <p:cNvSpPr/>
          <p:nvPr/>
        </p:nvSpPr>
        <p:spPr>
          <a:xfrm>
            <a:off x="7293708" y="4315585"/>
            <a:ext cx="1775817" cy="9869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B6DF7AB4-CF54-B04A-48D3-30849AA020DF}"/>
              </a:ext>
            </a:extLst>
          </p:cNvPr>
          <p:cNvSpPr/>
          <p:nvPr/>
        </p:nvSpPr>
        <p:spPr>
          <a:xfrm>
            <a:off x="9283947" y="4317681"/>
            <a:ext cx="1775817" cy="9869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B1C3D4C5-719C-5C75-26CD-1124D01D7367}"/>
              </a:ext>
            </a:extLst>
          </p:cNvPr>
          <p:cNvSpPr/>
          <p:nvPr/>
        </p:nvSpPr>
        <p:spPr>
          <a:xfrm>
            <a:off x="3236075" y="4317681"/>
            <a:ext cx="1775817" cy="9869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878544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3E12D1-DB99-017B-D82D-12BE1AD443B8}"/>
              </a:ext>
            </a:extLst>
          </p:cNvPr>
          <p:cNvSpPr/>
          <p:nvPr/>
        </p:nvSpPr>
        <p:spPr>
          <a:xfrm>
            <a:off x="0" y="6519672"/>
            <a:ext cx="12192000" cy="338328"/>
          </a:xfrm>
          <a:prstGeom prst="rect">
            <a:avLst/>
          </a:prstGeom>
          <a:solidFill>
            <a:srgbClr val="353F5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図 3" descr="文字が書かれている&#10;&#10;低い精度で自動的に生成された説明">
            <a:extLst>
              <a:ext uri="{FF2B5EF4-FFF2-40B4-BE49-F238E27FC236}">
                <a16:creationId xmlns:a16="http://schemas.microsoft.com/office/drawing/2014/main" id="{3C3A83E6-7378-AB17-DB17-39AF95DE9C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49" y="6511337"/>
            <a:ext cx="1615081" cy="354998"/>
          </a:xfrm>
          <a:prstGeom prst="rect">
            <a:avLst/>
          </a:prstGeom>
        </p:spPr>
      </p:pic>
      <p:sp>
        <p:nvSpPr>
          <p:cNvPr id="3" name="テキスト ボックス 2">
            <a:extLst>
              <a:ext uri="{FF2B5EF4-FFF2-40B4-BE49-F238E27FC236}">
                <a16:creationId xmlns:a16="http://schemas.microsoft.com/office/drawing/2014/main" id="{A7AF43C6-9E7D-B7CD-6755-C31D7C30BB3D}"/>
              </a:ext>
            </a:extLst>
          </p:cNvPr>
          <p:cNvSpPr txBox="1"/>
          <p:nvPr/>
        </p:nvSpPr>
        <p:spPr>
          <a:xfrm>
            <a:off x="9886950" y="6584246"/>
            <a:ext cx="2106667" cy="215444"/>
          </a:xfrm>
          <a:prstGeom prst="rect">
            <a:avLst/>
          </a:prstGeom>
          <a:noFill/>
        </p:spPr>
        <p:txBody>
          <a:bodyPr wrap="none" rtlCol="0">
            <a:spAutoFit/>
          </a:bodyPr>
          <a:lstStyle/>
          <a:p>
            <a:r>
              <a:rPr lang="en-US" altLang="ja-JP" sz="800" dirty="0">
                <a:solidFill>
                  <a:schemeClr val="bg1"/>
                </a:solidFill>
              </a:rPr>
              <a:t>© 2022 NEOJAPAN Inc. PP519AA21043</a:t>
            </a:r>
            <a:endParaRPr lang="ja-JP" altLang="en-US" sz="800" dirty="0">
              <a:solidFill>
                <a:schemeClr val="bg1"/>
              </a:solidFill>
            </a:endParaRPr>
          </a:p>
        </p:txBody>
      </p:sp>
      <p:sp>
        <p:nvSpPr>
          <p:cNvPr id="5" name="テキスト ボックス 4">
            <a:extLst>
              <a:ext uri="{FF2B5EF4-FFF2-40B4-BE49-F238E27FC236}">
                <a16:creationId xmlns:a16="http://schemas.microsoft.com/office/drawing/2014/main" id="{9389CFAA-DF12-641E-4428-004C2BDCB228}"/>
              </a:ext>
            </a:extLst>
          </p:cNvPr>
          <p:cNvSpPr txBox="1"/>
          <p:nvPr/>
        </p:nvSpPr>
        <p:spPr>
          <a:xfrm>
            <a:off x="514349" y="276225"/>
            <a:ext cx="4886274" cy="646331"/>
          </a:xfrm>
          <a:prstGeom prst="rect">
            <a:avLst/>
          </a:prstGeom>
          <a:noFill/>
        </p:spPr>
        <p:txBody>
          <a:bodyPr wrap="none" rtlCol="0">
            <a:spAutoFit/>
          </a:bodyPr>
          <a:lstStyle/>
          <a:p>
            <a:r>
              <a:rPr kumimoji="1" lang="ja-JP" altLang="en-US" sz="3600" dirty="0"/>
              <a:t>気になるポイント</a:t>
            </a:r>
            <a:r>
              <a:rPr kumimoji="1" lang="en-US" altLang="ja-JP" sz="3600" dirty="0"/>
              <a:t>Q&amp;A</a:t>
            </a:r>
          </a:p>
        </p:txBody>
      </p:sp>
      <p:sp>
        <p:nvSpPr>
          <p:cNvPr id="6" name="四角形: 角を丸くする 5">
            <a:extLst>
              <a:ext uri="{FF2B5EF4-FFF2-40B4-BE49-F238E27FC236}">
                <a16:creationId xmlns:a16="http://schemas.microsoft.com/office/drawing/2014/main" id="{45ED841D-8353-E14B-34CC-368B5842D218}"/>
              </a:ext>
            </a:extLst>
          </p:cNvPr>
          <p:cNvSpPr/>
          <p:nvPr/>
        </p:nvSpPr>
        <p:spPr>
          <a:xfrm>
            <a:off x="514349" y="1475346"/>
            <a:ext cx="4352926" cy="338329"/>
          </a:xfrm>
          <a:prstGeom prst="roundRect">
            <a:avLst/>
          </a:prstGeom>
          <a:solidFill>
            <a:srgbClr val="353F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CC43A97-2DEE-3409-7E66-153835C7DA53}"/>
              </a:ext>
            </a:extLst>
          </p:cNvPr>
          <p:cNvSpPr txBox="1"/>
          <p:nvPr/>
        </p:nvSpPr>
        <p:spPr>
          <a:xfrm>
            <a:off x="730294" y="1448511"/>
            <a:ext cx="3929281" cy="369332"/>
          </a:xfrm>
          <a:prstGeom prst="rect">
            <a:avLst/>
          </a:prstGeom>
          <a:noFill/>
        </p:spPr>
        <p:txBody>
          <a:bodyPr wrap="none" rtlCol="0">
            <a:spAutoFit/>
          </a:bodyPr>
          <a:lstStyle/>
          <a:p>
            <a:r>
              <a:rPr kumimoji="1" lang="en-US" altLang="ja-JP" dirty="0">
                <a:solidFill>
                  <a:schemeClr val="bg1"/>
                </a:solidFill>
              </a:rPr>
              <a:t>Q1</a:t>
            </a:r>
            <a:r>
              <a:rPr kumimoji="1" lang="ja-JP" altLang="en-US" dirty="0">
                <a:solidFill>
                  <a:schemeClr val="bg1"/>
                </a:solidFill>
              </a:rPr>
              <a:t>：どんな点を重視して検討した？</a:t>
            </a:r>
          </a:p>
        </p:txBody>
      </p:sp>
      <p:sp>
        <p:nvSpPr>
          <p:cNvPr id="8" name="四角形: 角を丸くする 7">
            <a:extLst>
              <a:ext uri="{FF2B5EF4-FFF2-40B4-BE49-F238E27FC236}">
                <a16:creationId xmlns:a16="http://schemas.microsoft.com/office/drawing/2014/main" id="{309AEAC8-0099-3A6E-F17E-C661D8C3CA86}"/>
              </a:ext>
            </a:extLst>
          </p:cNvPr>
          <p:cNvSpPr/>
          <p:nvPr/>
        </p:nvSpPr>
        <p:spPr>
          <a:xfrm>
            <a:off x="6722378" y="1453365"/>
            <a:ext cx="4352926" cy="338329"/>
          </a:xfrm>
          <a:prstGeom prst="roundRect">
            <a:avLst/>
          </a:prstGeom>
          <a:solidFill>
            <a:srgbClr val="353F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B6C7B21-8477-B443-265D-6109084F1E48}"/>
              </a:ext>
            </a:extLst>
          </p:cNvPr>
          <p:cNvSpPr txBox="1"/>
          <p:nvPr/>
        </p:nvSpPr>
        <p:spPr>
          <a:xfrm>
            <a:off x="7257205" y="1442120"/>
            <a:ext cx="3283271" cy="369332"/>
          </a:xfrm>
          <a:prstGeom prst="rect">
            <a:avLst/>
          </a:prstGeom>
          <a:noFill/>
        </p:spPr>
        <p:txBody>
          <a:bodyPr wrap="none" rtlCol="0">
            <a:spAutoFit/>
          </a:bodyPr>
          <a:lstStyle/>
          <a:p>
            <a:r>
              <a:rPr kumimoji="1" lang="en-US" altLang="ja-JP" dirty="0">
                <a:solidFill>
                  <a:schemeClr val="bg1"/>
                </a:solidFill>
              </a:rPr>
              <a:t>Q2</a:t>
            </a:r>
            <a:r>
              <a:rPr kumimoji="1" lang="ja-JP" altLang="en-US" dirty="0">
                <a:solidFill>
                  <a:schemeClr val="bg1"/>
                </a:solidFill>
              </a:rPr>
              <a:t>：データ移行はどうする？</a:t>
            </a:r>
          </a:p>
        </p:txBody>
      </p:sp>
      <p:sp>
        <p:nvSpPr>
          <p:cNvPr id="10" name="四角形: 角を丸くする 9">
            <a:extLst>
              <a:ext uri="{FF2B5EF4-FFF2-40B4-BE49-F238E27FC236}">
                <a16:creationId xmlns:a16="http://schemas.microsoft.com/office/drawing/2014/main" id="{07627C20-0444-7111-7636-45A0AC538F5A}"/>
              </a:ext>
            </a:extLst>
          </p:cNvPr>
          <p:cNvSpPr/>
          <p:nvPr/>
        </p:nvSpPr>
        <p:spPr>
          <a:xfrm>
            <a:off x="514350" y="1976272"/>
            <a:ext cx="5257799" cy="338329"/>
          </a:xfrm>
          <a:prstGeom prst="roundRect">
            <a:avLst/>
          </a:prstGeom>
          <a:solidFill>
            <a:srgbClr val="F4B71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1600" dirty="0">
                <a:solidFill>
                  <a:schemeClr val="bg1"/>
                </a:solidFill>
              </a:rPr>
              <a:t>A</a:t>
            </a:r>
            <a:r>
              <a:rPr kumimoji="1" lang="ja-JP" altLang="en-US" sz="1600" dirty="0">
                <a:solidFill>
                  <a:schemeClr val="bg1"/>
                </a:solidFill>
              </a:rPr>
              <a:t>：サイボウズ</a:t>
            </a:r>
            <a:r>
              <a:rPr kumimoji="1" lang="en-US" altLang="ja-JP" sz="1600" dirty="0">
                <a:solidFill>
                  <a:schemeClr val="bg1"/>
                </a:solidFill>
              </a:rPr>
              <a:t>Office</a:t>
            </a:r>
            <a:r>
              <a:rPr kumimoji="1" lang="ja-JP" altLang="en-US" sz="1600" dirty="0">
                <a:solidFill>
                  <a:schemeClr val="bg1"/>
                </a:solidFill>
              </a:rPr>
              <a:t>で課題と</a:t>
            </a:r>
            <a:r>
              <a:rPr kumimoji="1" lang="ja-JP" altLang="en-US" sz="1600" dirty="0"/>
              <a:t>感じていた２点を重視！</a:t>
            </a:r>
          </a:p>
        </p:txBody>
      </p:sp>
      <p:sp>
        <p:nvSpPr>
          <p:cNvPr id="15" name="四角形: 角を丸くする 14">
            <a:extLst>
              <a:ext uri="{FF2B5EF4-FFF2-40B4-BE49-F238E27FC236}">
                <a16:creationId xmlns:a16="http://schemas.microsoft.com/office/drawing/2014/main" id="{EE8C55A5-784E-6169-F1D0-B823934DEBF4}"/>
              </a:ext>
            </a:extLst>
          </p:cNvPr>
          <p:cNvSpPr/>
          <p:nvPr/>
        </p:nvSpPr>
        <p:spPr>
          <a:xfrm>
            <a:off x="6722378" y="1918910"/>
            <a:ext cx="4840972" cy="338329"/>
          </a:xfrm>
          <a:prstGeom prst="roundRect">
            <a:avLst/>
          </a:prstGeom>
          <a:solidFill>
            <a:srgbClr val="F4B71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1600" dirty="0">
                <a:solidFill>
                  <a:schemeClr val="bg1"/>
                </a:solidFill>
              </a:rPr>
              <a:t>A</a:t>
            </a:r>
            <a:r>
              <a:rPr kumimoji="1" lang="ja-JP" altLang="en-US" sz="1600" dirty="0">
                <a:solidFill>
                  <a:schemeClr val="bg1"/>
                </a:solidFill>
              </a:rPr>
              <a:t>：マスタとスケジュールデータのみ移行！</a:t>
            </a:r>
          </a:p>
        </p:txBody>
      </p:sp>
      <p:cxnSp>
        <p:nvCxnSpPr>
          <p:cNvPr id="17" name="直線コネクタ 16">
            <a:extLst>
              <a:ext uri="{FF2B5EF4-FFF2-40B4-BE49-F238E27FC236}">
                <a16:creationId xmlns:a16="http://schemas.microsoft.com/office/drawing/2014/main" id="{F34DBCF7-CC7F-1DBD-50FC-51C7B2F6B5BA}"/>
              </a:ext>
            </a:extLst>
          </p:cNvPr>
          <p:cNvCxnSpPr/>
          <p:nvPr/>
        </p:nvCxnSpPr>
        <p:spPr>
          <a:xfrm>
            <a:off x="6096000" y="1770412"/>
            <a:ext cx="0" cy="3735235"/>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64EA8E2D-9C95-076E-BDEB-FCBC3087A422}"/>
              </a:ext>
            </a:extLst>
          </p:cNvPr>
          <p:cNvSpPr txBox="1"/>
          <p:nvPr/>
        </p:nvSpPr>
        <p:spPr>
          <a:xfrm>
            <a:off x="380999" y="2677508"/>
            <a:ext cx="5391150" cy="3416320"/>
          </a:xfrm>
          <a:prstGeom prst="rect">
            <a:avLst/>
          </a:prstGeom>
          <a:noFill/>
        </p:spPr>
        <p:txBody>
          <a:bodyPr wrap="square" rtlCol="0">
            <a:spAutoFit/>
          </a:bodyPr>
          <a:lstStyle/>
          <a:p>
            <a:r>
              <a:rPr lang="ja-JP" altLang="en-US" sz="2000" b="1" dirty="0"/>
              <a:t>①ワークフローの充実</a:t>
            </a:r>
          </a:p>
          <a:p>
            <a:endParaRPr lang="en-US" altLang="ja-JP" sz="1600" dirty="0"/>
          </a:p>
          <a:p>
            <a:r>
              <a:rPr lang="ja-JP" altLang="en-US" sz="1600" dirty="0"/>
              <a:t>経路設定が不十分でワークフローを</a:t>
            </a:r>
            <a:endParaRPr lang="en-US" altLang="ja-JP" sz="1600" dirty="0"/>
          </a:p>
          <a:p>
            <a:r>
              <a:rPr lang="ja-JP" altLang="en-US" sz="1600" dirty="0"/>
              <a:t>利用していなかったが、紙運用に課題を感じていたため、</a:t>
            </a:r>
            <a:r>
              <a:rPr lang="ja-JP" altLang="en-US" sz="1600" b="1" dirty="0"/>
              <a:t>申請を電子化したい</a:t>
            </a:r>
            <a:r>
              <a:rPr lang="ja-JP" altLang="en-US" sz="1600" dirty="0"/>
              <a:t>。</a:t>
            </a:r>
            <a:endParaRPr lang="en-US" altLang="ja-JP" sz="1600" dirty="0"/>
          </a:p>
          <a:p>
            <a:endParaRPr lang="en-US" altLang="ja-JP" sz="1600" dirty="0"/>
          </a:p>
          <a:p>
            <a:endParaRPr lang="en-US" altLang="ja-JP" sz="1600" dirty="0"/>
          </a:p>
          <a:p>
            <a:r>
              <a:rPr lang="ja-JP" altLang="en-US" sz="2000" b="1" dirty="0"/>
              <a:t>②メンテナンスの負担軽減</a:t>
            </a:r>
            <a:endParaRPr lang="en-US" altLang="ja-JP" sz="2000" b="1" dirty="0"/>
          </a:p>
          <a:p>
            <a:endParaRPr lang="en-US" altLang="ja-JP" sz="1600" dirty="0"/>
          </a:p>
          <a:p>
            <a:r>
              <a:rPr lang="ja-JP" altLang="en-US" sz="1600" dirty="0"/>
              <a:t>バージョンアップ作業の負担が大きかったため、</a:t>
            </a:r>
            <a:endParaRPr lang="en-US" altLang="ja-JP" sz="1600" dirty="0"/>
          </a:p>
          <a:p>
            <a:r>
              <a:rPr lang="ja-JP" altLang="en-US" sz="1600" dirty="0"/>
              <a:t>サーバー運用をメーカーに任せられる</a:t>
            </a:r>
            <a:r>
              <a:rPr lang="ja-JP" altLang="en-US" sz="1600" b="1" dirty="0"/>
              <a:t>クラウド利用</a:t>
            </a:r>
            <a:r>
              <a:rPr lang="ja-JP" altLang="en-US" sz="1600" dirty="0"/>
              <a:t>も</a:t>
            </a:r>
            <a:endParaRPr lang="en-US" altLang="ja-JP" sz="1600" dirty="0"/>
          </a:p>
          <a:p>
            <a:r>
              <a:rPr lang="ja-JP" altLang="en-US" sz="1600" dirty="0"/>
              <a:t>視野に入れる。</a:t>
            </a:r>
          </a:p>
          <a:p>
            <a:endParaRPr kumimoji="1" lang="ja-JP" altLang="en-US" sz="1600" dirty="0"/>
          </a:p>
        </p:txBody>
      </p:sp>
      <p:sp>
        <p:nvSpPr>
          <p:cNvPr id="19" name="テキスト ボックス 18">
            <a:extLst>
              <a:ext uri="{FF2B5EF4-FFF2-40B4-BE49-F238E27FC236}">
                <a16:creationId xmlns:a16="http://schemas.microsoft.com/office/drawing/2014/main" id="{6939E2A3-2E56-1388-1F1E-85928A3A13A1}"/>
              </a:ext>
            </a:extLst>
          </p:cNvPr>
          <p:cNvSpPr txBox="1"/>
          <p:nvPr/>
        </p:nvSpPr>
        <p:spPr>
          <a:xfrm>
            <a:off x="6597804" y="2867219"/>
            <a:ext cx="5268822" cy="2308324"/>
          </a:xfrm>
          <a:prstGeom prst="rect">
            <a:avLst/>
          </a:prstGeom>
          <a:noFill/>
        </p:spPr>
        <p:txBody>
          <a:bodyPr wrap="square" rtlCol="0">
            <a:spAutoFit/>
          </a:bodyPr>
          <a:lstStyle/>
          <a:p>
            <a:r>
              <a:rPr lang="ja-JP" altLang="en-US" sz="1600" dirty="0"/>
              <a:t>組織情報・ユーザー情報は</a:t>
            </a:r>
            <a:r>
              <a:rPr lang="en-US" altLang="ja-JP" sz="1600" dirty="0"/>
              <a:t>CSV</a:t>
            </a:r>
            <a:r>
              <a:rPr lang="ja-JP" altLang="en-US" sz="1600" dirty="0"/>
              <a:t>ファイルで</a:t>
            </a:r>
            <a:endParaRPr lang="en-US" altLang="ja-JP" sz="1600" dirty="0"/>
          </a:p>
          <a:p>
            <a:r>
              <a:rPr lang="ja-JP" altLang="en-US" sz="1600" dirty="0"/>
              <a:t>サイボウズ</a:t>
            </a:r>
            <a:r>
              <a:rPr lang="en-US" altLang="ja-JP" sz="1600" dirty="0"/>
              <a:t>Office</a:t>
            </a:r>
            <a:r>
              <a:rPr lang="ja-JP" altLang="en-US" sz="1600" dirty="0"/>
              <a:t>から移行。</a:t>
            </a:r>
            <a:endParaRPr lang="en-US" altLang="ja-JP" sz="1600" dirty="0"/>
          </a:p>
          <a:p>
            <a:r>
              <a:rPr lang="ja-JP" altLang="en-US" sz="1600" dirty="0"/>
              <a:t>全社リリースの直前に、スケジュール・施設予約情報は、</a:t>
            </a:r>
            <a:endParaRPr lang="en-US" altLang="ja-JP" sz="1600" dirty="0"/>
          </a:p>
          <a:p>
            <a:r>
              <a:rPr lang="ja-JP" altLang="en-US" sz="1600" dirty="0"/>
              <a:t>管理者にて、</a:t>
            </a:r>
            <a:r>
              <a:rPr lang="en-US" altLang="ja-JP" sz="1600" dirty="0"/>
              <a:t>CSV</a:t>
            </a:r>
            <a:r>
              <a:rPr lang="ja-JP" altLang="en-US" sz="1600" dirty="0"/>
              <a:t>ファイルでサイボウズ</a:t>
            </a:r>
            <a:r>
              <a:rPr lang="en-US" altLang="ja-JP" sz="1600" dirty="0"/>
              <a:t>Office</a:t>
            </a:r>
            <a:r>
              <a:rPr lang="ja-JP" altLang="en-US" sz="1600" dirty="0"/>
              <a:t>から</a:t>
            </a:r>
            <a:endParaRPr lang="en-US" altLang="ja-JP" sz="1600" dirty="0"/>
          </a:p>
          <a:p>
            <a:r>
              <a:rPr lang="ja-JP" altLang="en-US" sz="1600" dirty="0"/>
              <a:t>移行を実施。</a:t>
            </a:r>
            <a:endParaRPr lang="en-US" altLang="ja-JP" sz="1600" dirty="0"/>
          </a:p>
          <a:p>
            <a:endParaRPr lang="en-US" altLang="ja-JP" sz="1600" dirty="0"/>
          </a:p>
          <a:p>
            <a:r>
              <a:rPr lang="en-US" altLang="ja-JP" sz="1600" dirty="0" err="1"/>
              <a:t>desknet’s</a:t>
            </a:r>
            <a:r>
              <a:rPr lang="en-US" altLang="ja-JP" sz="1600" dirty="0"/>
              <a:t> NEO</a:t>
            </a:r>
            <a:r>
              <a:rPr lang="ja-JP" altLang="en-US" sz="1600" dirty="0"/>
              <a:t>へ完全移行後も、</a:t>
            </a:r>
            <a:endParaRPr lang="en-US" altLang="ja-JP" sz="1600" dirty="0"/>
          </a:p>
          <a:p>
            <a:r>
              <a:rPr lang="ja-JP" altLang="en-US" sz="1600" dirty="0"/>
              <a:t>サイボウズ</a:t>
            </a:r>
            <a:r>
              <a:rPr lang="en-US" altLang="ja-JP" sz="1600" dirty="0"/>
              <a:t>Office</a:t>
            </a:r>
            <a:r>
              <a:rPr lang="ja-JP" altLang="en-US" sz="1600" dirty="0"/>
              <a:t>は閲覧のみに限定して公開予定。</a:t>
            </a:r>
          </a:p>
          <a:p>
            <a:endParaRPr kumimoji="1" lang="ja-JP" altLang="en-US" sz="1600" dirty="0"/>
          </a:p>
        </p:txBody>
      </p:sp>
      <p:sp>
        <p:nvSpPr>
          <p:cNvPr id="20" name="テキスト ボックス 19">
            <a:extLst>
              <a:ext uri="{FF2B5EF4-FFF2-40B4-BE49-F238E27FC236}">
                <a16:creationId xmlns:a16="http://schemas.microsoft.com/office/drawing/2014/main" id="{E59E69AC-D97A-E43B-68DB-7D3BBEC5BDC0}"/>
              </a:ext>
            </a:extLst>
          </p:cNvPr>
          <p:cNvSpPr txBox="1"/>
          <p:nvPr/>
        </p:nvSpPr>
        <p:spPr>
          <a:xfrm>
            <a:off x="11578119" y="6084502"/>
            <a:ext cx="415498" cy="369332"/>
          </a:xfrm>
          <a:prstGeom prst="rect">
            <a:avLst/>
          </a:prstGeom>
          <a:noFill/>
        </p:spPr>
        <p:txBody>
          <a:bodyPr wrap="none" rtlCol="0">
            <a:spAutoFit/>
          </a:bodyPr>
          <a:lstStyle/>
          <a:p>
            <a:r>
              <a:rPr lang="ja-JP" altLang="en-US" dirty="0"/>
              <a:t>７</a:t>
            </a:r>
            <a:endParaRPr kumimoji="1" lang="ja-JP" altLang="en-US" dirty="0"/>
          </a:p>
        </p:txBody>
      </p:sp>
    </p:spTree>
    <p:extLst>
      <p:ext uri="{BB962C8B-B14F-4D97-AF65-F5344CB8AC3E}">
        <p14:creationId xmlns:p14="http://schemas.microsoft.com/office/powerpoint/2010/main" val="47198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3E12D1-DB99-017B-D82D-12BE1AD443B8}"/>
              </a:ext>
            </a:extLst>
          </p:cNvPr>
          <p:cNvSpPr/>
          <p:nvPr/>
        </p:nvSpPr>
        <p:spPr>
          <a:xfrm>
            <a:off x="0" y="6519672"/>
            <a:ext cx="12192000" cy="338328"/>
          </a:xfrm>
          <a:prstGeom prst="rect">
            <a:avLst/>
          </a:prstGeom>
          <a:solidFill>
            <a:srgbClr val="353F5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図 3" descr="文字が書かれている&#10;&#10;低い精度で自動的に生成された説明">
            <a:extLst>
              <a:ext uri="{FF2B5EF4-FFF2-40B4-BE49-F238E27FC236}">
                <a16:creationId xmlns:a16="http://schemas.microsoft.com/office/drawing/2014/main" id="{3C3A83E6-7378-AB17-DB17-39AF95DE9C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49" y="6511337"/>
            <a:ext cx="1615081" cy="354998"/>
          </a:xfrm>
          <a:prstGeom prst="rect">
            <a:avLst/>
          </a:prstGeom>
        </p:spPr>
      </p:pic>
      <p:sp>
        <p:nvSpPr>
          <p:cNvPr id="3" name="テキスト ボックス 2">
            <a:extLst>
              <a:ext uri="{FF2B5EF4-FFF2-40B4-BE49-F238E27FC236}">
                <a16:creationId xmlns:a16="http://schemas.microsoft.com/office/drawing/2014/main" id="{A7AF43C6-9E7D-B7CD-6755-C31D7C30BB3D}"/>
              </a:ext>
            </a:extLst>
          </p:cNvPr>
          <p:cNvSpPr txBox="1"/>
          <p:nvPr/>
        </p:nvSpPr>
        <p:spPr>
          <a:xfrm>
            <a:off x="9886950" y="6584246"/>
            <a:ext cx="2106667" cy="215444"/>
          </a:xfrm>
          <a:prstGeom prst="rect">
            <a:avLst/>
          </a:prstGeom>
          <a:noFill/>
        </p:spPr>
        <p:txBody>
          <a:bodyPr wrap="none" rtlCol="0">
            <a:spAutoFit/>
          </a:bodyPr>
          <a:lstStyle/>
          <a:p>
            <a:r>
              <a:rPr lang="en-US" altLang="ja-JP" sz="800" dirty="0">
                <a:solidFill>
                  <a:schemeClr val="bg1"/>
                </a:solidFill>
              </a:rPr>
              <a:t>© 2022 NEOJAPAN Inc. PP519AA21043</a:t>
            </a:r>
            <a:endParaRPr lang="ja-JP" altLang="en-US" sz="800" dirty="0">
              <a:solidFill>
                <a:schemeClr val="bg1"/>
              </a:solidFill>
            </a:endParaRPr>
          </a:p>
        </p:txBody>
      </p:sp>
      <p:sp>
        <p:nvSpPr>
          <p:cNvPr id="5" name="テキスト ボックス 4">
            <a:extLst>
              <a:ext uri="{FF2B5EF4-FFF2-40B4-BE49-F238E27FC236}">
                <a16:creationId xmlns:a16="http://schemas.microsoft.com/office/drawing/2014/main" id="{C9C8351E-B0DF-9F0A-82CC-5C45C5DBB66D}"/>
              </a:ext>
            </a:extLst>
          </p:cNvPr>
          <p:cNvSpPr txBox="1"/>
          <p:nvPr/>
        </p:nvSpPr>
        <p:spPr>
          <a:xfrm>
            <a:off x="514349" y="276225"/>
            <a:ext cx="4886274" cy="646331"/>
          </a:xfrm>
          <a:prstGeom prst="rect">
            <a:avLst/>
          </a:prstGeom>
          <a:noFill/>
        </p:spPr>
        <p:txBody>
          <a:bodyPr wrap="none" rtlCol="0">
            <a:spAutoFit/>
          </a:bodyPr>
          <a:lstStyle/>
          <a:p>
            <a:r>
              <a:rPr kumimoji="1" lang="ja-JP" altLang="en-US" sz="3600" dirty="0"/>
              <a:t>気になるポイント</a:t>
            </a:r>
            <a:r>
              <a:rPr kumimoji="1" lang="en-US" altLang="ja-JP" sz="3600" dirty="0"/>
              <a:t>Q&amp;A</a:t>
            </a:r>
          </a:p>
        </p:txBody>
      </p:sp>
      <p:sp>
        <p:nvSpPr>
          <p:cNvPr id="6" name="四角形: 角を丸くする 5">
            <a:extLst>
              <a:ext uri="{FF2B5EF4-FFF2-40B4-BE49-F238E27FC236}">
                <a16:creationId xmlns:a16="http://schemas.microsoft.com/office/drawing/2014/main" id="{45EDA160-852E-B821-0E42-BBD59E13A905}"/>
              </a:ext>
            </a:extLst>
          </p:cNvPr>
          <p:cNvSpPr/>
          <p:nvPr/>
        </p:nvSpPr>
        <p:spPr>
          <a:xfrm>
            <a:off x="628649" y="1454485"/>
            <a:ext cx="5086351" cy="338329"/>
          </a:xfrm>
          <a:prstGeom prst="roundRect">
            <a:avLst/>
          </a:prstGeom>
          <a:solidFill>
            <a:srgbClr val="353F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a:solidFill>
                  <a:schemeClr val="bg1"/>
                </a:solidFill>
              </a:rPr>
              <a:t>Q3</a:t>
            </a:r>
            <a:r>
              <a:rPr kumimoji="1" lang="ja-JP" altLang="en-US" dirty="0">
                <a:solidFill>
                  <a:schemeClr val="bg1"/>
                </a:solidFill>
              </a:rPr>
              <a:t>：検討する中で特に大変だったことは？</a:t>
            </a:r>
          </a:p>
        </p:txBody>
      </p:sp>
      <p:sp>
        <p:nvSpPr>
          <p:cNvPr id="8" name="四角形: 角を丸くする 7">
            <a:extLst>
              <a:ext uri="{FF2B5EF4-FFF2-40B4-BE49-F238E27FC236}">
                <a16:creationId xmlns:a16="http://schemas.microsoft.com/office/drawing/2014/main" id="{DEC00449-B27B-911D-55CA-D04DC32BF9AD}"/>
              </a:ext>
            </a:extLst>
          </p:cNvPr>
          <p:cNvSpPr/>
          <p:nvPr/>
        </p:nvSpPr>
        <p:spPr>
          <a:xfrm>
            <a:off x="628649" y="1970246"/>
            <a:ext cx="4114801" cy="338329"/>
          </a:xfrm>
          <a:prstGeom prst="roundRect">
            <a:avLst/>
          </a:prstGeom>
          <a:solidFill>
            <a:srgbClr val="F4B71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a:solidFill>
                  <a:schemeClr val="bg1"/>
                </a:solidFill>
              </a:rPr>
              <a:t>A</a:t>
            </a:r>
            <a:r>
              <a:rPr kumimoji="1" lang="ja-JP" altLang="en-US" dirty="0">
                <a:solidFill>
                  <a:schemeClr val="bg1"/>
                </a:solidFill>
              </a:rPr>
              <a:t>：特に役員の説得に苦労した。</a:t>
            </a:r>
          </a:p>
        </p:txBody>
      </p:sp>
      <p:sp>
        <p:nvSpPr>
          <p:cNvPr id="10" name="テキスト ボックス 9">
            <a:extLst>
              <a:ext uri="{FF2B5EF4-FFF2-40B4-BE49-F238E27FC236}">
                <a16:creationId xmlns:a16="http://schemas.microsoft.com/office/drawing/2014/main" id="{7BC25445-B97A-2997-BF20-27CEAFEBB8EE}"/>
              </a:ext>
            </a:extLst>
          </p:cNvPr>
          <p:cNvSpPr txBox="1"/>
          <p:nvPr/>
        </p:nvSpPr>
        <p:spPr>
          <a:xfrm>
            <a:off x="628649" y="2645390"/>
            <a:ext cx="9005295" cy="2554545"/>
          </a:xfrm>
          <a:prstGeom prst="rect">
            <a:avLst/>
          </a:prstGeom>
          <a:noFill/>
        </p:spPr>
        <p:txBody>
          <a:bodyPr wrap="square">
            <a:spAutoFit/>
          </a:bodyPr>
          <a:lstStyle/>
          <a:p>
            <a:r>
              <a:rPr lang="ja-JP" altLang="en-US" sz="1600" dirty="0"/>
              <a:t>メンテナンスの負担軽減のため</a:t>
            </a:r>
            <a:r>
              <a:rPr kumimoji="1" lang="ja-JP" altLang="en-US" sz="1600" dirty="0"/>
              <a:t>、クラウド版を提案したが、</a:t>
            </a:r>
          </a:p>
          <a:p>
            <a:r>
              <a:rPr kumimoji="1" lang="ja-JP" altLang="en-US" sz="1600" dirty="0"/>
              <a:t>コスト面で、役員からはパッケージ版利用が良いと</a:t>
            </a:r>
            <a:r>
              <a:rPr lang="ja-JP" altLang="en-US" sz="1600" dirty="0"/>
              <a:t>反対される</a:t>
            </a:r>
            <a:r>
              <a:rPr kumimoji="1" lang="ja-JP" altLang="en-US" sz="1600" dirty="0"/>
              <a:t>。</a:t>
            </a:r>
          </a:p>
          <a:p>
            <a:endParaRPr kumimoji="1" lang="ja-JP" altLang="en-US" sz="1600" dirty="0"/>
          </a:p>
          <a:p>
            <a:r>
              <a:rPr kumimoji="1" lang="ja-JP" altLang="en-US" sz="1600" dirty="0"/>
              <a:t>「管理者が楽したいだけ」と</a:t>
            </a:r>
            <a:r>
              <a:rPr lang="ja-JP" altLang="en-US" sz="1600" dirty="0"/>
              <a:t>思われ</a:t>
            </a:r>
            <a:r>
              <a:rPr kumimoji="1" lang="ja-JP" altLang="en-US" sz="1600" dirty="0"/>
              <a:t>ないよう、</a:t>
            </a:r>
            <a:r>
              <a:rPr kumimoji="1" lang="ja-JP" altLang="en-US" sz="1600" u="sng" dirty="0"/>
              <a:t>ユーザーメリット</a:t>
            </a:r>
            <a:r>
              <a:rPr kumimoji="1" lang="ja-JP" altLang="en-US" sz="1600" dirty="0"/>
              <a:t>も強調！</a:t>
            </a:r>
            <a:endParaRPr lang="en-US" altLang="ja-JP" sz="1600" dirty="0"/>
          </a:p>
          <a:p>
            <a:endParaRPr kumimoji="1" lang="en-US" altLang="ja-JP" sz="1600" dirty="0"/>
          </a:p>
          <a:p>
            <a:r>
              <a:rPr lang="ja-JP" altLang="en-US" sz="1600" dirty="0"/>
              <a:t>担当部署内での繰り返しのリテイク、役員会で定期的に提案、</a:t>
            </a:r>
            <a:endParaRPr lang="en-US" altLang="ja-JP" sz="1600" dirty="0"/>
          </a:p>
          <a:p>
            <a:r>
              <a:rPr lang="ja-JP" altLang="en-US" sz="1600" dirty="0"/>
              <a:t>社長含めてネオジャパン営業と打ち合わせ等を経て、クラウド版へ決定。</a:t>
            </a:r>
            <a:endParaRPr lang="en-US" altLang="ja-JP" sz="1600" dirty="0"/>
          </a:p>
          <a:p>
            <a:endParaRPr kumimoji="1" lang="ja-JP" altLang="en-US" sz="1600" dirty="0"/>
          </a:p>
          <a:p>
            <a:r>
              <a:rPr kumimoji="1" lang="ja-JP" altLang="en-US" sz="1600" dirty="0"/>
              <a:t>ワークフロー</a:t>
            </a:r>
            <a:r>
              <a:rPr lang="ja-JP" altLang="en-US" sz="1600" dirty="0"/>
              <a:t>・</a:t>
            </a:r>
            <a:r>
              <a:rPr kumimoji="1" lang="ja-JP" altLang="en-US" sz="1600" dirty="0"/>
              <a:t>ポータル</a:t>
            </a:r>
            <a:r>
              <a:rPr lang="ja-JP" altLang="en-US" sz="1600" dirty="0"/>
              <a:t>等、</a:t>
            </a:r>
            <a:endParaRPr kumimoji="1" lang="en-US" altLang="ja-JP" sz="1600" dirty="0"/>
          </a:p>
          <a:p>
            <a:r>
              <a:rPr kumimoji="1" lang="en-US" altLang="ja-JP" sz="1600" dirty="0" err="1"/>
              <a:t>desknet’s</a:t>
            </a:r>
            <a:r>
              <a:rPr kumimoji="1" lang="en-US" altLang="ja-JP" sz="1600" dirty="0"/>
              <a:t> NEO</a:t>
            </a:r>
            <a:r>
              <a:rPr kumimoji="1" lang="ja-JP" altLang="en-US" sz="1600" dirty="0"/>
              <a:t>ならでは</a:t>
            </a:r>
            <a:r>
              <a:rPr lang="ja-JP" altLang="en-US" sz="1600" dirty="0"/>
              <a:t>の</a:t>
            </a:r>
            <a:r>
              <a:rPr kumimoji="1" lang="ja-JP" altLang="en-US" sz="1600" dirty="0"/>
              <a:t>メリットもあわせてアピール。</a:t>
            </a:r>
          </a:p>
        </p:txBody>
      </p:sp>
      <p:sp>
        <p:nvSpPr>
          <p:cNvPr id="11" name="四角形: 対角を丸める 10">
            <a:extLst>
              <a:ext uri="{FF2B5EF4-FFF2-40B4-BE49-F238E27FC236}">
                <a16:creationId xmlns:a16="http://schemas.microsoft.com/office/drawing/2014/main" id="{6D6386FD-4EF1-88EB-238A-6B11447C75E7}"/>
              </a:ext>
            </a:extLst>
          </p:cNvPr>
          <p:cNvSpPr/>
          <p:nvPr/>
        </p:nvSpPr>
        <p:spPr>
          <a:xfrm>
            <a:off x="6795494" y="4874082"/>
            <a:ext cx="1409700" cy="331940"/>
          </a:xfrm>
          <a:prstGeom prst="round2DiagRect">
            <a:avLst/>
          </a:prstGeom>
          <a:solidFill>
            <a:srgbClr val="FF7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Point</a:t>
            </a:r>
            <a:endParaRPr kumimoji="1" lang="ja-JP" altLang="en-US" dirty="0"/>
          </a:p>
        </p:txBody>
      </p:sp>
      <p:sp>
        <p:nvSpPr>
          <p:cNvPr id="13" name="テキスト ボックス 12">
            <a:extLst>
              <a:ext uri="{FF2B5EF4-FFF2-40B4-BE49-F238E27FC236}">
                <a16:creationId xmlns:a16="http://schemas.microsoft.com/office/drawing/2014/main" id="{7E83C564-74C4-0252-6A8E-C36C1BFA441F}"/>
              </a:ext>
            </a:extLst>
          </p:cNvPr>
          <p:cNvSpPr txBox="1"/>
          <p:nvPr/>
        </p:nvSpPr>
        <p:spPr>
          <a:xfrm>
            <a:off x="6626873" y="5305351"/>
            <a:ext cx="5366744" cy="1015663"/>
          </a:xfrm>
          <a:prstGeom prst="rect">
            <a:avLst/>
          </a:prstGeom>
          <a:noFill/>
        </p:spPr>
        <p:txBody>
          <a:bodyPr wrap="square">
            <a:spAutoFit/>
          </a:bodyPr>
          <a:lstStyle/>
          <a:p>
            <a:r>
              <a:rPr kumimoji="1" lang="ja-JP" altLang="en-US" sz="1200" dirty="0"/>
              <a:t>　</a:t>
            </a:r>
            <a:r>
              <a:rPr kumimoji="1" lang="ja-JP" altLang="en-US" sz="1200" b="1" dirty="0"/>
              <a:t>メリット例：</a:t>
            </a:r>
          </a:p>
          <a:p>
            <a:r>
              <a:rPr kumimoji="1" lang="ja-JP" altLang="en-US" sz="1200" dirty="0"/>
              <a:t>　バージョンアップ時、データバックアップに時間がかかるため、</a:t>
            </a:r>
          </a:p>
          <a:p>
            <a:r>
              <a:rPr kumimoji="1" lang="ja-JP" altLang="en-US" sz="1200" dirty="0"/>
              <a:t>　容量を多くしないよう、スケジュールデータは</a:t>
            </a:r>
            <a:r>
              <a:rPr kumimoji="1" lang="en-US" altLang="ja-JP" sz="1200" dirty="0"/>
              <a:t>1</a:t>
            </a:r>
            <a:r>
              <a:rPr kumimoji="1" lang="ja-JP" altLang="en-US" sz="1200" dirty="0"/>
              <a:t>年分のみ保管としていた。</a:t>
            </a:r>
          </a:p>
          <a:p>
            <a:r>
              <a:rPr kumimoji="1" lang="ja-JP" altLang="en-US" sz="1200" dirty="0"/>
              <a:t>　かねてより、社長からは数年前の予定もみたいと要望があったので、</a:t>
            </a:r>
            <a:endParaRPr kumimoji="1" lang="en-US" altLang="ja-JP" sz="1200" dirty="0"/>
          </a:p>
          <a:p>
            <a:r>
              <a:rPr kumimoji="1" lang="ja-JP" altLang="en-US" sz="1200" dirty="0"/>
              <a:t>　クラウドにすることで、実現できるとアピール。</a:t>
            </a:r>
          </a:p>
        </p:txBody>
      </p:sp>
      <p:sp>
        <p:nvSpPr>
          <p:cNvPr id="16" name="テキスト ボックス 15">
            <a:extLst>
              <a:ext uri="{FF2B5EF4-FFF2-40B4-BE49-F238E27FC236}">
                <a16:creationId xmlns:a16="http://schemas.microsoft.com/office/drawing/2014/main" id="{B9B67AA4-1868-3BE0-B09D-39FC5585F6E9}"/>
              </a:ext>
            </a:extLst>
          </p:cNvPr>
          <p:cNvSpPr txBox="1"/>
          <p:nvPr/>
        </p:nvSpPr>
        <p:spPr>
          <a:xfrm>
            <a:off x="7570213" y="2988087"/>
            <a:ext cx="1028700" cy="276999"/>
          </a:xfrm>
          <a:prstGeom prst="rect">
            <a:avLst/>
          </a:prstGeom>
          <a:noFill/>
        </p:spPr>
        <p:txBody>
          <a:bodyPr wrap="square" rtlCol="0">
            <a:spAutoFit/>
          </a:bodyPr>
          <a:lstStyle/>
          <a:p>
            <a:r>
              <a:rPr kumimoji="1" lang="ja-JP" altLang="en-US" sz="1200" dirty="0"/>
              <a:t>＜経営側＞</a:t>
            </a:r>
          </a:p>
        </p:txBody>
      </p:sp>
      <p:sp>
        <p:nvSpPr>
          <p:cNvPr id="17" name="テキスト ボックス 16">
            <a:extLst>
              <a:ext uri="{FF2B5EF4-FFF2-40B4-BE49-F238E27FC236}">
                <a16:creationId xmlns:a16="http://schemas.microsoft.com/office/drawing/2014/main" id="{E48F1B04-85F9-0129-C6B1-1996228DF31A}"/>
              </a:ext>
            </a:extLst>
          </p:cNvPr>
          <p:cNvSpPr txBox="1"/>
          <p:nvPr/>
        </p:nvSpPr>
        <p:spPr>
          <a:xfrm>
            <a:off x="9791236" y="2988087"/>
            <a:ext cx="843556" cy="276999"/>
          </a:xfrm>
          <a:prstGeom prst="rect">
            <a:avLst/>
          </a:prstGeom>
          <a:noFill/>
        </p:spPr>
        <p:txBody>
          <a:bodyPr wrap="square" rtlCol="0">
            <a:spAutoFit/>
          </a:bodyPr>
          <a:lstStyle/>
          <a:p>
            <a:r>
              <a:rPr kumimoji="1" lang="ja-JP" altLang="en-US" sz="1200" dirty="0"/>
              <a:t>＜現場＞</a:t>
            </a:r>
          </a:p>
        </p:txBody>
      </p:sp>
      <p:sp>
        <p:nvSpPr>
          <p:cNvPr id="18" name="吹き出し: 四角形 17">
            <a:extLst>
              <a:ext uri="{FF2B5EF4-FFF2-40B4-BE49-F238E27FC236}">
                <a16:creationId xmlns:a16="http://schemas.microsoft.com/office/drawing/2014/main" id="{584D44F9-E0F9-DBBA-C483-65121BCE9544}"/>
              </a:ext>
            </a:extLst>
          </p:cNvPr>
          <p:cNvSpPr/>
          <p:nvPr/>
        </p:nvSpPr>
        <p:spPr>
          <a:xfrm>
            <a:off x="7659597" y="922556"/>
            <a:ext cx="1878633" cy="512162"/>
          </a:xfrm>
          <a:prstGeom prst="wedgeRectCallout">
            <a:avLst>
              <a:gd name="adj1" fmla="val -11431"/>
              <a:gd name="adj2" fmla="val 94664"/>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四角形 18">
            <a:extLst>
              <a:ext uri="{FF2B5EF4-FFF2-40B4-BE49-F238E27FC236}">
                <a16:creationId xmlns:a16="http://schemas.microsoft.com/office/drawing/2014/main" id="{4052C0E2-6E6B-519A-D9C7-63DA31B87EED}"/>
              </a:ext>
            </a:extLst>
          </p:cNvPr>
          <p:cNvSpPr/>
          <p:nvPr/>
        </p:nvSpPr>
        <p:spPr>
          <a:xfrm>
            <a:off x="10004125" y="1569827"/>
            <a:ext cx="1673526" cy="562660"/>
          </a:xfrm>
          <a:prstGeom prst="wedgeRectCallout">
            <a:avLst>
              <a:gd name="adj1" fmla="val -36217"/>
              <a:gd name="adj2" fmla="val 92972"/>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95150B4-829C-0913-78E5-4463B4D6E9A7}"/>
              </a:ext>
            </a:extLst>
          </p:cNvPr>
          <p:cNvSpPr txBox="1"/>
          <p:nvPr/>
        </p:nvSpPr>
        <p:spPr>
          <a:xfrm>
            <a:off x="7762055" y="950654"/>
            <a:ext cx="1723549" cy="461665"/>
          </a:xfrm>
          <a:prstGeom prst="rect">
            <a:avLst/>
          </a:prstGeom>
          <a:noFill/>
        </p:spPr>
        <p:txBody>
          <a:bodyPr wrap="square" rtlCol="0">
            <a:spAutoFit/>
          </a:bodyPr>
          <a:lstStyle/>
          <a:p>
            <a:r>
              <a:rPr kumimoji="1" lang="ja-JP" altLang="en-US" sz="1200" dirty="0"/>
              <a:t>費用削減しなければ！</a:t>
            </a:r>
            <a:endParaRPr kumimoji="1" lang="en-US" altLang="ja-JP" sz="1200" dirty="0"/>
          </a:p>
          <a:p>
            <a:r>
              <a:rPr lang="ja-JP" altLang="en-US" sz="1200" dirty="0"/>
              <a:t>費用効果が大事だ！</a:t>
            </a:r>
            <a:endParaRPr kumimoji="1" lang="ja-JP" altLang="en-US" sz="1200" dirty="0"/>
          </a:p>
        </p:txBody>
      </p:sp>
      <p:sp>
        <p:nvSpPr>
          <p:cNvPr id="21" name="テキスト ボックス 20">
            <a:extLst>
              <a:ext uri="{FF2B5EF4-FFF2-40B4-BE49-F238E27FC236}">
                <a16:creationId xmlns:a16="http://schemas.microsoft.com/office/drawing/2014/main" id="{76B1B592-AE43-3A84-A1D7-EF90E85DFDB1}"/>
              </a:ext>
            </a:extLst>
          </p:cNvPr>
          <p:cNvSpPr txBox="1"/>
          <p:nvPr/>
        </p:nvSpPr>
        <p:spPr>
          <a:xfrm>
            <a:off x="10056694" y="1587857"/>
            <a:ext cx="1620957" cy="523220"/>
          </a:xfrm>
          <a:prstGeom prst="rect">
            <a:avLst/>
          </a:prstGeom>
          <a:noFill/>
        </p:spPr>
        <p:txBody>
          <a:bodyPr wrap="square" rtlCol="0">
            <a:spAutoFit/>
          </a:bodyPr>
          <a:lstStyle/>
          <a:p>
            <a:r>
              <a:rPr kumimoji="1" lang="ja-JP" altLang="en-US" sz="1400" dirty="0"/>
              <a:t>今の業務をもっと</a:t>
            </a:r>
            <a:endParaRPr kumimoji="1" lang="en-US" altLang="ja-JP" sz="1400" dirty="0"/>
          </a:p>
          <a:p>
            <a:r>
              <a:rPr lang="ja-JP" altLang="en-US" sz="1400" dirty="0"/>
              <a:t>楽にしたい！</a:t>
            </a:r>
            <a:endParaRPr kumimoji="1" lang="ja-JP" altLang="en-US" sz="1400" dirty="0"/>
          </a:p>
        </p:txBody>
      </p:sp>
      <p:sp>
        <p:nvSpPr>
          <p:cNvPr id="22" name="テキスト ボックス 21">
            <a:extLst>
              <a:ext uri="{FF2B5EF4-FFF2-40B4-BE49-F238E27FC236}">
                <a16:creationId xmlns:a16="http://schemas.microsoft.com/office/drawing/2014/main" id="{796E8A7B-64C8-C7FD-9A83-59B83B6E97F3}"/>
              </a:ext>
            </a:extLst>
          </p:cNvPr>
          <p:cNvSpPr txBox="1"/>
          <p:nvPr/>
        </p:nvSpPr>
        <p:spPr>
          <a:xfrm>
            <a:off x="11578119" y="6084502"/>
            <a:ext cx="415498" cy="369332"/>
          </a:xfrm>
          <a:prstGeom prst="rect">
            <a:avLst/>
          </a:prstGeom>
          <a:noFill/>
        </p:spPr>
        <p:txBody>
          <a:bodyPr wrap="none" rtlCol="0">
            <a:spAutoFit/>
          </a:bodyPr>
          <a:lstStyle/>
          <a:p>
            <a:r>
              <a:rPr kumimoji="1" lang="ja-JP" altLang="en-US" dirty="0"/>
              <a:t>８</a:t>
            </a:r>
          </a:p>
        </p:txBody>
      </p:sp>
      <p:pic>
        <p:nvPicPr>
          <p:cNvPr id="9" name="図 8" descr="ダイアグラム が含まれている画像&#10;&#10;自動的に生成された説明">
            <a:extLst>
              <a:ext uri="{FF2B5EF4-FFF2-40B4-BE49-F238E27FC236}">
                <a16:creationId xmlns:a16="http://schemas.microsoft.com/office/drawing/2014/main" id="{7F70A049-41DD-A476-1BE3-8ACDC82DD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469" y="1810188"/>
            <a:ext cx="1409701" cy="1735957"/>
          </a:xfrm>
          <a:prstGeom prst="rect">
            <a:avLst/>
          </a:prstGeom>
        </p:spPr>
      </p:pic>
    </p:spTree>
    <p:extLst>
      <p:ext uri="{BB962C8B-B14F-4D97-AF65-F5344CB8AC3E}">
        <p14:creationId xmlns:p14="http://schemas.microsoft.com/office/powerpoint/2010/main" val="3044578281"/>
      </p:ext>
    </p:extLst>
  </p:cSld>
  <p:clrMapOvr>
    <a:masterClrMapping/>
  </p:clrMapOvr>
</p:sld>
</file>

<file path=ppt/theme/theme1.xml><?xml version="1.0" encoding="utf-8"?>
<a:theme xmlns:a="http://schemas.openxmlformats.org/drawingml/2006/main" name="BjornVTI">
  <a:themeElements>
    <a:clrScheme name="赤味がかったオレンジ">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docProps/app.xml><?xml version="1.0" encoding="utf-8"?>
<Properties xmlns="http://schemas.openxmlformats.org/officeDocument/2006/extended-properties" xmlns:vt="http://schemas.openxmlformats.org/officeDocument/2006/docPropsVTypes">
  <TotalTime>682</TotalTime>
  <Words>1472</Words>
  <Application>Microsoft Office PowerPoint</Application>
  <PresentationFormat>ワイド画面</PresentationFormat>
  <Paragraphs>212</Paragraphs>
  <Slides>12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Meiryo UI</vt:lpstr>
      <vt:lpstr>Arial</vt:lpstr>
      <vt:lpstr>Neue Haas Grotesk Text Pro</vt:lpstr>
      <vt:lpstr>Segoe UI bold</vt:lpstr>
      <vt:lpstr>BjornVTI</vt:lpstr>
      <vt:lpstr>他社製品から  　　　　　　　　 　　　　　　　　 　　　　　　　　　お乗換え事例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安藤 佑梨</dc:creator>
  <cp:lastModifiedBy>安藤 佑梨</cp:lastModifiedBy>
  <cp:revision>30</cp:revision>
  <dcterms:created xsi:type="dcterms:W3CDTF">2022-10-28T01:55:43Z</dcterms:created>
  <dcterms:modified xsi:type="dcterms:W3CDTF">2022-11-01T07:11:34Z</dcterms:modified>
</cp:coreProperties>
</file>