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540" r:id="rId3"/>
    <p:sldId id="541" r:id="rId4"/>
    <p:sldId id="542" r:id="rId5"/>
    <p:sldId id="259" r:id="rId6"/>
    <p:sldId id="543" r:id="rId7"/>
    <p:sldId id="264" r:id="rId8"/>
    <p:sldId id="544" r:id="rId9"/>
    <p:sldId id="545" r:id="rId10"/>
    <p:sldId id="546" r:id="rId11"/>
    <p:sldId id="547" r:id="rId12"/>
    <p:sldId id="548" r:id="rId13"/>
    <p:sldId id="549" r:id="rId14"/>
    <p:sldId id="550" r:id="rId15"/>
    <p:sldId id="551" r:id="rId16"/>
    <p:sldId id="552" r:id="rId17"/>
    <p:sldId id="553" r:id="rId18"/>
    <p:sldId id="554" r:id="rId19"/>
    <p:sldId id="555" r:id="rId20"/>
    <p:sldId id="556" r:id="rId21"/>
  </p:sldIdLst>
  <p:sldSz cx="12192000" cy="6858000"/>
  <p:notesSz cx="12192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B046D83-F81A-41E6-8DEA-C119A27C9119}">
          <p14:sldIdLst>
            <p14:sldId id="256"/>
            <p14:sldId id="540"/>
            <p14:sldId id="541"/>
            <p14:sldId id="542"/>
            <p14:sldId id="259"/>
            <p14:sldId id="543"/>
            <p14:sldId id="264"/>
            <p14:sldId id="544"/>
            <p14:sldId id="545"/>
            <p14:sldId id="546"/>
            <p14:sldId id="547"/>
            <p14:sldId id="548"/>
            <p14:sldId id="549"/>
            <p14:sldId id="550"/>
            <p14:sldId id="551"/>
            <p14:sldId id="552"/>
            <p14:sldId id="553"/>
            <p14:sldId id="554"/>
            <p14:sldId id="555"/>
            <p14:sldId id="5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FA1"/>
    <a:srgbClr val="376092"/>
    <a:srgbClr val="D5FBFF"/>
    <a:srgbClr val="C3F6FD"/>
    <a:srgbClr val="F8DAEF"/>
    <a:srgbClr val="F3FEFF"/>
    <a:srgbClr val="F56302"/>
    <a:srgbClr val="FA3C84"/>
    <a:srgbClr val="F9136B"/>
    <a:srgbClr val="F2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16B2C4-4A7B-40B4-80F8-7CB52072F12F}" v="10" dt="2022-03-30T05:45:12.9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7" autoAdjust="0"/>
  </p:normalViewPr>
  <p:slideViewPr>
    <p:cSldViewPr>
      <p:cViewPr varScale="1">
        <p:scale>
          <a:sx n="104" d="100"/>
          <a:sy n="104" d="100"/>
        </p:scale>
        <p:origin x="834"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75000"/>
                    <a:lumOff val="25000"/>
                  </a:schemeClr>
                </a:solidFill>
                <a:latin typeface="+mn-lt"/>
                <a:ea typeface="+mn-ea"/>
                <a:cs typeface="+mn-cs"/>
              </a:defRPr>
            </a:pPr>
            <a:r>
              <a:rPr lang="en-US" dirty="0">
                <a:solidFill>
                  <a:schemeClr val="tx1">
                    <a:lumMod val="75000"/>
                    <a:lumOff val="25000"/>
                  </a:schemeClr>
                </a:solidFill>
              </a:rPr>
              <a:t>desknet's NEO</a:t>
            </a:r>
            <a:r>
              <a:rPr lang="ja-JP" dirty="0">
                <a:solidFill>
                  <a:schemeClr val="tx1">
                    <a:lumMod val="75000"/>
                    <a:lumOff val="25000"/>
                  </a:schemeClr>
                </a:solidFill>
              </a:rPr>
              <a:t>導入の決め手は？</a:t>
            </a:r>
          </a:p>
        </c:rich>
      </c:tx>
      <c:layout>
        <c:manualLayout>
          <c:xMode val="edge"/>
          <c:yMode val="edge"/>
          <c:x val="0.27706932453049771"/>
          <c:y val="5.0747232030741267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75000"/>
                  <a:lumOff val="25000"/>
                </a:schemeClr>
              </a:solidFill>
              <a:latin typeface="+mn-lt"/>
              <a:ea typeface="+mn-ea"/>
              <a:cs typeface="+mn-cs"/>
            </a:defRPr>
          </a:pPr>
          <a:endParaRPr lang="ja-JP"/>
        </a:p>
      </c:txPr>
    </c:title>
    <c:autoTitleDeleted val="0"/>
    <c:plotArea>
      <c:layout>
        <c:manualLayout>
          <c:layoutTarget val="inner"/>
          <c:xMode val="edge"/>
          <c:yMode val="edge"/>
          <c:x val="0.36611504206733952"/>
          <c:y val="0.21032407407407408"/>
          <c:w val="0.6016859204003836"/>
          <c:h val="0.74800925925925921"/>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accent1">
                  <a:lumMod val="20000"/>
                  <a:lumOff val="80000"/>
                </a:schemeClr>
              </a:solidFill>
              <a:ln>
                <a:solidFill>
                  <a:schemeClr val="accent1">
                    <a:lumMod val="20000"/>
                    <a:lumOff val="80000"/>
                  </a:schemeClr>
                </a:solidFill>
              </a:ln>
              <a:effectLst/>
            </c:spPr>
            <c:extLst>
              <c:ext xmlns:c16="http://schemas.microsoft.com/office/drawing/2014/chart" uri="{C3380CC4-5D6E-409C-BE32-E72D297353CC}">
                <c16:uniqueId val="{00000001-A799-4F24-975A-C5768702C78A}"/>
              </c:ext>
            </c:extLst>
          </c:dPt>
          <c:dPt>
            <c:idx val="1"/>
            <c:invertIfNegative val="0"/>
            <c:bubble3D val="0"/>
            <c:spPr>
              <a:solidFill>
                <a:srgbClr val="FFC000"/>
              </a:solidFill>
              <a:ln>
                <a:solidFill>
                  <a:srgbClr val="FFC000"/>
                </a:solidFill>
              </a:ln>
              <a:effectLst/>
            </c:spPr>
            <c:extLst>
              <c:ext xmlns:c16="http://schemas.microsoft.com/office/drawing/2014/chart" uri="{C3380CC4-5D6E-409C-BE32-E72D297353CC}">
                <c16:uniqueId val="{00000003-A799-4F24-975A-C5768702C78A}"/>
              </c:ext>
            </c:extLst>
          </c:dPt>
          <c:dPt>
            <c:idx val="2"/>
            <c:invertIfNegative val="0"/>
            <c:bubble3D val="0"/>
            <c:spPr>
              <a:solidFill>
                <a:schemeClr val="accent1">
                  <a:lumMod val="20000"/>
                  <a:lumOff val="80000"/>
                </a:schemeClr>
              </a:solidFill>
              <a:ln>
                <a:solidFill>
                  <a:schemeClr val="accent1">
                    <a:lumMod val="20000"/>
                    <a:lumOff val="80000"/>
                  </a:schemeClr>
                </a:solidFill>
              </a:ln>
              <a:effectLst/>
            </c:spPr>
            <c:extLst>
              <c:ext xmlns:c16="http://schemas.microsoft.com/office/drawing/2014/chart" uri="{C3380CC4-5D6E-409C-BE32-E72D297353CC}">
                <c16:uniqueId val="{00000005-A799-4F24-975A-C5768702C78A}"/>
              </c:ext>
            </c:extLst>
          </c:dPt>
          <c:dPt>
            <c:idx val="3"/>
            <c:invertIfNegative val="0"/>
            <c:bubble3D val="0"/>
            <c:spPr>
              <a:solidFill>
                <a:schemeClr val="accent1">
                  <a:lumMod val="20000"/>
                  <a:lumOff val="80000"/>
                </a:schemeClr>
              </a:solidFill>
              <a:ln>
                <a:solidFill>
                  <a:schemeClr val="tx2">
                    <a:lumMod val="20000"/>
                    <a:lumOff val="80000"/>
                  </a:schemeClr>
                </a:solidFill>
              </a:ln>
              <a:effectLst/>
            </c:spPr>
            <c:extLst>
              <c:ext xmlns:c16="http://schemas.microsoft.com/office/drawing/2014/chart" uri="{C3380CC4-5D6E-409C-BE32-E72D297353CC}">
                <c16:uniqueId val="{00000007-A799-4F24-975A-C5768702C78A}"/>
              </c:ext>
            </c:extLst>
          </c:dPt>
          <c:dLbls>
            <c:dLbl>
              <c:idx val="1"/>
              <c:tx>
                <c:rich>
                  <a:bodyPr/>
                  <a:lstStyle/>
                  <a:p>
                    <a:fld id="{319DECA9-C341-4756-B85E-8F4DF32A961F}" type="VALUE">
                      <a:rPr lang="en-US" altLang="ja-JP" sz="2000"/>
                      <a:pPr/>
                      <a:t>[値]</a:t>
                    </a:fld>
                    <a:endParaRPr lang="ja-JP" alt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799-4F24-975A-C5768702C78A}"/>
                </c:ext>
              </c:extLst>
            </c:dLbl>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ea"/>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Sheet1!$B$4:$B$7</c:f>
              <c:strCache>
                <c:ptCount val="4"/>
                <c:pt idx="0">
                  <c:v>desknet's NEOの評判/口コミ</c:v>
                </c:pt>
                <c:pt idx="1">
                  <c:v>営業担当者が良かった</c:v>
                </c:pt>
                <c:pt idx="2">
                  <c:v>desknet's NEOの価格</c:v>
                </c:pt>
                <c:pt idx="3">
                  <c:v>desknet's NEOの機能</c:v>
                </c:pt>
              </c:strCache>
            </c:strRef>
          </c:cat>
          <c:val>
            <c:numRef>
              <c:f>Sheet1!$C$4:$C$7</c:f>
              <c:numCache>
                <c:formatCode>0.0%</c:formatCode>
                <c:ptCount val="4"/>
                <c:pt idx="0">
                  <c:v>0.14299999999999999</c:v>
                </c:pt>
                <c:pt idx="1">
                  <c:v>0.17499999999999999</c:v>
                </c:pt>
                <c:pt idx="2">
                  <c:v>0.63700000000000001</c:v>
                </c:pt>
                <c:pt idx="3">
                  <c:v>0.75800000000000001</c:v>
                </c:pt>
              </c:numCache>
            </c:numRef>
          </c:val>
          <c:extLst>
            <c:ext xmlns:c16="http://schemas.microsoft.com/office/drawing/2014/chart" uri="{C3380CC4-5D6E-409C-BE32-E72D297353CC}">
              <c16:uniqueId val="{00000008-A799-4F24-975A-C5768702C78A}"/>
            </c:ext>
          </c:extLst>
        </c:ser>
        <c:dLbls>
          <c:dLblPos val="outEnd"/>
          <c:showLegendKey val="0"/>
          <c:showVal val="1"/>
          <c:showCatName val="0"/>
          <c:showSerName val="0"/>
          <c:showPercent val="0"/>
          <c:showBubbleSize val="0"/>
        </c:dLbls>
        <c:gapWidth val="182"/>
        <c:axId val="1059348688"/>
        <c:axId val="1059349104"/>
      </c:barChart>
      <c:catAx>
        <c:axId val="1059348688"/>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lumMod val="75000"/>
                    <a:lumOff val="25000"/>
                  </a:schemeClr>
                </a:solidFill>
                <a:latin typeface="+mn-ea"/>
                <a:ea typeface="+mn-ea"/>
                <a:cs typeface="+mn-cs"/>
              </a:defRPr>
            </a:pPr>
            <a:endParaRPr lang="ja-JP"/>
          </a:p>
        </c:txPr>
        <c:crossAx val="1059349104"/>
        <c:crosses val="autoZero"/>
        <c:auto val="1"/>
        <c:lblAlgn val="ctr"/>
        <c:lblOffset val="100"/>
        <c:noMultiLvlLbl val="0"/>
      </c:catAx>
      <c:valAx>
        <c:axId val="1059349104"/>
        <c:scaling>
          <c:orientation val="minMax"/>
        </c:scaling>
        <c:delete val="1"/>
        <c:axPos val="b"/>
        <c:numFmt formatCode="0.0%" sourceLinked="1"/>
        <c:majorTickMark val="none"/>
        <c:minorTickMark val="none"/>
        <c:tickLblPos val="nextTo"/>
        <c:crossAx val="105934868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400" b="1"/>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F2C5D83-AC4A-40EC-87ED-4838191C9FDA}" type="datetimeFigureOut">
              <a:rPr kumimoji="1" lang="ja-JP" altLang="en-US" smtClean="0"/>
              <a:t>2023/3/2</a:t>
            </a:fld>
            <a:endParaRPr kumimoji="1" lang="ja-JP" altLang="en-US"/>
          </a:p>
        </p:txBody>
      </p:sp>
      <p:sp>
        <p:nvSpPr>
          <p:cNvPr id="4" name="スライド イメージ プレースホルダー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0219568-8B29-480B-B6F7-290616F30DC3}" type="slidenum">
              <a:rPr kumimoji="1" lang="ja-JP" altLang="en-US" smtClean="0"/>
              <a:t>‹#›</a:t>
            </a:fld>
            <a:endParaRPr kumimoji="1" lang="ja-JP" altLang="en-US"/>
          </a:p>
        </p:txBody>
      </p:sp>
    </p:spTree>
    <p:extLst>
      <p:ext uri="{BB962C8B-B14F-4D97-AF65-F5344CB8AC3E}">
        <p14:creationId xmlns:p14="http://schemas.microsoft.com/office/powerpoint/2010/main" val="4157437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0219568-8B29-480B-B6F7-290616F30DC3}" type="slidenum">
              <a:rPr kumimoji="1" lang="ja-JP" altLang="en-US" smtClean="0"/>
              <a:t>2</a:t>
            </a:fld>
            <a:endParaRPr kumimoji="1" lang="ja-JP" altLang="en-US"/>
          </a:p>
        </p:txBody>
      </p:sp>
    </p:spTree>
    <p:extLst>
      <p:ext uri="{BB962C8B-B14F-4D97-AF65-F5344CB8AC3E}">
        <p14:creationId xmlns:p14="http://schemas.microsoft.com/office/powerpoint/2010/main" val="158252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617207"/>
            <a:ext cx="12192000" cy="241300"/>
          </a:xfrm>
          <a:custGeom>
            <a:avLst/>
            <a:gdLst/>
            <a:ahLst/>
            <a:cxnLst/>
            <a:rect l="l" t="t" r="r" b="b"/>
            <a:pathLst>
              <a:path w="12192000" h="241300">
                <a:moveTo>
                  <a:pt x="12191999" y="0"/>
                </a:moveTo>
                <a:lnTo>
                  <a:pt x="0" y="0"/>
                </a:lnTo>
                <a:lnTo>
                  <a:pt x="0" y="240790"/>
                </a:lnTo>
                <a:lnTo>
                  <a:pt x="12191999" y="240790"/>
                </a:lnTo>
                <a:lnTo>
                  <a:pt x="12191999" y="0"/>
                </a:lnTo>
                <a:close/>
              </a:path>
            </a:pathLst>
          </a:custGeom>
          <a:solidFill>
            <a:srgbClr val="00AF50"/>
          </a:solidFill>
        </p:spPr>
        <p:txBody>
          <a:bodyPr wrap="square" lIns="0" tIns="0" rIns="0" bIns="0" rtlCol="0"/>
          <a:lstStyle/>
          <a:p>
            <a:endParaRPr/>
          </a:p>
        </p:txBody>
      </p:sp>
      <p:sp>
        <p:nvSpPr>
          <p:cNvPr id="17" name="bg object 17"/>
          <p:cNvSpPr/>
          <p:nvPr/>
        </p:nvSpPr>
        <p:spPr>
          <a:xfrm>
            <a:off x="146304" y="685800"/>
            <a:ext cx="11861165" cy="0"/>
          </a:xfrm>
          <a:custGeom>
            <a:avLst/>
            <a:gdLst/>
            <a:ahLst/>
            <a:cxnLst/>
            <a:rect l="l" t="t" r="r" b="b"/>
            <a:pathLst>
              <a:path w="11861165">
                <a:moveTo>
                  <a:pt x="0" y="0"/>
                </a:moveTo>
                <a:lnTo>
                  <a:pt x="11860657" y="0"/>
                </a:lnTo>
              </a:path>
            </a:pathLst>
          </a:custGeom>
          <a:ln w="9525">
            <a:solidFill>
              <a:srgbClr val="BEBEBE"/>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0" i="0">
                <a:solidFill>
                  <a:srgbClr val="92D050"/>
                </a:solidFill>
                <a:latin typeface="MS UI Gothic"/>
                <a:cs typeface="MS UI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92D050"/>
                </a:solidFill>
                <a:latin typeface="MS UI Gothic"/>
                <a:cs typeface="MS UI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7" name="Holder 7"/>
          <p:cNvSpPr>
            <a:spLocks noGrp="1"/>
          </p:cNvSpPr>
          <p:nvPr>
            <p:ph type="sldNum" sz="quarter" idx="7"/>
          </p:nvPr>
        </p:nvSpPr>
        <p:spPr/>
        <p:txBody>
          <a:bodyPr lIns="0" tIns="0" rIns="0" bIns="0"/>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92D050"/>
                </a:solidFill>
                <a:latin typeface="MS UI Gothic"/>
                <a:cs typeface="MS UI Gothic"/>
              </a:defRPr>
            </a:lvl1pPr>
          </a:lstStyle>
          <a:p>
            <a:endParaRPr/>
          </a:p>
        </p:txBody>
      </p:sp>
      <p:sp>
        <p:nvSpPr>
          <p:cNvPr id="3" name="Holder 3"/>
          <p:cNvSpPr>
            <a:spLocks noGrp="1"/>
          </p:cNvSpPr>
          <p:nvPr>
            <p:ph type="ftr" sz="quarter" idx="5"/>
          </p:nvPr>
        </p:nvSpPr>
        <p:spPr/>
        <p:txBody>
          <a:bodyPr lIns="0" tIns="0" rIns="0" bIns="0"/>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5" name="Holder 5"/>
          <p:cNvSpPr>
            <a:spLocks noGrp="1"/>
          </p:cNvSpPr>
          <p:nvPr>
            <p:ph type="sldNum" sz="quarter" idx="7"/>
          </p:nvPr>
        </p:nvSpPr>
        <p:spPr/>
        <p:txBody>
          <a:bodyPr lIns="0" tIns="0" rIns="0" bIns="0"/>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3/2/2023</a:t>
            </a:fld>
            <a:endParaRPr lang="en-US"/>
          </a:p>
        </p:txBody>
      </p:sp>
      <p:sp>
        <p:nvSpPr>
          <p:cNvPr id="4" name="Holder 4"/>
          <p:cNvSpPr>
            <a:spLocks noGrp="1"/>
          </p:cNvSpPr>
          <p:nvPr>
            <p:ph type="sldNum" sz="quarter" idx="7"/>
          </p:nvPr>
        </p:nvSpPr>
        <p:spPr/>
        <p:txBody>
          <a:bodyPr lIns="0" tIns="0" rIns="0" bIns="0"/>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617207"/>
            <a:ext cx="12192000" cy="241300"/>
          </a:xfrm>
          <a:custGeom>
            <a:avLst/>
            <a:gdLst/>
            <a:ahLst/>
            <a:cxnLst/>
            <a:rect l="l" t="t" r="r" b="b"/>
            <a:pathLst>
              <a:path w="12192000" h="241300">
                <a:moveTo>
                  <a:pt x="12191999" y="0"/>
                </a:moveTo>
                <a:lnTo>
                  <a:pt x="0" y="0"/>
                </a:lnTo>
                <a:lnTo>
                  <a:pt x="0" y="240790"/>
                </a:lnTo>
                <a:lnTo>
                  <a:pt x="12191999" y="240790"/>
                </a:lnTo>
                <a:lnTo>
                  <a:pt x="12191999" y="0"/>
                </a:lnTo>
                <a:close/>
              </a:path>
            </a:pathLst>
          </a:custGeom>
          <a:solidFill>
            <a:srgbClr val="00AF50"/>
          </a:solidFill>
        </p:spPr>
        <p:txBody>
          <a:bodyPr wrap="square" lIns="0" tIns="0" rIns="0" bIns="0" rtlCol="0"/>
          <a:lstStyle/>
          <a:p>
            <a:endParaRPr/>
          </a:p>
        </p:txBody>
      </p:sp>
      <p:sp>
        <p:nvSpPr>
          <p:cNvPr id="2" name="Holder 2"/>
          <p:cNvSpPr>
            <a:spLocks noGrp="1"/>
          </p:cNvSpPr>
          <p:nvPr>
            <p:ph type="title"/>
          </p:nvPr>
        </p:nvSpPr>
        <p:spPr>
          <a:xfrm>
            <a:off x="270154" y="201295"/>
            <a:ext cx="11651691" cy="391159"/>
          </a:xfrm>
          <a:prstGeom prst="rect">
            <a:avLst/>
          </a:prstGeom>
        </p:spPr>
        <p:txBody>
          <a:bodyPr wrap="square" lIns="0" tIns="0" rIns="0" bIns="0">
            <a:spAutoFit/>
          </a:bodyPr>
          <a:lstStyle>
            <a:lvl1pPr>
              <a:defRPr sz="2400" b="0" i="0">
                <a:solidFill>
                  <a:srgbClr val="92D050"/>
                </a:solidFill>
                <a:latin typeface="MS UI Gothic"/>
                <a:cs typeface="MS UI Gothic"/>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4051" y="6627732"/>
            <a:ext cx="2958465" cy="203834"/>
          </a:xfrm>
          <a:prstGeom prst="rect">
            <a:avLst/>
          </a:prstGeom>
        </p:spPr>
        <p:txBody>
          <a:bodyPr wrap="square" lIns="0" tIns="0" rIns="0" bIns="0">
            <a:spAutoFit/>
          </a:bodyPr>
          <a:lstStyle>
            <a:lvl1pPr>
              <a:defRPr sz="1050" b="0" i="0">
                <a:solidFill>
                  <a:schemeClr val="bg1"/>
                </a:solidFill>
                <a:latin typeface="Segoe UI"/>
                <a:cs typeface="Segoe UI"/>
              </a:defRPr>
            </a:lvl1p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3/2/2023</a:t>
            </a:fld>
            <a:endParaRPr lang="en-US"/>
          </a:p>
        </p:txBody>
      </p:sp>
      <p:sp>
        <p:nvSpPr>
          <p:cNvPr id="6" name="Holder 6"/>
          <p:cNvSpPr>
            <a:spLocks noGrp="1"/>
          </p:cNvSpPr>
          <p:nvPr>
            <p:ph type="sldNum" sz="quarter" idx="7"/>
          </p:nvPr>
        </p:nvSpPr>
        <p:spPr>
          <a:xfrm>
            <a:off x="11842115" y="6625294"/>
            <a:ext cx="161290" cy="203834"/>
          </a:xfrm>
          <a:prstGeom prst="rect">
            <a:avLst/>
          </a:prstGeom>
        </p:spPr>
        <p:txBody>
          <a:bodyPr wrap="square" lIns="0" tIns="0" rIns="0" bIns="0">
            <a:spAutoFit/>
          </a:bodyPr>
          <a:lstStyle>
            <a:lvl1pPr>
              <a:defRPr sz="1050" b="0" i="0">
                <a:solidFill>
                  <a:schemeClr val="bg1"/>
                </a:solidFill>
                <a:latin typeface="Segoe UI"/>
                <a:cs typeface="Segoe UI"/>
              </a:defRPr>
            </a:lvl1pPr>
          </a:lstStyle>
          <a:p>
            <a:pPr marL="38100">
              <a:lnSpc>
                <a:spcPct val="100000"/>
              </a:lnSpc>
              <a:spcBef>
                <a:spcPts val="19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9.jp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1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hyperlink" Target="https://www.desknets.com/neo/start/appsuite/" TargetMode="External"/><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hyperlink" Target="https://www.desknets.com/neo/appsuite/" TargetMode="External"/><Relationship Id="rId4" Type="http://schemas.openxmlformats.org/officeDocument/2006/relationships/image" Target="../media/image8.png"/><Relationship Id="rId9"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5.xml"/><Relationship Id="rId6" Type="http://schemas.openxmlformats.org/officeDocument/2006/relationships/image" Target="../media/image17.png"/><Relationship Id="rId5" Type="http://schemas.openxmlformats.org/officeDocument/2006/relationships/hyperlink" Target="https://www.desknets.com/neo/appsuite/applicreate.html" TargetMode="External"/><Relationship Id="rId4" Type="http://schemas.openxmlformats.org/officeDocument/2006/relationships/hyperlink" Target="https://www.desknets.com/neo/start/appsuit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5.png"/><Relationship Id="rId2" Type="http://schemas.openxmlformats.org/officeDocument/2006/relationships/image" Target="../media/image18.png"/><Relationship Id="rId1" Type="http://schemas.openxmlformats.org/officeDocument/2006/relationships/slideLayout" Target="../slideLayouts/slideLayout5.xml"/><Relationship Id="rId6" Type="http://schemas.openxmlformats.org/officeDocument/2006/relationships/image" Target="../media/image4.jpeg"/><Relationship Id="rId5" Type="http://schemas.openxmlformats.org/officeDocument/2006/relationships/image" Target="../media/image21.png"/><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chart" Target="../charts/chart1.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desknets.com/neo/inquiry/" TargetMode="Externa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5D6223A0-342E-456C-8B8B-ECF2789EF4D7}"/>
              </a:ext>
            </a:extLst>
          </p:cNvPr>
          <p:cNvSpPr/>
          <p:nvPr/>
        </p:nvSpPr>
        <p:spPr>
          <a:xfrm>
            <a:off x="0" y="0"/>
            <a:ext cx="12192000" cy="6858000"/>
          </a:xfrm>
          <a:prstGeom prst="rect">
            <a:avLst/>
          </a:prstGeom>
          <a:solidFill>
            <a:srgbClr val="C3F6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object 10">
            <a:extLst>
              <a:ext uri="{FF2B5EF4-FFF2-40B4-BE49-F238E27FC236}">
                <a16:creationId xmlns:a16="http://schemas.microsoft.com/office/drawing/2014/main" id="{BA500C86-4993-A0C7-2C83-2C908427E821}"/>
              </a:ext>
            </a:extLst>
          </p:cNvPr>
          <p:cNvSpPr txBox="1"/>
          <p:nvPr/>
        </p:nvSpPr>
        <p:spPr>
          <a:xfrm>
            <a:off x="1339091" y="3564812"/>
            <a:ext cx="5105399" cy="1379865"/>
          </a:xfrm>
          <a:prstGeom prst="rect">
            <a:avLst/>
          </a:prstGeom>
        </p:spPr>
        <p:txBody>
          <a:bodyPr vert="horz" wrap="square" lIns="0" tIns="12700" rIns="0" bIns="0" rtlCol="0">
            <a:spAutoFit/>
          </a:bodyPr>
          <a:lstStyle/>
          <a:p>
            <a:pPr marL="12700">
              <a:lnSpc>
                <a:spcPct val="100000"/>
              </a:lnSpc>
              <a:spcBef>
                <a:spcPts val="100"/>
              </a:spcBef>
            </a:pPr>
            <a:r>
              <a:rPr lang="ja-JP" altLang="en-US"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ea"/>
                <a:ea typeface="+mj-ea"/>
                <a:cs typeface="MS UI Gothic"/>
              </a:rPr>
              <a:t>お試し利用の始め方</a:t>
            </a:r>
            <a:endParaRPr lang="en-US" altLang="ja-JP"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ea"/>
              <a:ea typeface="+mj-ea"/>
              <a:cs typeface="MS UI Gothic"/>
            </a:endParaRPr>
          </a:p>
          <a:p>
            <a:pPr marL="12700">
              <a:spcBef>
                <a:spcPts val="100"/>
              </a:spcBef>
            </a:pPr>
            <a:r>
              <a:rPr lang="ja-JP" altLang="en-US"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cs typeface="MS UI Gothic"/>
              </a:rPr>
              <a:t>（</a:t>
            </a:r>
            <a:r>
              <a:rPr lang="en-US" altLang="ja-JP"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cs typeface="MS UI Gothic"/>
              </a:rPr>
              <a:t>PKG</a:t>
            </a:r>
            <a:r>
              <a:rPr lang="ja-JP" altLang="en-US"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cs typeface="MS UI Gothic"/>
              </a:rPr>
              <a:t>版）</a:t>
            </a:r>
          </a:p>
        </p:txBody>
      </p:sp>
      <p:grpSp>
        <p:nvGrpSpPr>
          <p:cNvPr id="6" name="グループ化 5">
            <a:extLst>
              <a:ext uri="{FF2B5EF4-FFF2-40B4-BE49-F238E27FC236}">
                <a16:creationId xmlns:a16="http://schemas.microsoft.com/office/drawing/2014/main" id="{751D3215-D8E5-1CB3-4607-784CAC9C2D40}"/>
              </a:ext>
            </a:extLst>
          </p:cNvPr>
          <p:cNvGrpSpPr/>
          <p:nvPr/>
        </p:nvGrpSpPr>
        <p:grpSpPr>
          <a:xfrm>
            <a:off x="2639108" y="1641238"/>
            <a:ext cx="4488873" cy="378432"/>
            <a:chOff x="2778991" y="3292976"/>
            <a:chExt cx="4488873" cy="378432"/>
          </a:xfrm>
        </p:grpSpPr>
        <p:sp>
          <p:nvSpPr>
            <p:cNvPr id="7" name="テキスト ボックス 6">
              <a:extLst>
                <a:ext uri="{FF2B5EF4-FFF2-40B4-BE49-F238E27FC236}">
                  <a16:creationId xmlns:a16="http://schemas.microsoft.com/office/drawing/2014/main" id="{D92745A9-34F7-B9D0-93EC-F042C21FA345}"/>
                </a:ext>
              </a:extLst>
            </p:cNvPr>
            <p:cNvSpPr txBox="1"/>
            <p:nvPr/>
          </p:nvSpPr>
          <p:spPr>
            <a:xfrm>
              <a:off x="2778991" y="3296989"/>
              <a:ext cx="381000" cy="369332"/>
            </a:xfrm>
            <a:prstGeom prst="rect">
              <a:avLst/>
            </a:prstGeom>
            <a:noFill/>
          </p:spPr>
          <p:txBody>
            <a:bodyPr wrap="square" rtlCol="0">
              <a:spAutoFit/>
            </a:bodyPr>
            <a:lstStyle/>
            <a:p>
              <a:r>
                <a:rPr kumimoji="1" lang="ja-JP" altLang="en-US" dirty="0"/>
                <a:t>ア</a:t>
              </a:r>
            </a:p>
          </p:txBody>
        </p:sp>
        <p:sp>
          <p:nvSpPr>
            <p:cNvPr id="8" name="テキスト ボックス 7">
              <a:extLst>
                <a:ext uri="{FF2B5EF4-FFF2-40B4-BE49-F238E27FC236}">
                  <a16:creationId xmlns:a16="http://schemas.microsoft.com/office/drawing/2014/main" id="{983B7B62-51A3-E09E-6E55-59EB61D79FEF}"/>
                </a:ext>
              </a:extLst>
            </p:cNvPr>
            <p:cNvSpPr txBox="1"/>
            <p:nvPr/>
          </p:nvSpPr>
          <p:spPr>
            <a:xfrm>
              <a:off x="3462482" y="3296989"/>
              <a:ext cx="381000" cy="369332"/>
            </a:xfrm>
            <a:prstGeom prst="rect">
              <a:avLst/>
            </a:prstGeom>
            <a:noFill/>
          </p:spPr>
          <p:txBody>
            <a:bodyPr wrap="square" rtlCol="0">
              <a:spAutoFit/>
            </a:bodyPr>
            <a:lstStyle/>
            <a:p>
              <a:r>
                <a:rPr kumimoji="1" lang="ja-JP" altLang="en-US" dirty="0"/>
                <a:t>ッ</a:t>
              </a:r>
            </a:p>
          </p:txBody>
        </p:sp>
        <p:sp>
          <p:nvSpPr>
            <p:cNvPr id="9" name="テキスト ボックス 8">
              <a:extLst>
                <a:ext uri="{FF2B5EF4-FFF2-40B4-BE49-F238E27FC236}">
                  <a16:creationId xmlns:a16="http://schemas.microsoft.com/office/drawing/2014/main" id="{51483972-F2EA-70BF-FD5F-59FF4E179F1E}"/>
                </a:ext>
              </a:extLst>
            </p:cNvPr>
            <p:cNvSpPr txBox="1"/>
            <p:nvPr/>
          </p:nvSpPr>
          <p:spPr>
            <a:xfrm>
              <a:off x="4148282" y="3302076"/>
              <a:ext cx="381000" cy="369332"/>
            </a:xfrm>
            <a:prstGeom prst="rect">
              <a:avLst/>
            </a:prstGeom>
            <a:noFill/>
          </p:spPr>
          <p:txBody>
            <a:bodyPr wrap="square" rtlCol="0">
              <a:spAutoFit/>
            </a:bodyPr>
            <a:lstStyle/>
            <a:p>
              <a:r>
                <a:rPr lang="ja-JP" altLang="en-US" dirty="0"/>
                <a:t>プ</a:t>
              </a:r>
              <a:endParaRPr kumimoji="1" lang="ja-JP" altLang="en-US" dirty="0"/>
            </a:p>
          </p:txBody>
        </p:sp>
        <p:sp>
          <p:nvSpPr>
            <p:cNvPr id="11" name="テキスト ボックス 10">
              <a:extLst>
                <a:ext uri="{FF2B5EF4-FFF2-40B4-BE49-F238E27FC236}">
                  <a16:creationId xmlns:a16="http://schemas.microsoft.com/office/drawing/2014/main" id="{01A06BAB-20D7-F958-D465-F868A5340B85}"/>
                </a:ext>
              </a:extLst>
            </p:cNvPr>
            <p:cNvSpPr txBox="1"/>
            <p:nvPr/>
          </p:nvSpPr>
          <p:spPr>
            <a:xfrm>
              <a:off x="4834082" y="3296989"/>
              <a:ext cx="381000" cy="369332"/>
            </a:xfrm>
            <a:prstGeom prst="rect">
              <a:avLst/>
            </a:prstGeom>
            <a:noFill/>
          </p:spPr>
          <p:txBody>
            <a:bodyPr wrap="square" rtlCol="0">
              <a:spAutoFit/>
            </a:bodyPr>
            <a:lstStyle/>
            <a:p>
              <a:r>
                <a:rPr lang="ja-JP" altLang="en-US" dirty="0"/>
                <a:t>ス</a:t>
              </a:r>
              <a:endParaRPr kumimoji="1" lang="ja-JP" altLang="en-US" dirty="0"/>
            </a:p>
          </p:txBody>
        </p:sp>
        <p:sp>
          <p:nvSpPr>
            <p:cNvPr id="12" name="テキスト ボックス 11">
              <a:extLst>
                <a:ext uri="{FF2B5EF4-FFF2-40B4-BE49-F238E27FC236}">
                  <a16:creationId xmlns:a16="http://schemas.microsoft.com/office/drawing/2014/main" id="{EB20B9F1-1299-21FA-4F27-76E74F8BB517}"/>
                </a:ext>
              </a:extLst>
            </p:cNvPr>
            <p:cNvSpPr txBox="1"/>
            <p:nvPr/>
          </p:nvSpPr>
          <p:spPr>
            <a:xfrm>
              <a:off x="5519882" y="3292976"/>
              <a:ext cx="381000" cy="369332"/>
            </a:xfrm>
            <a:prstGeom prst="rect">
              <a:avLst/>
            </a:prstGeom>
            <a:noFill/>
          </p:spPr>
          <p:txBody>
            <a:bodyPr wrap="square" rtlCol="0">
              <a:spAutoFit/>
            </a:bodyPr>
            <a:lstStyle/>
            <a:p>
              <a:r>
                <a:rPr lang="ja-JP" altLang="en-US" dirty="0"/>
                <a:t>イ</a:t>
              </a:r>
              <a:endParaRPr kumimoji="1" lang="ja-JP" altLang="en-US" dirty="0"/>
            </a:p>
          </p:txBody>
        </p:sp>
        <p:sp>
          <p:nvSpPr>
            <p:cNvPr id="13" name="テキスト ボックス 12">
              <a:extLst>
                <a:ext uri="{FF2B5EF4-FFF2-40B4-BE49-F238E27FC236}">
                  <a16:creationId xmlns:a16="http://schemas.microsoft.com/office/drawing/2014/main" id="{9699D323-C781-BCEC-4CDA-D71F1C3E943D}"/>
                </a:ext>
              </a:extLst>
            </p:cNvPr>
            <p:cNvSpPr txBox="1"/>
            <p:nvPr/>
          </p:nvSpPr>
          <p:spPr>
            <a:xfrm>
              <a:off x="6203373" y="3302076"/>
              <a:ext cx="381000" cy="369332"/>
            </a:xfrm>
            <a:prstGeom prst="rect">
              <a:avLst/>
            </a:prstGeom>
            <a:noFill/>
          </p:spPr>
          <p:txBody>
            <a:bodyPr wrap="square" rtlCol="0">
              <a:spAutoFit/>
            </a:bodyPr>
            <a:lstStyle/>
            <a:p>
              <a:r>
                <a:rPr lang="ja-JP" altLang="en-US" dirty="0"/>
                <a:t>ー</a:t>
              </a:r>
              <a:endParaRPr kumimoji="1" lang="ja-JP" altLang="en-US" dirty="0"/>
            </a:p>
          </p:txBody>
        </p:sp>
        <p:sp>
          <p:nvSpPr>
            <p:cNvPr id="14" name="テキスト ボックス 13">
              <a:extLst>
                <a:ext uri="{FF2B5EF4-FFF2-40B4-BE49-F238E27FC236}">
                  <a16:creationId xmlns:a16="http://schemas.microsoft.com/office/drawing/2014/main" id="{D2E5CD47-7B89-8FCD-F6AC-1446DBEFE8CD}"/>
                </a:ext>
              </a:extLst>
            </p:cNvPr>
            <p:cNvSpPr txBox="1"/>
            <p:nvPr/>
          </p:nvSpPr>
          <p:spPr>
            <a:xfrm>
              <a:off x="6886864" y="3302076"/>
              <a:ext cx="381000" cy="369332"/>
            </a:xfrm>
            <a:prstGeom prst="rect">
              <a:avLst/>
            </a:prstGeom>
            <a:noFill/>
          </p:spPr>
          <p:txBody>
            <a:bodyPr wrap="square" rtlCol="0">
              <a:spAutoFit/>
            </a:bodyPr>
            <a:lstStyle/>
            <a:p>
              <a:r>
                <a:rPr kumimoji="1" lang="ja-JP" altLang="en-US" dirty="0"/>
                <a:t>ト</a:t>
              </a:r>
            </a:p>
          </p:txBody>
        </p:sp>
      </p:grpSp>
      <p:sp>
        <p:nvSpPr>
          <p:cNvPr id="26" name="フッター プレースホルダー 3">
            <a:extLst>
              <a:ext uri="{FF2B5EF4-FFF2-40B4-BE49-F238E27FC236}">
                <a16:creationId xmlns:a16="http://schemas.microsoft.com/office/drawing/2014/main" id="{82E3D8AA-C3F7-6B74-F748-6603CE8962CD}"/>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pic>
        <p:nvPicPr>
          <p:cNvPr id="27" name="図 26" descr="挿絵, 記号 が含まれている画像&#10;&#10;自動的に生成された説明">
            <a:extLst>
              <a:ext uri="{FF2B5EF4-FFF2-40B4-BE49-F238E27FC236}">
                <a16:creationId xmlns:a16="http://schemas.microsoft.com/office/drawing/2014/main" id="{602444B1-61C5-FB3B-0524-666C07E4B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109" y="1977574"/>
            <a:ext cx="7149087" cy="1508060"/>
          </a:xfrm>
          <a:prstGeom prst="rect">
            <a:avLst/>
          </a:prstGeom>
        </p:spPr>
      </p:pic>
      <p:pic>
        <p:nvPicPr>
          <p:cNvPr id="28" name="図 27" descr="図形, 矢印&#10;&#10;自動的に生成された説明">
            <a:extLst>
              <a:ext uri="{FF2B5EF4-FFF2-40B4-BE49-F238E27FC236}">
                <a16:creationId xmlns:a16="http://schemas.microsoft.com/office/drawing/2014/main" id="{0469547F-ECFF-F6D5-B26C-BC64631EF7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889" y="-1"/>
            <a:ext cx="4480002" cy="2362201"/>
          </a:xfrm>
          <a:prstGeom prst="rect">
            <a:avLst/>
          </a:prstGeom>
        </p:spPr>
      </p:pic>
      <p:cxnSp>
        <p:nvCxnSpPr>
          <p:cNvPr id="31" name="直線コネクタ 30">
            <a:extLst>
              <a:ext uri="{FF2B5EF4-FFF2-40B4-BE49-F238E27FC236}">
                <a16:creationId xmlns:a16="http://schemas.microsoft.com/office/drawing/2014/main" id="{C0092BF8-7957-4A12-EBBB-80A7961AB5B7}"/>
              </a:ext>
            </a:extLst>
          </p:cNvPr>
          <p:cNvCxnSpPr>
            <a:cxnSpLocks/>
          </p:cNvCxnSpPr>
          <p:nvPr/>
        </p:nvCxnSpPr>
        <p:spPr>
          <a:xfrm>
            <a:off x="0" y="6248400"/>
            <a:ext cx="12192000" cy="0"/>
          </a:xfrm>
          <a:prstGeom prst="line">
            <a:avLst/>
          </a:prstGeom>
        </p:spPr>
        <p:style>
          <a:lnRef idx="1">
            <a:schemeClr val="dk1"/>
          </a:lnRef>
          <a:fillRef idx="0">
            <a:schemeClr val="dk1"/>
          </a:fillRef>
          <a:effectRef idx="0">
            <a:schemeClr val="dk1"/>
          </a:effectRef>
          <a:fontRef idx="minor">
            <a:schemeClr val="tx1"/>
          </a:fontRef>
        </p:style>
      </p:cxnSp>
      <p:sp>
        <p:nvSpPr>
          <p:cNvPr id="32" name="テキスト ボックス 31">
            <a:extLst>
              <a:ext uri="{FF2B5EF4-FFF2-40B4-BE49-F238E27FC236}">
                <a16:creationId xmlns:a16="http://schemas.microsoft.com/office/drawing/2014/main" id="{54CB9CD3-04F6-DBD3-08D0-3901491194A8}"/>
              </a:ext>
            </a:extLst>
          </p:cNvPr>
          <p:cNvSpPr txBox="1"/>
          <p:nvPr/>
        </p:nvSpPr>
        <p:spPr>
          <a:xfrm flipH="1">
            <a:off x="7924800" y="996433"/>
            <a:ext cx="3276600" cy="369332"/>
          </a:xfrm>
          <a:prstGeom prst="rect">
            <a:avLst/>
          </a:prstGeom>
          <a:noFill/>
        </p:spPr>
        <p:txBody>
          <a:bodyPr wrap="square" rtlCol="0">
            <a:spAutoFit/>
          </a:bodyPr>
          <a:lstStyle/>
          <a:p>
            <a:r>
              <a:rPr kumimoji="1" lang="ja-JP" altLang="en-US" b="1" dirty="0">
                <a:latin typeface="+mj-ea"/>
                <a:ea typeface="+mj-ea"/>
              </a:rPr>
              <a:t>実画面を用いてやさしく解説！</a:t>
            </a:r>
          </a:p>
        </p:txBody>
      </p:sp>
      <p:pic>
        <p:nvPicPr>
          <p:cNvPr id="33" name="図 32" descr="アイコン が含まれている画像&#10;&#10;自動的に生成された説明">
            <a:extLst>
              <a:ext uri="{FF2B5EF4-FFF2-40B4-BE49-F238E27FC236}">
                <a16:creationId xmlns:a16="http://schemas.microsoft.com/office/drawing/2014/main" id="{EC3B656B-17EA-4FF6-863E-7B12BADDC9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1961" y="1977574"/>
            <a:ext cx="6755907" cy="50669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5EFC99A-181E-C3EE-2263-48C3565F4219}"/>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object 5">
            <a:extLst>
              <a:ext uri="{FF2B5EF4-FFF2-40B4-BE49-F238E27FC236}">
                <a16:creationId xmlns:a16="http://schemas.microsoft.com/office/drawing/2014/main" id="{E3FDB1FF-D52C-42BE-9893-226904F22FD0}"/>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4" name="object 6">
            <a:extLst>
              <a:ext uri="{FF2B5EF4-FFF2-40B4-BE49-F238E27FC236}">
                <a16:creationId xmlns:a16="http://schemas.microsoft.com/office/drawing/2014/main" id="{CDD30CAE-C603-15F5-44ED-70D116DCB4A7}"/>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10</a:t>
            </a:fld>
            <a:endParaRPr dirty="0"/>
          </a:p>
        </p:txBody>
      </p:sp>
      <p:sp>
        <p:nvSpPr>
          <p:cNvPr id="5" name="テキスト ボックス 4">
            <a:extLst>
              <a:ext uri="{FF2B5EF4-FFF2-40B4-BE49-F238E27FC236}">
                <a16:creationId xmlns:a16="http://schemas.microsoft.com/office/drawing/2014/main" id="{380CDB6F-2FBA-535A-FC62-DCC1C9AEC1E1}"/>
              </a:ext>
            </a:extLst>
          </p:cNvPr>
          <p:cNvSpPr txBox="1"/>
          <p:nvPr/>
        </p:nvSpPr>
        <p:spPr>
          <a:xfrm>
            <a:off x="304328" y="142390"/>
            <a:ext cx="7915279" cy="523220"/>
          </a:xfrm>
          <a:prstGeom prst="rect">
            <a:avLst/>
          </a:prstGeom>
          <a:noFill/>
        </p:spPr>
        <p:txBody>
          <a:bodyPr wrap="square" rtlCol="0">
            <a:spAutoFit/>
          </a:bodyPr>
          <a:lstStyle/>
          <a:p>
            <a:r>
              <a:rPr lang="en-US" altLang="ja-JP" sz="2800" b="1" dirty="0">
                <a:latin typeface="+mn-ea"/>
              </a:rPr>
              <a:t>AppSuite</a:t>
            </a:r>
            <a:r>
              <a:rPr lang="ja-JP" altLang="en-US" sz="2800" b="1" dirty="0">
                <a:latin typeface="+mn-ea"/>
              </a:rPr>
              <a:t>試使用を開始するスイッチを</a:t>
            </a:r>
            <a:r>
              <a:rPr lang="en-US" altLang="ja-JP" sz="2800" b="1" dirty="0">
                <a:latin typeface="+mn-ea"/>
              </a:rPr>
              <a:t>ON</a:t>
            </a:r>
            <a:r>
              <a:rPr lang="ja-JP" altLang="en-US" sz="2800" b="1" dirty="0">
                <a:latin typeface="+mn-ea"/>
              </a:rPr>
              <a:t>！</a:t>
            </a:r>
            <a:endParaRPr kumimoji="1" lang="ja-JP" altLang="en-US" sz="2800" b="1" dirty="0">
              <a:latin typeface="+mn-ea"/>
            </a:endParaRPr>
          </a:p>
        </p:txBody>
      </p:sp>
      <p:sp>
        <p:nvSpPr>
          <p:cNvPr id="6" name="テキスト ボックス 5">
            <a:extLst>
              <a:ext uri="{FF2B5EF4-FFF2-40B4-BE49-F238E27FC236}">
                <a16:creationId xmlns:a16="http://schemas.microsoft.com/office/drawing/2014/main" id="{50A31703-1A1F-1414-2067-1DE485FD9676}"/>
              </a:ext>
            </a:extLst>
          </p:cNvPr>
          <p:cNvSpPr txBox="1"/>
          <p:nvPr/>
        </p:nvSpPr>
        <p:spPr>
          <a:xfrm>
            <a:off x="1513470" y="994019"/>
            <a:ext cx="10485895" cy="707886"/>
          </a:xfrm>
          <a:prstGeom prst="rect">
            <a:avLst/>
          </a:prstGeom>
          <a:noFill/>
        </p:spPr>
        <p:txBody>
          <a:bodyPr vert="horz" wrap="square" rtlCol="0">
            <a:spAutoFit/>
          </a:bodyPr>
          <a:lstStyle/>
          <a:p>
            <a:r>
              <a:rPr kumimoji="1" lang="ja-JP" altLang="en-US" sz="2000" dirty="0">
                <a:latin typeface="+mn-ea"/>
              </a:rPr>
              <a:t>管理者設定に戻り、画面右上</a:t>
            </a:r>
            <a:r>
              <a:rPr kumimoji="1" lang="ja-JP" altLang="en-US" sz="2000" dirty="0">
                <a:highlight>
                  <a:srgbClr val="FFFF00"/>
                </a:highlight>
                <a:latin typeface="+mn-ea"/>
              </a:rPr>
              <a:t>「</a:t>
            </a:r>
            <a:r>
              <a:rPr kumimoji="1" lang="ja-JP" altLang="en-US" sz="2000" b="1" dirty="0">
                <a:highlight>
                  <a:srgbClr val="FFFF00"/>
                </a:highlight>
                <a:latin typeface="+mn-ea"/>
              </a:rPr>
              <a:t>スパナ</a:t>
            </a:r>
            <a:r>
              <a:rPr kumimoji="1" lang="ja-JP" altLang="en-US" sz="2000" dirty="0">
                <a:highlight>
                  <a:srgbClr val="FFFF00"/>
                </a:highlight>
                <a:latin typeface="+mn-ea"/>
              </a:rPr>
              <a:t>」アイコン</a:t>
            </a:r>
            <a:r>
              <a:rPr kumimoji="1" lang="ja-JP" altLang="en-US" sz="2000" dirty="0">
                <a:latin typeface="+mn-ea"/>
              </a:rPr>
              <a:t>をクリック、</a:t>
            </a:r>
            <a:endParaRPr kumimoji="1" lang="en-US" altLang="ja-JP" sz="2000" dirty="0">
              <a:latin typeface="+mn-ea"/>
            </a:endParaRPr>
          </a:p>
          <a:p>
            <a:r>
              <a:rPr kumimoji="1" lang="ja-JP" altLang="en-US" sz="2000" dirty="0">
                <a:latin typeface="+mn-ea"/>
              </a:rPr>
              <a:t>次に</a:t>
            </a:r>
            <a:r>
              <a:rPr kumimoji="1" lang="ja-JP" altLang="en-US" sz="2000" dirty="0">
                <a:highlight>
                  <a:srgbClr val="FFFF00"/>
                </a:highlight>
                <a:latin typeface="+mn-ea"/>
              </a:rPr>
              <a:t>「</a:t>
            </a:r>
            <a:r>
              <a:rPr kumimoji="1" lang="ja-JP" altLang="en-US" sz="2000" b="1" dirty="0">
                <a:highlight>
                  <a:srgbClr val="FFFF00"/>
                </a:highlight>
                <a:latin typeface="+mn-ea"/>
              </a:rPr>
              <a:t>ライセンス設定</a:t>
            </a:r>
            <a:r>
              <a:rPr kumimoji="1" lang="ja-JP" altLang="en-US" sz="2000" dirty="0">
                <a:highlight>
                  <a:srgbClr val="FFFF00"/>
                </a:highlight>
                <a:latin typeface="+mn-ea"/>
              </a:rPr>
              <a:t>」</a:t>
            </a:r>
            <a:r>
              <a:rPr kumimoji="1" lang="ja-JP" altLang="en-US" sz="2000" dirty="0">
                <a:latin typeface="+mn-ea"/>
              </a:rPr>
              <a:t>をクリック。</a:t>
            </a:r>
            <a:endParaRPr kumimoji="1" lang="en-US" altLang="ja-JP" sz="2000" dirty="0">
              <a:latin typeface="+mn-ea"/>
            </a:endParaRPr>
          </a:p>
        </p:txBody>
      </p:sp>
      <p:sp>
        <p:nvSpPr>
          <p:cNvPr id="7" name="フレーム 6">
            <a:extLst>
              <a:ext uri="{FF2B5EF4-FFF2-40B4-BE49-F238E27FC236}">
                <a16:creationId xmlns:a16="http://schemas.microsoft.com/office/drawing/2014/main" id="{0533C4A2-0FE8-DC93-1972-D9CFEB7BD1E5}"/>
              </a:ext>
            </a:extLst>
          </p:cNvPr>
          <p:cNvSpPr/>
          <p:nvPr/>
        </p:nvSpPr>
        <p:spPr>
          <a:xfrm>
            <a:off x="1517510" y="3994077"/>
            <a:ext cx="3283090" cy="457200"/>
          </a:xfrm>
          <a:prstGeom prst="frame">
            <a:avLst>
              <a:gd name="adj1" fmla="val 1448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8" name="グループ化 7">
            <a:extLst>
              <a:ext uri="{FF2B5EF4-FFF2-40B4-BE49-F238E27FC236}">
                <a16:creationId xmlns:a16="http://schemas.microsoft.com/office/drawing/2014/main" id="{54483131-0649-6136-2F7B-C41EB9DC1221}"/>
              </a:ext>
            </a:extLst>
          </p:cNvPr>
          <p:cNvGrpSpPr/>
          <p:nvPr/>
        </p:nvGrpSpPr>
        <p:grpSpPr>
          <a:xfrm>
            <a:off x="1352550" y="1981200"/>
            <a:ext cx="9486900" cy="4329371"/>
            <a:chOff x="1352550" y="2133600"/>
            <a:chExt cx="9486900" cy="4329371"/>
          </a:xfrm>
        </p:grpSpPr>
        <p:pic>
          <p:nvPicPr>
            <p:cNvPr id="9" name="図 8" descr="グラフィカル ユーザー インターフェイス, テキスト, アプリケーション, メール&#10;&#10;自動的に生成された説明">
              <a:extLst>
                <a:ext uri="{FF2B5EF4-FFF2-40B4-BE49-F238E27FC236}">
                  <a16:creationId xmlns:a16="http://schemas.microsoft.com/office/drawing/2014/main" id="{D3AC6AAC-2460-AE9E-DF3A-5B71684BDF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2550" y="2133600"/>
              <a:ext cx="9486900" cy="4329371"/>
            </a:xfrm>
            <a:prstGeom prst="rect">
              <a:avLst/>
            </a:prstGeom>
            <a:ln>
              <a:solidFill>
                <a:schemeClr val="tx1"/>
              </a:solidFill>
            </a:ln>
          </p:spPr>
        </p:pic>
        <p:sp>
          <p:nvSpPr>
            <p:cNvPr id="10" name="円: 塗りつぶしなし 9">
              <a:extLst>
                <a:ext uri="{FF2B5EF4-FFF2-40B4-BE49-F238E27FC236}">
                  <a16:creationId xmlns:a16="http://schemas.microsoft.com/office/drawing/2014/main" id="{ECC8DDA8-6594-D8E4-91DE-AD76EE615CAD}"/>
                </a:ext>
              </a:extLst>
            </p:cNvPr>
            <p:cNvSpPr/>
            <p:nvPr/>
          </p:nvSpPr>
          <p:spPr>
            <a:xfrm>
              <a:off x="10260779" y="2388886"/>
              <a:ext cx="571893" cy="609600"/>
            </a:xfrm>
            <a:prstGeom prst="donut">
              <a:avLst>
                <a:gd name="adj" fmla="val 101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1" name="図 10" descr="アイコン&#10;&#10;自動的に生成された説明">
              <a:extLst>
                <a:ext uri="{FF2B5EF4-FFF2-40B4-BE49-F238E27FC236}">
                  <a16:creationId xmlns:a16="http://schemas.microsoft.com/office/drawing/2014/main" id="{AD78AF90-C22D-871D-51AE-F79CFD2E4C6E}"/>
                </a:ext>
              </a:extLst>
            </p:cNvPr>
            <p:cNvPicPr>
              <a:picLocks noChangeAspect="1"/>
            </p:cNvPicPr>
            <p:nvPr/>
          </p:nvPicPr>
          <p:blipFill>
            <a:blip r:embed="rId3"/>
            <a:stretch>
              <a:fillRect/>
            </a:stretch>
          </p:blipFill>
          <p:spPr>
            <a:xfrm rot="18062818">
              <a:off x="10049688" y="3111163"/>
              <a:ext cx="594985" cy="470038"/>
            </a:xfrm>
            <a:prstGeom prst="rect">
              <a:avLst/>
            </a:prstGeom>
          </p:spPr>
        </p:pic>
        <p:sp>
          <p:nvSpPr>
            <p:cNvPr id="12" name="テキスト ボックス 11">
              <a:extLst>
                <a:ext uri="{FF2B5EF4-FFF2-40B4-BE49-F238E27FC236}">
                  <a16:creationId xmlns:a16="http://schemas.microsoft.com/office/drawing/2014/main" id="{EF27BB89-A587-6B7E-46EB-6DA5C7704B94}"/>
                </a:ext>
              </a:extLst>
            </p:cNvPr>
            <p:cNvSpPr txBox="1"/>
            <p:nvPr/>
          </p:nvSpPr>
          <p:spPr>
            <a:xfrm>
              <a:off x="9854911" y="2877328"/>
              <a:ext cx="457199" cy="400110"/>
            </a:xfrm>
            <a:prstGeom prst="rect">
              <a:avLst/>
            </a:prstGeom>
            <a:noFill/>
          </p:spPr>
          <p:txBody>
            <a:bodyPr wrap="square" rtlCol="0">
              <a:spAutoFit/>
            </a:bodyPr>
            <a:lstStyle/>
            <a:p>
              <a:r>
                <a:rPr kumimoji="1" lang="ja-JP" altLang="en-US" sz="2000" b="1" dirty="0">
                  <a:solidFill>
                    <a:srgbClr val="FF0000"/>
                  </a:solidFill>
                </a:rPr>
                <a:t>①</a:t>
              </a:r>
            </a:p>
          </p:txBody>
        </p:sp>
        <p:pic>
          <p:nvPicPr>
            <p:cNvPr id="13" name="図 12" descr="アイコン&#10;&#10;自動的に生成された説明">
              <a:extLst>
                <a:ext uri="{FF2B5EF4-FFF2-40B4-BE49-F238E27FC236}">
                  <a16:creationId xmlns:a16="http://schemas.microsoft.com/office/drawing/2014/main" id="{5A0B0553-361D-DD57-387E-1A4CAA7577D1}"/>
                </a:ext>
              </a:extLst>
            </p:cNvPr>
            <p:cNvPicPr>
              <a:picLocks noChangeAspect="1"/>
            </p:cNvPicPr>
            <p:nvPr/>
          </p:nvPicPr>
          <p:blipFill>
            <a:blip r:embed="rId3"/>
            <a:stretch>
              <a:fillRect/>
            </a:stretch>
          </p:blipFill>
          <p:spPr>
            <a:xfrm rot="18613480">
              <a:off x="7694065" y="5131666"/>
              <a:ext cx="594985" cy="470038"/>
            </a:xfrm>
            <a:prstGeom prst="rect">
              <a:avLst/>
            </a:prstGeom>
          </p:spPr>
        </p:pic>
        <p:sp>
          <p:nvSpPr>
            <p:cNvPr id="14" name="テキスト ボックス 13">
              <a:extLst>
                <a:ext uri="{FF2B5EF4-FFF2-40B4-BE49-F238E27FC236}">
                  <a16:creationId xmlns:a16="http://schemas.microsoft.com/office/drawing/2014/main" id="{8751ED28-3883-B72F-3E37-62F36BBC55E0}"/>
                </a:ext>
              </a:extLst>
            </p:cNvPr>
            <p:cNvSpPr txBox="1"/>
            <p:nvPr/>
          </p:nvSpPr>
          <p:spPr>
            <a:xfrm>
              <a:off x="7762957" y="4712250"/>
              <a:ext cx="457199" cy="400110"/>
            </a:xfrm>
            <a:prstGeom prst="rect">
              <a:avLst/>
            </a:prstGeom>
            <a:noFill/>
          </p:spPr>
          <p:txBody>
            <a:bodyPr wrap="square" rtlCol="0">
              <a:spAutoFit/>
            </a:bodyPr>
            <a:lstStyle/>
            <a:p>
              <a:r>
                <a:rPr lang="ja-JP" altLang="en-US" sz="2000" b="1" dirty="0">
                  <a:solidFill>
                    <a:srgbClr val="FF0000"/>
                  </a:solidFill>
                </a:rPr>
                <a:t>②</a:t>
              </a:r>
              <a:endParaRPr kumimoji="1" lang="ja-JP" altLang="en-US" sz="2000" b="1" dirty="0">
                <a:solidFill>
                  <a:srgbClr val="FF0000"/>
                </a:solidFill>
              </a:endParaRPr>
            </a:p>
          </p:txBody>
        </p:sp>
        <p:sp>
          <p:nvSpPr>
            <p:cNvPr id="15" name="フレーム 14">
              <a:extLst>
                <a:ext uri="{FF2B5EF4-FFF2-40B4-BE49-F238E27FC236}">
                  <a16:creationId xmlns:a16="http://schemas.microsoft.com/office/drawing/2014/main" id="{66235B93-A797-E005-8B60-A65776CED80B}"/>
                </a:ext>
              </a:extLst>
            </p:cNvPr>
            <p:cNvSpPr/>
            <p:nvPr/>
          </p:nvSpPr>
          <p:spPr>
            <a:xfrm>
              <a:off x="8220079" y="4697010"/>
              <a:ext cx="1457321" cy="33121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6" name="フッター プレースホルダー 3">
            <a:extLst>
              <a:ext uri="{FF2B5EF4-FFF2-40B4-BE49-F238E27FC236}">
                <a16:creationId xmlns:a16="http://schemas.microsoft.com/office/drawing/2014/main" id="{E1DEDB7B-5148-07D4-AC8D-CCAF2B2289D8}"/>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sp>
        <p:nvSpPr>
          <p:cNvPr id="17" name="四角形: 角を丸くする 16">
            <a:extLst>
              <a:ext uri="{FF2B5EF4-FFF2-40B4-BE49-F238E27FC236}">
                <a16:creationId xmlns:a16="http://schemas.microsoft.com/office/drawing/2014/main" id="{F5ED1769-4EBF-CC8E-8C3A-5BF03F871D15}"/>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8" name="図 17" descr="文字が書かれている&#10;&#10;低い精度で自動的に生成された説明">
            <a:extLst>
              <a:ext uri="{FF2B5EF4-FFF2-40B4-BE49-F238E27FC236}">
                <a16:creationId xmlns:a16="http://schemas.microsoft.com/office/drawing/2014/main" id="{D65AD615-8A36-EE33-B9E5-BAA24BB20C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9" name="図 18" descr="挿絵, 記号 が含まれている画像&#10;&#10;自動的に生成された説明">
            <a:extLst>
              <a:ext uri="{FF2B5EF4-FFF2-40B4-BE49-F238E27FC236}">
                <a16:creationId xmlns:a16="http://schemas.microsoft.com/office/drawing/2014/main" id="{FCD6569C-5CF9-DEC2-5C01-AE079A0FBE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20" name="グループ化 19">
            <a:extLst>
              <a:ext uri="{FF2B5EF4-FFF2-40B4-BE49-F238E27FC236}">
                <a16:creationId xmlns:a16="http://schemas.microsoft.com/office/drawing/2014/main" id="{7FA090F5-90E6-2022-3415-17AF86924F12}"/>
              </a:ext>
            </a:extLst>
          </p:cNvPr>
          <p:cNvGrpSpPr/>
          <p:nvPr/>
        </p:nvGrpSpPr>
        <p:grpSpPr>
          <a:xfrm>
            <a:off x="305176" y="1066206"/>
            <a:ext cx="875177" cy="584775"/>
            <a:chOff x="307820" y="905402"/>
            <a:chExt cx="875177" cy="584775"/>
          </a:xfrm>
        </p:grpSpPr>
        <p:sp>
          <p:nvSpPr>
            <p:cNvPr id="21" name="四角形: 角を丸くする 20">
              <a:extLst>
                <a:ext uri="{FF2B5EF4-FFF2-40B4-BE49-F238E27FC236}">
                  <a16:creationId xmlns:a16="http://schemas.microsoft.com/office/drawing/2014/main" id="{D25E4EA3-FF6E-297C-BF6B-D263E9AA35E0}"/>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D590C22E-C274-C41D-9337-60D74CFF42E1}"/>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1</a:t>
              </a:r>
              <a:endParaRPr kumimoji="1" lang="ja-JP" altLang="en-US" sz="3200" b="1" dirty="0"/>
            </a:p>
          </p:txBody>
        </p:sp>
      </p:grpSp>
    </p:spTree>
    <p:extLst>
      <p:ext uri="{BB962C8B-B14F-4D97-AF65-F5344CB8AC3E}">
        <p14:creationId xmlns:p14="http://schemas.microsoft.com/office/powerpoint/2010/main" val="2528060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058180B-B204-DEF6-C576-1D7064D808DF}"/>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object 5">
            <a:extLst>
              <a:ext uri="{FF2B5EF4-FFF2-40B4-BE49-F238E27FC236}">
                <a16:creationId xmlns:a16="http://schemas.microsoft.com/office/drawing/2014/main" id="{827739EE-4644-8DD2-7A58-C65DD3BDD0C1}"/>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4" name="object 6">
            <a:extLst>
              <a:ext uri="{FF2B5EF4-FFF2-40B4-BE49-F238E27FC236}">
                <a16:creationId xmlns:a16="http://schemas.microsoft.com/office/drawing/2014/main" id="{BBE0B5E4-EBE3-FD50-C86B-021094F7D02E}"/>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11</a:t>
            </a:fld>
            <a:endParaRPr dirty="0"/>
          </a:p>
        </p:txBody>
      </p:sp>
      <p:sp>
        <p:nvSpPr>
          <p:cNvPr id="5" name="テキスト ボックス 4">
            <a:extLst>
              <a:ext uri="{FF2B5EF4-FFF2-40B4-BE49-F238E27FC236}">
                <a16:creationId xmlns:a16="http://schemas.microsoft.com/office/drawing/2014/main" id="{0ACA6300-ADC1-45A1-AD2C-4769141CFA81}"/>
              </a:ext>
            </a:extLst>
          </p:cNvPr>
          <p:cNvSpPr txBox="1"/>
          <p:nvPr/>
        </p:nvSpPr>
        <p:spPr>
          <a:xfrm>
            <a:off x="304800" y="145287"/>
            <a:ext cx="7939894" cy="523220"/>
          </a:xfrm>
          <a:prstGeom prst="rect">
            <a:avLst/>
          </a:prstGeom>
          <a:noFill/>
        </p:spPr>
        <p:txBody>
          <a:bodyPr wrap="square" rtlCol="0">
            <a:spAutoFit/>
          </a:bodyPr>
          <a:lstStyle/>
          <a:p>
            <a:r>
              <a:rPr lang="en-US" altLang="ja-JP" sz="2800" b="1" dirty="0">
                <a:latin typeface="+mn-ea"/>
              </a:rPr>
              <a:t>AppSuite</a:t>
            </a:r>
            <a:r>
              <a:rPr lang="ja-JP" altLang="en-US" sz="2800" b="1" dirty="0">
                <a:latin typeface="+mn-ea"/>
              </a:rPr>
              <a:t>試使用を開始するスイッチを</a:t>
            </a:r>
            <a:r>
              <a:rPr lang="en-US" altLang="ja-JP" sz="2800" b="1" dirty="0">
                <a:latin typeface="+mn-ea"/>
              </a:rPr>
              <a:t>ON</a:t>
            </a:r>
            <a:r>
              <a:rPr lang="ja-JP" altLang="en-US" sz="2800" b="1" dirty="0">
                <a:latin typeface="+mn-ea"/>
              </a:rPr>
              <a:t>！</a:t>
            </a:r>
            <a:endParaRPr kumimoji="1" lang="ja-JP" altLang="en-US" sz="2800" b="1" dirty="0">
              <a:latin typeface="+mn-ea"/>
            </a:endParaRPr>
          </a:p>
        </p:txBody>
      </p:sp>
      <p:sp>
        <p:nvSpPr>
          <p:cNvPr id="6" name="テキスト ボックス 5">
            <a:extLst>
              <a:ext uri="{FF2B5EF4-FFF2-40B4-BE49-F238E27FC236}">
                <a16:creationId xmlns:a16="http://schemas.microsoft.com/office/drawing/2014/main" id="{9182A637-4355-3264-AE3C-107F449327FF}"/>
              </a:ext>
            </a:extLst>
          </p:cNvPr>
          <p:cNvSpPr txBox="1"/>
          <p:nvPr/>
        </p:nvSpPr>
        <p:spPr>
          <a:xfrm>
            <a:off x="1445788" y="981810"/>
            <a:ext cx="11040471" cy="707886"/>
          </a:xfrm>
          <a:prstGeom prst="rect">
            <a:avLst/>
          </a:prstGeom>
          <a:noFill/>
        </p:spPr>
        <p:txBody>
          <a:bodyPr vert="horz" wrap="square" rtlCol="0">
            <a:spAutoFit/>
          </a:bodyPr>
          <a:lstStyle/>
          <a:p>
            <a:r>
              <a:rPr kumimoji="1" lang="en-US" altLang="ja-JP" sz="2000" dirty="0">
                <a:latin typeface="+mn-ea"/>
              </a:rPr>
              <a:t>AppSuite</a:t>
            </a:r>
            <a:r>
              <a:rPr kumimoji="1" lang="ja-JP" altLang="en-US" sz="2000" dirty="0">
                <a:latin typeface="+mn-ea"/>
              </a:rPr>
              <a:t>項目の</a:t>
            </a:r>
            <a:r>
              <a:rPr kumimoji="1" lang="ja-JP" altLang="en-US" sz="2000" dirty="0">
                <a:highlight>
                  <a:srgbClr val="FFFF00"/>
                </a:highlight>
                <a:latin typeface="+mn-ea"/>
              </a:rPr>
              <a:t>「</a:t>
            </a:r>
            <a:r>
              <a:rPr kumimoji="1" lang="ja-JP" altLang="en-US" sz="2000" b="1" dirty="0">
                <a:highlight>
                  <a:srgbClr val="FFFF00"/>
                </a:highlight>
                <a:latin typeface="+mn-ea"/>
              </a:rPr>
              <a:t>試使用を開始する</a:t>
            </a:r>
            <a:r>
              <a:rPr kumimoji="1" lang="ja-JP" altLang="en-US" sz="2000" dirty="0">
                <a:highlight>
                  <a:srgbClr val="FFFF00"/>
                </a:highlight>
                <a:latin typeface="+mn-ea"/>
              </a:rPr>
              <a:t>」リンクをクリックで</a:t>
            </a:r>
            <a:r>
              <a:rPr kumimoji="1" lang="en-US" altLang="ja-JP" sz="2000" dirty="0">
                <a:highlight>
                  <a:srgbClr val="FFFF00"/>
                </a:highlight>
                <a:latin typeface="+mn-ea"/>
              </a:rPr>
              <a:t>OK</a:t>
            </a:r>
            <a:r>
              <a:rPr lang="ja-JP" altLang="en-US" sz="2000" dirty="0">
                <a:highlight>
                  <a:srgbClr val="FFFF00"/>
                </a:highlight>
                <a:latin typeface="+mn-ea"/>
              </a:rPr>
              <a:t>！</a:t>
            </a:r>
            <a:endParaRPr kumimoji="1" lang="en-US" altLang="ja-JP" sz="2000" dirty="0">
              <a:highlight>
                <a:srgbClr val="FFFF00"/>
              </a:highlight>
              <a:latin typeface="+mn-ea"/>
            </a:endParaRPr>
          </a:p>
          <a:p>
            <a:r>
              <a:rPr lang="ja-JP" altLang="en-US" sz="2000" dirty="0">
                <a:latin typeface="+mn-ea"/>
              </a:rPr>
              <a:t>期限切れとなっている場合はネオジャパン営業までご連絡ください。</a:t>
            </a:r>
            <a:r>
              <a:rPr lang="ja-JP" altLang="en-US" sz="1200" dirty="0">
                <a:latin typeface="+mn-ea"/>
              </a:rPr>
              <a:t>（お問合せ先：</a:t>
            </a:r>
            <a:r>
              <a:rPr lang="en-US" altLang="ja-JP" sz="1200" dirty="0">
                <a:latin typeface="+mn-ea"/>
              </a:rPr>
              <a:t>neo@desknets.com</a:t>
            </a:r>
            <a:r>
              <a:rPr lang="ja-JP" altLang="en-US" sz="1200" dirty="0">
                <a:latin typeface="+mn-ea"/>
              </a:rPr>
              <a:t>）</a:t>
            </a:r>
            <a:endParaRPr kumimoji="1" lang="en-US" altLang="ja-JP" dirty="0">
              <a:latin typeface="+mn-ea"/>
            </a:endParaRPr>
          </a:p>
        </p:txBody>
      </p:sp>
      <p:grpSp>
        <p:nvGrpSpPr>
          <p:cNvPr id="7" name="グループ化 6">
            <a:extLst>
              <a:ext uri="{FF2B5EF4-FFF2-40B4-BE49-F238E27FC236}">
                <a16:creationId xmlns:a16="http://schemas.microsoft.com/office/drawing/2014/main" id="{84A83F9E-C6BB-8552-B716-F79E7F22900E}"/>
              </a:ext>
            </a:extLst>
          </p:cNvPr>
          <p:cNvGrpSpPr/>
          <p:nvPr/>
        </p:nvGrpSpPr>
        <p:grpSpPr>
          <a:xfrm>
            <a:off x="1866900" y="1764378"/>
            <a:ext cx="8458200" cy="4724559"/>
            <a:chOff x="1866900" y="1752600"/>
            <a:chExt cx="8458200" cy="4724559"/>
          </a:xfrm>
        </p:grpSpPr>
        <p:pic>
          <p:nvPicPr>
            <p:cNvPr id="8" name="図 7" descr="グラフィカル ユーザー インターフェイス, アプリケーション&#10;&#10;自動的に生成された説明">
              <a:extLst>
                <a:ext uri="{FF2B5EF4-FFF2-40B4-BE49-F238E27FC236}">
                  <a16:creationId xmlns:a16="http://schemas.microsoft.com/office/drawing/2014/main" id="{2EF0D75B-3C92-71F6-0DC2-F3612369F1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900" y="1752600"/>
              <a:ext cx="8458200" cy="4724559"/>
            </a:xfrm>
            <a:prstGeom prst="rect">
              <a:avLst/>
            </a:prstGeom>
            <a:ln>
              <a:solidFill>
                <a:schemeClr val="tx1"/>
              </a:solidFill>
            </a:ln>
          </p:spPr>
        </p:pic>
        <p:sp>
          <p:nvSpPr>
            <p:cNvPr id="9" name="フレーム 8">
              <a:extLst>
                <a:ext uri="{FF2B5EF4-FFF2-40B4-BE49-F238E27FC236}">
                  <a16:creationId xmlns:a16="http://schemas.microsoft.com/office/drawing/2014/main" id="{8F060B90-0E03-9622-B7AC-9FCD94972737}"/>
                </a:ext>
              </a:extLst>
            </p:cNvPr>
            <p:cNvSpPr/>
            <p:nvPr/>
          </p:nvSpPr>
          <p:spPr>
            <a:xfrm>
              <a:off x="7496268" y="2590800"/>
              <a:ext cx="2638331" cy="1752600"/>
            </a:xfrm>
            <a:prstGeom prst="frame">
              <a:avLst>
                <a:gd name="adj1" fmla="val 475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10" name="図 9" descr="アイコン&#10;&#10;自動的に生成された説明">
              <a:extLst>
                <a:ext uri="{FF2B5EF4-FFF2-40B4-BE49-F238E27FC236}">
                  <a16:creationId xmlns:a16="http://schemas.microsoft.com/office/drawing/2014/main" id="{9AD63FE8-F6EE-BE75-7CDC-CE0AFD10CDC7}"/>
                </a:ext>
              </a:extLst>
            </p:cNvPr>
            <p:cNvPicPr>
              <a:picLocks noChangeAspect="1"/>
            </p:cNvPicPr>
            <p:nvPr/>
          </p:nvPicPr>
          <p:blipFill>
            <a:blip r:embed="rId3"/>
            <a:stretch>
              <a:fillRect/>
            </a:stretch>
          </p:blipFill>
          <p:spPr>
            <a:xfrm rot="16200000">
              <a:off x="7844177" y="4570585"/>
              <a:ext cx="767838" cy="606592"/>
            </a:xfrm>
            <a:prstGeom prst="rect">
              <a:avLst/>
            </a:prstGeom>
          </p:spPr>
        </p:pic>
      </p:grpSp>
      <p:sp>
        <p:nvSpPr>
          <p:cNvPr id="11" name="テキスト ボックス 10">
            <a:extLst>
              <a:ext uri="{FF2B5EF4-FFF2-40B4-BE49-F238E27FC236}">
                <a16:creationId xmlns:a16="http://schemas.microsoft.com/office/drawing/2014/main" id="{3B4A735F-35CA-C84B-94C8-51486BCBD2FD}"/>
              </a:ext>
            </a:extLst>
          </p:cNvPr>
          <p:cNvSpPr txBox="1"/>
          <p:nvPr/>
        </p:nvSpPr>
        <p:spPr>
          <a:xfrm>
            <a:off x="8244694" y="6520190"/>
            <a:ext cx="3476532" cy="261610"/>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上記画面では試使用を開始している表示です。</a:t>
            </a:r>
          </a:p>
        </p:txBody>
      </p:sp>
      <p:sp>
        <p:nvSpPr>
          <p:cNvPr id="12" name="正方形/長方形 11">
            <a:extLst>
              <a:ext uri="{FF2B5EF4-FFF2-40B4-BE49-F238E27FC236}">
                <a16:creationId xmlns:a16="http://schemas.microsoft.com/office/drawing/2014/main" id="{5501B7CC-DF56-6CA3-EAAB-F0632109DEB6}"/>
              </a:ext>
            </a:extLst>
          </p:cNvPr>
          <p:cNvSpPr/>
          <p:nvPr/>
        </p:nvSpPr>
        <p:spPr>
          <a:xfrm>
            <a:off x="3276600" y="2286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3">
            <a:extLst>
              <a:ext uri="{FF2B5EF4-FFF2-40B4-BE49-F238E27FC236}">
                <a16:creationId xmlns:a16="http://schemas.microsoft.com/office/drawing/2014/main" id="{9210E275-3E06-EBB5-142E-2C7CF9CB1BA3}"/>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sp>
        <p:nvSpPr>
          <p:cNvPr id="14" name="四角形: 角を丸くする 13">
            <a:extLst>
              <a:ext uri="{FF2B5EF4-FFF2-40B4-BE49-F238E27FC236}">
                <a16:creationId xmlns:a16="http://schemas.microsoft.com/office/drawing/2014/main" id="{DAFD21AE-BD24-4CA6-CA2D-139573A4F88D}"/>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5" name="図 14" descr="文字が書かれている&#10;&#10;低い精度で自動的に生成された説明">
            <a:extLst>
              <a:ext uri="{FF2B5EF4-FFF2-40B4-BE49-F238E27FC236}">
                <a16:creationId xmlns:a16="http://schemas.microsoft.com/office/drawing/2014/main" id="{6C704B29-B301-CF0D-7E6A-23156733E6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6" name="図 15" descr="挿絵, 記号 が含まれている画像&#10;&#10;自動的に生成された説明">
            <a:extLst>
              <a:ext uri="{FF2B5EF4-FFF2-40B4-BE49-F238E27FC236}">
                <a16:creationId xmlns:a16="http://schemas.microsoft.com/office/drawing/2014/main" id="{53D5BFC5-8D97-7365-501B-5E255C6937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17" name="グループ化 16">
            <a:extLst>
              <a:ext uri="{FF2B5EF4-FFF2-40B4-BE49-F238E27FC236}">
                <a16:creationId xmlns:a16="http://schemas.microsoft.com/office/drawing/2014/main" id="{5EB9A6BD-7CDA-7E67-F5AF-4061CCA08CD6}"/>
              </a:ext>
            </a:extLst>
          </p:cNvPr>
          <p:cNvGrpSpPr/>
          <p:nvPr/>
        </p:nvGrpSpPr>
        <p:grpSpPr>
          <a:xfrm>
            <a:off x="305176" y="1066206"/>
            <a:ext cx="875177" cy="584775"/>
            <a:chOff x="307820" y="905402"/>
            <a:chExt cx="875177" cy="584775"/>
          </a:xfrm>
        </p:grpSpPr>
        <p:sp>
          <p:nvSpPr>
            <p:cNvPr id="18" name="四角形: 角を丸くする 17">
              <a:extLst>
                <a:ext uri="{FF2B5EF4-FFF2-40B4-BE49-F238E27FC236}">
                  <a16:creationId xmlns:a16="http://schemas.microsoft.com/office/drawing/2014/main" id="{2251BF1F-FF4F-C505-E519-E75E9F6F0226}"/>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2BC48883-6440-C106-0360-DFC2F9FB58D8}"/>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2</a:t>
              </a:r>
              <a:endParaRPr kumimoji="1" lang="ja-JP" altLang="en-US" sz="3200" b="1" dirty="0"/>
            </a:p>
          </p:txBody>
        </p:sp>
      </p:grpSp>
    </p:spTree>
    <p:extLst>
      <p:ext uri="{BB962C8B-B14F-4D97-AF65-F5344CB8AC3E}">
        <p14:creationId xmlns:p14="http://schemas.microsoft.com/office/powerpoint/2010/main" val="143781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2E365FB-01CB-D9B0-F641-AA204DAFAA47}"/>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a:extLst>
              <a:ext uri="{FF2B5EF4-FFF2-40B4-BE49-F238E27FC236}">
                <a16:creationId xmlns:a16="http://schemas.microsoft.com/office/drawing/2014/main" id="{DD946676-0608-EEA8-F285-4A53E2568B0B}"/>
              </a:ext>
            </a:extLst>
          </p:cNvPr>
          <p:cNvSpPr/>
          <p:nvPr/>
        </p:nvSpPr>
        <p:spPr>
          <a:xfrm>
            <a:off x="0" y="-1"/>
            <a:ext cx="12192000" cy="935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444D77A-ACA1-887F-4848-22FA6722E77E}"/>
              </a:ext>
            </a:extLst>
          </p:cNvPr>
          <p:cNvSpPr txBox="1"/>
          <p:nvPr/>
        </p:nvSpPr>
        <p:spPr>
          <a:xfrm>
            <a:off x="2107925" y="2221071"/>
            <a:ext cx="8153400" cy="523220"/>
          </a:xfrm>
          <a:prstGeom prst="rect">
            <a:avLst/>
          </a:prstGeom>
          <a:noFill/>
        </p:spPr>
        <p:txBody>
          <a:bodyPr wrap="square" rtlCol="0">
            <a:spAutoFit/>
          </a:bodyPr>
          <a:lstStyle/>
          <a:p>
            <a:r>
              <a:rPr kumimoji="1" lang="en-US" altLang="ja-JP" sz="2800" dirty="0">
                <a:solidFill>
                  <a:schemeClr val="bg1">
                    <a:lumMod val="65000"/>
                  </a:schemeClr>
                </a:solidFill>
                <a:latin typeface="+mn-ea"/>
              </a:rPr>
              <a:t>1. </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 </a:t>
            </a:r>
            <a:r>
              <a:rPr kumimoji="1" lang="en-US" altLang="ja-JP" sz="2800" dirty="0">
                <a:solidFill>
                  <a:schemeClr val="bg1">
                    <a:lumMod val="65000"/>
                  </a:schemeClr>
                </a:solidFill>
                <a:latin typeface="+mn-ea"/>
              </a:rPr>
              <a:t>AppSuite</a:t>
            </a:r>
            <a:r>
              <a:rPr kumimoji="1" lang="ja-JP" altLang="en-US" sz="2800" dirty="0">
                <a:solidFill>
                  <a:schemeClr val="bg1">
                    <a:lumMod val="65000"/>
                  </a:schemeClr>
                </a:solidFill>
                <a:latin typeface="+mn-ea"/>
              </a:rPr>
              <a:t>自体を</a:t>
            </a:r>
            <a:r>
              <a:rPr lang="ja-JP" altLang="en-US" sz="2800" dirty="0">
                <a:solidFill>
                  <a:schemeClr val="bg1">
                    <a:lumMod val="65000"/>
                  </a:schemeClr>
                </a:solidFill>
                <a:latin typeface="+mn-ea"/>
              </a:rPr>
              <a:t>利用可能にする</a:t>
            </a:r>
            <a:r>
              <a:rPr kumimoji="1" lang="ja-JP" altLang="en-US" sz="2800" dirty="0">
                <a:solidFill>
                  <a:schemeClr val="bg1">
                    <a:lumMod val="65000"/>
                  </a:schemeClr>
                </a:solidFill>
                <a:latin typeface="+mn-ea"/>
              </a:rPr>
              <a:t>設定</a:t>
            </a:r>
          </a:p>
        </p:txBody>
      </p:sp>
      <p:sp>
        <p:nvSpPr>
          <p:cNvPr id="5" name="テキスト ボックス 4">
            <a:extLst>
              <a:ext uri="{FF2B5EF4-FFF2-40B4-BE49-F238E27FC236}">
                <a16:creationId xmlns:a16="http://schemas.microsoft.com/office/drawing/2014/main" id="{A9EA51DE-3670-436E-8FB8-C1EB9377A2FE}"/>
              </a:ext>
            </a:extLst>
          </p:cNvPr>
          <p:cNvSpPr txBox="1"/>
          <p:nvPr/>
        </p:nvSpPr>
        <p:spPr>
          <a:xfrm>
            <a:off x="2209800" y="3219420"/>
            <a:ext cx="7772400" cy="523220"/>
          </a:xfrm>
          <a:prstGeom prst="rect">
            <a:avLst/>
          </a:prstGeom>
          <a:noFill/>
        </p:spPr>
        <p:txBody>
          <a:bodyPr wrap="square" rtlCol="0">
            <a:spAutoFit/>
          </a:bodyPr>
          <a:lstStyle/>
          <a:p>
            <a:r>
              <a:rPr kumimoji="1" lang="en-US" altLang="ja-JP" sz="2800" dirty="0">
                <a:solidFill>
                  <a:schemeClr val="bg1">
                    <a:lumMod val="65000"/>
                  </a:schemeClr>
                </a:solidFill>
                <a:latin typeface="+mn-ea"/>
              </a:rPr>
              <a:t>2.</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 </a:t>
            </a:r>
            <a:r>
              <a:rPr kumimoji="1" lang="en-US" altLang="ja-JP" sz="2800" dirty="0">
                <a:solidFill>
                  <a:schemeClr val="bg1">
                    <a:lumMod val="65000"/>
                  </a:schemeClr>
                </a:solidFill>
                <a:latin typeface="+mn-ea"/>
              </a:rPr>
              <a:t> </a:t>
            </a:r>
            <a:r>
              <a:rPr kumimoji="1" lang="ja-JP" altLang="en-US" sz="2800" dirty="0">
                <a:solidFill>
                  <a:schemeClr val="bg1">
                    <a:lumMod val="65000"/>
                  </a:schemeClr>
                </a:solidFill>
                <a:latin typeface="+mn-ea"/>
              </a:rPr>
              <a:t>試使用を開始するスイッチを</a:t>
            </a:r>
            <a:r>
              <a:rPr kumimoji="1" lang="en-US" altLang="ja-JP" sz="2800" dirty="0">
                <a:solidFill>
                  <a:schemeClr val="bg1">
                    <a:lumMod val="65000"/>
                  </a:schemeClr>
                </a:solidFill>
                <a:latin typeface="+mn-ea"/>
              </a:rPr>
              <a:t>ON</a:t>
            </a:r>
            <a:r>
              <a:rPr kumimoji="1" lang="ja-JP" altLang="en-US" sz="2800" dirty="0">
                <a:solidFill>
                  <a:schemeClr val="bg1">
                    <a:lumMod val="65000"/>
                  </a:schemeClr>
                </a:solidFill>
                <a:latin typeface="+mn-ea"/>
              </a:rPr>
              <a:t>！</a:t>
            </a:r>
          </a:p>
        </p:txBody>
      </p:sp>
      <p:sp>
        <p:nvSpPr>
          <p:cNvPr id="6" name="テキスト ボックス 5">
            <a:extLst>
              <a:ext uri="{FF2B5EF4-FFF2-40B4-BE49-F238E27FC236}">
                <a16:creationId xmlns:a16="http://schemas.microsoft.com/office/drawing/2014/main" id="{E68F970D-F561-01E7-FEA0-842CC24D1DBF}"/>
              </a:ext>
            </a:extLst>
          </p:cNvPr>
          <p:cNvSpPr txBox="1"/>
          <p:nvPr/>
        </p:nvSpPr>
        <p:spPr>
          <a:xfrm>
            <a:off x="2552700" y="4191000"/>
            <a:ext cx="7086600" cy="646331"/>
          </a:xfrm>
          <a:prstGeom prst="rect">
            <a:avLst/>
          </a:prstGeom>
          <a:noFill/>
        </p:spPr>
        <p:txBody>
          <a:bodyPr wrap="square" rtlCol="0">
            <a:spAutoFit/>
          </a:bodyPr>
          <a:lstStyle/>
          <a:p>
            <a:r>
              <a:rPr lang="en-US" altLang="ja-JP" sz="3600" dirty="0">
                <a:latin typeface="+mn-ea"/>
              </a:rPr>
              <a:t>3. </a:t>
            </a:r>
            <a:r>
              <a:rPr kumimoji="1" lang="ja-JP" altLang="en-US" sz="3600" dirty="0">
                <a:latin typeface="+mn-ea"/>
              </a:rPr>
              <a:t>　・・・　</a:t>
            </a:r>
            <a:r>
              <a:rPr lang="ja-JP" altLang="en-US" sz="3600" dirty="0">
                <a:latin typeface="+mn-ea"/>
              </a:rPr>
              <a:t>ライセンスの割り当て</a:t>
            </a:r>
            <a:endParaRPr lang="en-US" altLang="ja-JP" sz="3600" dirty="0">
              <a:latin typeface="+mn-ea"/>
            </a:endParaRPr>
          </a:p>
        </p:txBody>
      </p:sp>
      <p:sp>
        <p:nvSpPr>
          <p:cNvPr id="7" name="フッター プレースホルダー 3">
            <a:extLst>
              <a:ext uri="{FF2B5EF4-FFF2-40B4-BE49-F238E27FC236}">
                <a16:creationId xmlns:a16="http://schemas.microsoft.com/office/drawing/2014/main" id="{E9B15544-0B2B-56CB-62D1-A6DB5CBCD14B}"/>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8" name="テキスト ボックス 7">
            <a:extLst>
              <a:ext uri="{FF2B5EF4-FFF2-40B4-BE49-F238E27FC236}">
                <a16:creationId xmlns:a16="http://schemas.microsoft.com/office/drawing/2014/main" id="{35E51856-18F3-9CB3-2920-840BDC31C6A6}"/>
              </a:ext>
            </a:extLst>
          </p:cNvPr>
          <p:cNvSpPr txBox="1"/>
          <p:nvPr/>
        </p:nvSpPr>
        <p:spPr>
          <a:xfrm>
            <a:off x="190500" y="193581"/>
            <a:ext cx="4724400" cy="523220"/>
          </a:xfrm>
          <a:prstGeom prst="rect">
            <a:avLst/>
          </a:prstGeom>
          <a:noFill/>
        </p:spPr>
        <p:txBody>
          <a:bodyPr wrap="square" rtlCol="0">
            <a:spAutoFit/>
          </a:bodyPr>
          <a:lstStyle/>
          <a:p>
            <a:r>
              <a:rPr kumimoji="1" lang="ja-JP" altLang="en-US" sz="2800" b="1" dirty="0">
                <a:latin typeface="+mn-ea"/>
              </a:rPr>
              <a:t>■</a:t>
            </a:r>
            <a:r>
              <a:rPr kumimoji="1" lang="en-US" altLang="ja-JP" sz="2800" b="1" dirty="0">
                <a:latin typeface="+mn-ea"/>
              </a:rPr>
              <a:t>AppSuite</a:t>
            </a:r>
            <a:r>
              <a:rPr kumimoji="1" lang="ja-JP" altLang="en-US" sz="2800" b="1" dirty="0">
                <a:latin typeface="+mn-ea"/>
              </a:rPr>
              <a:t>試使用開始手順</a:t>
            </a:r>
          </a:p>
        </p:txBody>
      </p:sp>
    </p:spTree>
    <p:extLst>
      <p:ext uri="{BB962C8B-B14F-4D97-AF65-F5344CB8AC3E}">
        <p14:creationId xmlns:p14="http://schemas.microsoft.com/office/powerpoint/2010/main" val="3791911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E96504C-7863-6B06-B938-42C22EE1806E}"/>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8CFE739A-4F9C-4A8E-B3E8-8EB6BF171324}"/>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4" name="図 3" descr="文字が書かれている&#10;&#10;低い精度で自動的に生成された説明">
            <a:extLst>
              <a:ext uri="{FF2B5EF4-FFF2-40B4-BE49-F238E27FC236}">
                <a16:creationId xmlns:a16="http://schemas.microsoft.com/office/drawing/2014/main" id="{5BE4BA23-3154-628B-C282-B97CABCD3A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5" name="図 4" descr="挿絵, 記号 が含まれている画像&#10;&#10;自動的に生成された説明">
            <a:extLst>
              <a:ext uri="{FF2B5EF4-FFF2-40B4-BE49-F238E27FC236}">
                <a16:creationId xmlns:a16="http://schemas.microsoft.com/office/drawing/2014/main" id="{0AB737BB-3C81-F1F5-B893-96EFFEFFF2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
        <p:nvSpPr>
          <p:cNvPr id="6" name="object 5">
            <a:extLst>
              <a:ext uri="{FF2B5EF4-FFF2-40B4-BE49-F238E27FC236}">
                <a16:creationId xmlns:a16="http://schemas.microsoft.com/office/drawing/2014/main" id="{B69D9318-D74B-E107-B82B-E1B7D33D151D}"/>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7" name="object 6">
            <a:extLst>
              <a:ext uri="{FF2B5EF4-FFF2-40B4-BE49-F238E27FC236}">
                <a16:creationId xmlns:a16="http://schemas.microsoft.com/office/drawing/2014/main" id="{3E2FF2A0-1AA2-8651-EC64-CC046870E7E7}"/>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13</a:t>
            </a:fld>
            <a:endParaRPr dirty="0"/>
          </a:p>
        </p:txBody>
      </p:sp>
      <p:sp>
        <p:nvSpPr>
          <p:cNvPr id="8" name="テキスト ボックス 7">
            <a:extLst>
              <a:ext uri="{FF2B5EF4-FFF2-40B4-BE49-F238E27FC236}">
                <a16:creationId xmlns:a16="http://schemas.microsoft.com/office/drawing/2014/main" id="{D81FC2F9-D7B8-227D-A23B-4E1C8E3EE4AB}"/>
              </a:ext>
            </a:extLst>
          </p:cNvPr>
          <p:cNvSpPr txBox="1"/>
          <p:nvPr/>
        </p:nvSpPr>
        <p:spPr>
          <a:xfrm>
            <a:off x="342720" y="161216"/>
            <a:ext cx="7939894" cy="523220"/>
          </a:xfrm>
          <a:prstGeom prst="rect">
            <a:avLst/>
          </a:prstGeom>
          <a:noFill/>
        </p:spPr>
        <p:txBody>
          <a:bodyPr wrap="square" rtlCol="0">
            <a:spAutoFit/>
          </a:bodyPr>
          <a:lstStyle/>
          <a:p>
            <a:r>
              <a:rPr lang="en-US" altLang="ja-JP" sz="2800" b="1" dirty="0">
                <a:latin typeface="+mn-ea"/>
              </a:rPr>
              <a:t>AppSuite</a:t>
            </a:r>
            <a:r>
              <a:rPr lang="ja-JP" altLang="en-US" sz="2800" b="1" dirty="0">
                <a:latin typeface="+mn-ea"/>
              </a:rPr>
              <a:t>ライセンスをユーザーに割り当てる</a:t>
            </a:r>
            <a:endParaRPr kumimoji="1" lang="ja-JP" altLang="en-US" sz="2800" b="1" dirty="0">
              <a:latin typeface="+mn-ea"/>
            </a:endParaRPr>
          </a:p>
        </p:txBody>
      </p:sp>
      <p:grpSp>
        <p:nvGrpSpPr>
          <p:cNvPr id="9" name="グループ化 8">
            <a:extLst>
              <a:ext uri="{FF2B5EF4-FFF2-40B4-BE49-F238E27FC236}">
                <a16:creationId xmlns:a16="http://schemas.microsoft.com/office/drawing/2014/main" id="{1940FA0F-6CBD-53FF-AB2B-857588E9F237}"/>
              </a:ext>
            </a:extLst>
          </p:cNvPr>
          <p:cNvGrpSpPr/>
          <p:nvPr/>
        </p:nvGrpSpPr>
        <p:grpSpPr>
          <a:xfrm>
            <a:off x="1358028" y="1919029"/>
            <a:ext cx="9486900" cy="4329371"/>
            <a:chOff x="1352550" y="2045334"/>
            <a:chExt cx="9486900" cy="4329371"/>
          </a:xfrm>
        </p:grpSpPr>
        <p:pic>
          <p:nvPicPr>
            <p:cNvPr id="10" name="図 9" descr="グラフィカル ユーザー インターフェイス, テキスト, アプリケーション, メール&#10;&#10;自動的に生成された説明">
              <a:extLst>
                <a:ext uri="{FF2B5EF4-FFF2-40B4-BE49-F238E27FC236}">
                  <a16:creationId xmlns:a16="http://schemas.microsoft.com/office/drawing/2014/main" id="{122A8073-174A-8011-E6E7-B93A2CCE18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2550" y="2045334"/>
              <a:ext cx="9486900" cy="4329371"/>
            </a:xfrm>
            <a:prstGeom prst="rect">
              <a:avLst/>
            </a:prstGeom>
            <a:ln>
              <a:solidFill>
                <a:schemeClr val="tx1"/>
              </a:solidFill>
            </a:ln>
          </p:spPr>
        </p:pic>
        <p:sp>
          <p:nvSpPr>
            <p:cNvPr id="11" name="円: 塗りつぶしなし 10">
              <a:extLst>
                <a:ext uri="{FF2B5EF4-FFF2-40B4-BE49-F238E27FC236}">
                  <a16:creationId xmlns:a16="http://schemas.microsoft.com/office/drawing/2014/main" id="{4B4C126E-C7AC-DAF6-AB41-95147CA20D77}"/>
                </a:ext>
              </a:extLst>
            </p:cNvPr>
            <p:cNvSpPr/>
            <p:nvPr/>
          </p:nvSpPr>
          <p:spPr>
            <a:xfrm>
              <a:off x="10260779" y="2300620"/>
              <a:ext cx="571893" cy="609600"/>
            </a:xfrm>
            <a:prstGeom prst="donut">
              <a:avLst>
                <a:gd name="adj" fmla="val 101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2" name="図 11" descr="アイコン&#10;&#10;自動的に生成された説明">
              <a:extLst>
                <a:ext uri="{FF2B5EF4-FFF2-40B4-BE49-F238E27FC236}">
                  <a16:creationId xmlns:a16="http://schemas.microsoft.com/office/drawing/2014/main" id="{8466212C-5B92-AF7D-479C-8923BBC5E7F6}"/>
                </a:ext>
              </a:extLst>
            </p:cNvPr>
            <p:cNvPicPr>
              <a:picLocks noChangeAspect="1"/>
            </p:cNvPicPr>
            <p:nvPr/>
          </p:nvPicPr>
          <p:blipFill>
            <a:blip r:embed="rId5"/>
            <a:stretch>
              <a:fillRect/>
            </a:stretch>
          </p:blipFill>
          <p:spPr>
            <a:xfrm rot="18062818">
              <a:off x="10049688" y="3022897"/>
              <a:ext cx="594985" cy="470038"/>
            </a:xfrm>
            <a:prstGeom prst="rect">
              <a:avLst/>
            </a:prstGeom>
          </p:spPr>
        </p:pic>
        <p:sp>
          <p:nvSpPr>
            <p:cNvPr id="13" name="テキスト ボックス 12">
              <a:extLst>
                <a:ext uri="{FF2B5EF4-FFF2-40B4-BE49-F238E27FC236}">
                  <a16:creationId xmlns:a16="http://schemas.microsoft.com/office/drawing/2014/main" id="{7724C59A-E401-7A08-0857-D8C66ED104D6}"/>
                </a:ext>
              </a:extLst>
            </p:cNvPr>
            <p:cNvSpPr txBox="1"/>
            <p:nvPr/>
          </p:nvSpPr>
          <p:spPr>
            <a:xfrm>
              <a:off x="9854911" y="2789062"/>
              <a:ext cx="457199" cy="400110"/>
            </a:xfrm>
            <a:prstGeom prst="rect">
              <a:avLst/>
            </a:prstGeom>
            <a:noFill/>
          </p:spPr>
          <p:txBody>
            <a:bodyPr wrap="square" rtlCol="0">
              <a:spAutoFit/>
            </a:bodyPr>
            <a:lstStyle/>
            <a:p>
              <a:r>
                <a:rPr kumimoji="1" lang="ja-JP" altLang="en-US" sz="2000" b="1" dirty="0">
                  <a:solidFill>
                    <a:srgbClr val="FF0000"/>
                  </a:solidFill>
                </a:rPr>
                <a:t>①</a:t>
              </a:r>
            </a:p>
          </p:txBody>
        </p:sp>
        <p:pic>
          <p:nvPicPr>
            <p:cNvPr id="14" name="図 13" descr="アイコン&#10;&#10;自動的に生成された説明">
              <a:extLst>
                <a:ext uri="{FF2B5EF4-FFF2-40B4-BE49-F238E27FC236}">
                  <a16:creationId xmlns:a16="http://schemas.microsoft.com/office/drawing/2014/main" id="{B3D71F3E-3BFC-61A7-C2A4-474361AA5D05}"/>
                </a:ext>
              </a:extLst>
            </p:cNvPr>
            <p:cNvPicPr>
              <a:picLocks noChangeAspect="1"/>
            </p:cNvPicPr>
            <p:nvPr/>
          </p:nvPicPr>
          <p:blipFill>
            <a:blip r:embed="rId5"/>
            <a:stretch>
              <a:fillRect/>
            </a:stretch>
          </p:blipFill>
          <p:spPr>
            <a:xfrm rot="14322809">
              <a:off x="4703212" y="5053651"/>
              <a:ext cx="594985" cy="470038"/>
            </a:xfrm>
            <a:prstGeom prst="rect">
              <a:avLst/>
            </a:prstGeom>
          </p:spPr>
        </p:pic>
        <p:sp>
          <p:nvSpPr>
            <p:cNvPr id="15" name="テキスト ボックス 14">
              <a:extLst>
                <a:ext uri="{FF2B5EF4-FFF2-40B4-BE49-F238E27FC236}">
                  <a16:creationId xmlns:a16="http://schemas.microsoft.com/office/drawing/2014/main" id="{79AAAB54-E93D-0C2E-5066-96F73AC2902B}"/>
                </a:ext>
              </a:extLst>
            </p:cNvPr>
            <p:cNvSpPr txBox="1"/>
            <p:nvPr/>
          </p:nvSpPr>
          <p:spPr>
            <a:xfrm>
              <a:off x="4307189" y="4945391"/>
              <a:ext cx="457199" cy="400110"/>
            </a:xfrm>
            <a:prstGeom prst="rect">
              <a:avLst/>
            </a:prstGeom>
            <a:noFill/>
          </p:spPr>
          <p:txBody>
            <a:bodyPr wrap="square" rtlCol="0">
              <a:spAutoFit/>
            </a:bodyPr>
            <a:lstStyle/>
            <a:p>
              <a:r>
                <a:rPr lang="ja-JP" altLang="en-US" sz="2000" b="1" dirty="0">
                  <a:solidFill>
                    <a:srgbClr val="FF0000"/>
                  </a:solidFill>
                </a:rPr>
                <a:t>②</a:t>
              </a:r>
              <a:endParaRPr kumimoji="1" lang="ja-JP" altLang="en-US" sz="2000" b="1" dirty="0">
                <a:solidFill>
                  <a:srgbClr val="FF0000"/>
                </a:solidFill>
              </a:endParaRPr>
            </a:p>
          </p:txBody>
        </p:sp>
        <p:sp>
          <p:nvSpPr>
            <p:cNvPr id="16" name="フレーム 15">
              <a:extLst>
                <a:ext uri="{FF2B5EF4-FFF2-40B4-BE49-F238E27FC236}">
                  <a16:creationId xmlns:a16="http://schemas.microsoft.com/office/drawing/2014/main" id="{232F3818-C249-EC0F-8611-3C23E60E4225}"/>
                </a:ext>
              </a:extLst>
            </p:cNvPr>
            <p:cNvSpPr/>
            <p:nvPr/>
          </p:nvSpPr>
          <p:spPr>
            <a:xfrm>
              <a:off x="3114681" y="4623984"/>
              <a:ext cx="1886024" cy="33121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7" name="テキスト ボックス 16">
            <a:extLst>
              <a:ext uri="{FF2B5EF4-FFF2-40B4-BE49-F238E27FC236}">
                <a16:creationId xmlns:a16="http://schemas.microsoft.com/office/drawing/2014/main" id="{6786979E-6153-6136-0CFD-91C2592FC209}"/>
              </a:ext>
            </a:extLst>
          </p:cNvPr>
          <p:cNvSpPr txBox="1"/>
          <p:nvPr/>
        </p:nvSpPr>
        <p:spPr>
          <a:xfrm>
            <a:off x="1701679" y="951766"/>
            <a:ext cx="7379701" cy="707886"/>
          </a:xfrm>
          <a:prstGeom prst="rect">
            <a:avLst/>
          </a:prstGeom>
          <a:noFill/>
        </p:spPr>
        <p:txBody>
          <a:bodyPr vert="horz" wrap="square" rtlCol="0">
            <a:spAutoFit/>
          </a:bodyPr>
          <a:lstStyle/>
          <a:p>
            <a:r>
              <a:rPr kumimoji="1" lang="ja-JP" altLang="en-US" sz="2000" dirty="0">
                <a:latin typeface="+mn-ea"/>
              </a:rPr>
              <a:t>管理者設定に戻り、画面右上</a:t>
            </a:r>
            <a:r>
              <a:rPr kumimoji="1" lang="ja-JP" altLang="en-US" sz="2000" dirty="0">
                <a:highlight>
                  <a:srgbClr val="FFFF00"/>
                </a:highlight>
                <a:latin typeface="+mn-ea"/>
              </a:rPr>
              <a:t>「</a:t>
            </a:r>
            <a:r>
              <a:rPr kumimoji="1" lang="ja-JP" altLang="en-US" sz="2000" b="1" dirty="0">
                <a:highlight>
                  <a:srgbClr val="FFFF00"/>
                </a:highlight>
                <a:latin typeface="+mn-ea"/>
              </a:rPr>
              <a:t>スパナ</a:t>
            </a:r>
            <a:r>
              <a:rPr kumimoji="1" lang="ja-JP" altLang="en-US" sz="2000" dirty="0">
                <a:highlight>
                  <a:srgbClr val="FFFF00"/>
                </a:highlight>
                <a:latin typeface="+mn-ea"/>
              </a:rPr>
              <a:t>」アイコンをクリック</a:t>
            </a:r>
            <a:r>
              <a:rPr kumimoji="1" lang="ja-JP" altLang="en-US" sz="2000" dirty="0">
                <a:latin typeface="+mn-ea"/>
              </a:rPr>
              <a:t>、</a:t>
            </a:r>
            <a:endParaRPr kumimoji="1" lang="en-US" altLang="ja-JP" sz="2000" dirty="0">
              <a:latin typeface="+mn-ea"/>
            </a:endParaRPr>
          </a:p>
          <a:p>
            <a:r>
              <a:rPr kumimoji="1" lang="ja-JP" altLang="en-US" sz="2000" dirty="0">
                <a:latin typeface="+mn-ea"/>
              </a:rPr>
              <a:t>次に</a:t>
            </a:r>
            <a:r>
              <a:rPr kumimoji="1" lang="ja-JP" altLang="en-US" sz="2000" dirty="0">
                <a:highlight>
                  <a:srgbClr val="FFFF00"/>
                </a:highlight>
                <a:latin typeface="+mn-ea"/>
              </a:rPr>
              <a:t>「</a:t>
            </a:r>
            <a:r>
              <a:rPr kumimoji="1" lang="en-US" altLang="ja-JP" sz="2000" b="1" dirty="0">
                <a:highlight>
                  <a:srgbClr val="FFFF00"/>
                </a:highlight>
                <a:latin typeface="+mn-ea"/>
              </a:rPr>
              <a:t>AppSuite</a:t>
            </a:r>
            <a:r>
              <a:rPr kumimoji="1" lang="ja-JP" altLang="en-US" sz="2000" b="1" dirty="0">
                <a:highlight>
                  <a:srgbClr val="FFFF00"/>
                </a:highlight>
                <a:latin typeface="+mn-ea"/>
              </a:rPr>
              <a:t>使用ユーザー設定</a:t>
            </a:r>
            <a:r>
              <a:rPr kumimoji="1" lang="ja-JP" altLang="en-US" sz="2000" dirty="0">
                <a:highlight>
                  <a:srgbClr val="FFFF00"/>
                </a:highlight>
                <a:latin typeface="+mn-ea"/>
              </a:rPr>
              <a:t>」</a:t>
            </a:r>
            <a:r>
              <a:rPr kumimoji="1" lang="ja-JP" altLang="en-US" sz="2000" dirty="0">
                <a:latin typeface="+mn-ea"/>
              </a:rPr>
              <a:t>をクリック。</a:t>
            </a:r>
            <a:endParaRPr kumimoji="1" lang="en-US" altLang="ja-JP" sz="2000" dirty="0">
              <a:latin typeface="+mn-ea"/>
            </a:endParaRPr>
          </a:p>
        </p:txBody>
      </p:sp>
      <p:sp>
        <p:nvSpPr>
          <p:cNvPr id="18" name="フッター プレースホルダー 3">
            <a:extLst>
              <a:ext uri="{FF2B5EF4-FFF2-40B4-BE49-F238E27FC236}">
                <a16:creationId xmlns:a16="http://schemas.microsoft.com/office/drawing/2014/main" id="{58EC30B2-EFFD-B08A-DBCD-5A62E640FD54}"/>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grpSp>
        <p:nvGrpSpPr>
          <p:cNvPr id="19" name="グループ化 18">
            <a:extLst>
              <a:ext uri="{FF2B5EF4-FFF2-40B4-BE49-F238E27FC236}">
                <a16:creationId xmlns:a16="http://schemas.microsoft.com/office/drawing/2014/main" id="{3D09AAEE-8CE2-38FA-5E50-D1DE97DF0059}"/>
              </a:ext>
            </a:extLst>
          </p:cNvPr>
          <p:cNvGrpSpPr/>
          <p:nvPr/>
        </p:nvGrpSpPr>
        <p:grpSpPr>
          <a:xfrm>
            <a:off x="305176" y="1066206"/>
            <a:ext cx="875177" cy="584775"/>
            <a:chOff x="307820" y="905402"/>
            <a:chExt cx="875177" cy="584775"/>
          </a:xfrm>
        </p:grpSpPr>
        <p:sp>
          <p:nvSpPr>
            <p:cNvPr id="20" name="四角形: 角を丸くする 19">
              <a:extLst>
                <a:ext uri="{FF2B5EF4-FFF2-40B4-BE49-F238E27FC236}">
                  <a16:creationId xmlns:a16="http://schemas.microsoft.com/office/drawing/2014/main" id="{2FBEDE97-9696-C10A-13CB-8958FAE67032}"/>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03DCF19A-8456-B35D-8F84-E047F2D1AB14}"/>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1</a:t>
              </a:r>
              <a:endParaRPr kumimoji="1" lang="ja-JP" altLang="en-US" sz="3200" b="1" dirty="0"/>
            </a:p>
          </p:txBody>
        </p:sp>
      </p:grpSp>
    </p:spTree>
    <p:extLst>
      <p:ext uri="{BB962C8B-B14F-4D97-AF65-F5344CB8AC3E}">
        <p14:creationId xmlns:p14="http://schemas.microsoft.com/office/powerpoint/2010/main" val="3141969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6197BF7-4661-0267-DEE0-927CC9347EF3}"/>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DEC701F0-E1B1-83EE-F8E0-46C9D51B9ED1}"/>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4" name="図 3" descr="文字が書かれている&#10;&#10;低い精度で自動的に生成された説明">
            <a:extLst>
              <a:ext uri="{FF2B5EF4-FFF2-40B4-BE49-F238E27FC236}">
                <a16:creationId xmlns:a16="http://schemas.microsoft.com/office/drawing/2014/main" id="{939B5954-C12E-C6FD-9426-7DB172CA1E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5" name="図 4" descr="挿絵, 記号 が含まれている画像&#10;&#10;自動的に生成された説明">
            <a:extLst>
              <a:ext uri="{FF2B5EF4-FFF2-40B4-BE49-F238E27FC236}">
                <a16:creationId xmlns:a16="http://schemas.microsoft.com/office/drawing/2014/main" id="{09BA5D08-B867-5AD9-0FA8-91A663802D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
        <p:nvSpPr>
          <p:cNvPr id="6" name="object 5">
            <a:extLst>
              <a:ext uri="{FF2B5EF4-FFF2-40B4-BE49-F238E27FC236}">
                <a16:creationId xmlns:a16="http://schemas.microsoft.com/office/drawing/2014/main" id="{F0F51CC1-C3A1-34DD-B6DE-29C125673885}"/>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7" name="object 6">
            <a:extLst>
              <a:ext uri="{FF2B5EF4-FFF2-40B4-BE49-F238E27FC236}">
                <a16:creationId xmlns:a16="http://schemas.microsoft.com/office/drawing/2014/main" id="{7042B767-A4EF-89B3-C55C-E77C3EFD7763}"/>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14</a:t>
            </a:fld>
            <a:endParaRPr dirty="0"/>
          </a:p>
        </p:txBody>
      </p:sp>
      <p:sp>
        <p:nvSpPr>
          <p:cNvPr id="8" name="テキスト ボックス 7">
            <a:extLst>
              <a:ext uri="{FF2B5EF4-FFF2-40B4-BE49-F238E27FC236}">
                <a16:creationId xmlns:a16="http://schemas.microsoft.com/office/drawing/2014/main" id="{ECA6D701-A337-9681-354B-552F9354B8D4}"/>
              </a:ext>
            </a:extLst>
          </p:cNvPr>
          <p:cNvSpPr txBox="1"/>
          <p:nvPr/>
        </p:nvSpPr>
        <p:spPr>
          <a:xfrm>
            <a:off x="288203" y="116741"/>
            <a:ext cx="7939894" cy="523220"/>
          </a:xfrm>
          <a:prstGeom prst="rect">
            <a:avLst/>
          </a:prstGeom>
          <a:noFill/>
        </p:spPr>
        <p:txBody>
          <a:bodyPr wrap="square" rtlCol="0">
            <a:spAutoFit/>
          </a:bodyPr>
          <a:lstStyle/>
          <a:p>
            <a:r>
              <a:rPr lang="en-US" altLang="ja-JP" sz="2800" b="1" dirty="0">
                <a:latin typeface="+mn-ea"/>
              </a:rPr>
              <a:t>AppSuite</a:t>
            </a:r>
            <a:r>
              <a:rPr lang="ja-JP" altLang="en-US" sz="2800" b="1" dirty="0">
                <a:latin typeface="+mn-ea"/>
              </a:rPr>
              <a:t>ライセンスをユーザーに割り当てる</a:t>
            </a:r>
            <a:endParaRPr kumimoji="1" lang="ja-JP" altLang="en-US" sz="2800" b="1" dirty="0">
              <a:latin typeface="+mn-ea"/>
            </a:endParaRPr>
          </a:p>
        </p:txBody>
      </p:sp>
      <p:sp>
        <p:nvSpPr>
          <p:cNvPr id="9" name="テキスト ボックス 8">
            <a:extLst>
              <a:ext uri="{FF2B5EF4-FFF2-40B4-BE49-F238E27FC236}">
                <a16:creationId xmlns:a16="http://schemas.microsoft.com/office/drawing/2014/main" id="{6559AAB9-6A4F-2803-CECB-B1FCE16F530E}"/>
              </a:ext>
            </a:extLst>
          </p:cNvPr>
          <p:cNvSpPr txBox="1"/>
          <p:nvPr/>
        </p:nvSpPr>
        <p:spPr>
          <a:xfrm>
            <a:off x="1666707" y="981020"/>
            <a:ext cx="9640422" cy="707886"/>
          </a:xfrm>
          <a:prstGeom prst="rect">
            <a:avLst/>
          </a:prstGeom>
          <a:noFill/>
        </p:spPr>
        <p:txBody>
          <a:bodyPr vert="horz" wrap="square" rtlCol="0">
            <a:spAutoFit/>
          </a:bodyPr>
          <a:lstStyle/>
          <a:p>
            <a:r>
              <a:rPr lang="ja-JP" altLang="en-US" sz="2000" dirty="0">
                <a:latin typeface="+mn-ea"/>
              </a:rPr>
              <a:t>各ユーザー名左のチェックボックスをクリックで色が付き、割り当て完了。</a:t>
            </a:r>
            <a:endParaRPr lang="en-US" altLang="ja-JP" sz="2000" dirty="0">
              <a:latin typeface="+mn-ea"/>
            </a:endParaRPr>
          </a:p>
          <a:p>
            <a:r>
              <a:rPr lang="ja-JP" altLang="en-US" sz="2000" dirty="0">
                <a:latin typeface="+mn-ea"/>
              </a:rPr>
              <a:t>または、ボックスにチェックを入れて、画面左「使用する」をクリックで完了</a:t>
            </a:r>
            <a:endParaRPr kumimoji="1" lang="en-US" altLang="ja-JP" sz="2000" dirty="0">
              <a:latin typeface="+mn-ea"/>
            </a:endParaRPr>
          </a:p>
        </p:txBody>
      </p:sp>
      <p:pic>
        <p:nvPicPr>
          <p:cNvPr id="10" name="図 9" descr="テーブル&#10;&#10;中程度の精度で自動的に生成された説明">
            <a:extLst>
              <a:ext uri="{FF2B5EF4-FFF2-40B4-BE49-F238E27FC236}">
                <a16:creationId xmlns:a16="http://schemas.microsoft.com/office/drawing/2014/main" id="{D883D03E-212C-8221-F4D7-1ADCEB9041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6707" y="1945204"/>
            <a:ext cx="8858586" cy="4770690"/>
          </a:xfrm>
          <a:prstGeom prst="rect">
            <a:avLst/>
          </a:prstGeom>
          <a:ln>
            <a:solidFill>
              <a:schemeClr val="tx1"/>
            </a:solidFill>
          </a:ln>
        </p:spPr>
      </p:pic>
      <p:sp>
        <p:nvSpPr>
          <p:cNvPr id="11" name="フレーム 10">
            <a:extLst>
              <a:ext uri="{FF2B5EF4-FFF2-40B4-BE49-F238E27FC236}">
                <a16:creationId xmlns:a16="http://schemas.microsoft.com/office/drawing/2014/main" id="{80A4D785-F62E-8761-8C5D-865D481043BA}"/>
              </a:ext>
            </a:extLst>
          </p:cNvPr>
          <p:cNvSpPr/>
          <p:nvPr/>
        </p:nvSpPr>
        <p:spPr>
          <a:xfrm>
            <a:off x="4038600" y="3316586"/>
            <a:ext cx="762000" cy="3200400"/>
          </a:xfrm>
          <a:prstGeom prst="frame">
            <a:avLst>
              <a:gd name="adj1" fmla="val 537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2" name="図 11" descr="アイコン&#10;&#10;自動的に生成された説明">
            <a:extLst>
              <a:ext uri="{FF2B5EF4-FFF2-40B4-BE49-F238E27FC236}">
                <a16:creationId xmlns:a16="http://schemas.microsoft.com/office/drawing/2014/main" id="{0ADA97C0-E31D-FBED-0F25-8B8F4F78B236}"/>
              </a:ext>
            </a:extLst>
          </p:cNvPr>
          <p:cNvPicPr>
            <a:picLocks noChangeAspect="1"/>
          </p:cNvPicPr>
          <p:nvPr/>
        </p:nvPicPr>
        <p:blipFill>
          <a:blip r:embed="rId5"/>
          <a:stretch>
            <a:fillRect/>
          </a:stretch>
        </p:blipFill>
        <p:spPr>
          <a:xfrm rot="19429652">
            <a:off x="3362865" y="3906256"/>
            <a:ext cx="787577" cy="622186"/>
          </a:xfrm>
          <a:prstGeom prst="rect">
            <a:avLst/>
          </a:prstGeom>
        </p:spPr>
      </p:pic>
      <p:sp>
        <p:nvSpPr>
          <p:cNvPr id="13" name="フッター プレースホルダー 3">
            <a:extLst>
              <a:ext uri="{FF2B5EF4-FFF2-40B4-BE49-F238E27FC236}">
                <a16:creationId xmlns:a16="http://schemas.microsoft.com/office/drawing/2014/main" id="{8039E6FA-0420-7654-78B8-4A624C7710DA}"/>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grpSp>
        <p:nvGrpSpPr>
          <p:cNvPr id="14" name="グループ化 13">
            <a:extLst>
              <a:ext uri="{FF2B5EF4-FFF2-40B4-BE49-F238E27FC236}">
                <a16:creationId xmlns:a16="http://schemas.microsoft.com/office/drawing/2014/main" id="{4A2F88C6-19F0-2419-3648-52201DF615A7}"/>
              </a:ext>
            </a:extLst>
          </p:cNvPr>
          <p:cNvGrpSpPr/>
          <p:nvPr/>
        </p:nvGrpSpPr>
        <p:grpSpPr>
          <a:xfrm>
            <a:off x="305176" y="1066206"/>
            <a:ext cx="875177" cy="584775"/>
            <a:chOff x="307820" y="905402"/>
            <a:chExt cx="875177" cy="584775"/>
          </a:xfrm>
        </p:grpSpPr>
        <p:sp>
          <p:nvSpPr>
            <p:cNvPr id="15" name="四角形: 角を丸くする 14">
              <a:extLst>
                <a:ext uri="{FF2B5EF4-FFF2-40B4-BE49-F238E27FC236}">
                  <a16:creationId xmlns:a16="http://schemas.microsoft.com/office/drawing/2014/main" id="{196D58D3-4410-9CBE-E8AE-AD761C973B74}"/>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730E8027-C795-E75D-1EF5-54FD82E20DC4}"/>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2</a:t>
              </a:r>
              <a:endParaRPr kumimoji="1" lang="ja-JP" altLang="en-US" sz="3200" b="1" dirty="0"/>
            </a:p>
          </p:txBody>
        </p:sp>
      </p:grpSp>
    </p:spTree>
    <p:extLst>
      <p:ext uri="{BB962C8B-B14F-4D97-AF65-F5344CB8AC3E}">
        <p14:creationId xmlns:p14="http://schemas.microsoft.com/office/powerpoint/2010/main" val="475964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0E6F21B-45D0-67F9-E40D-62EB7D0ACD28}"/>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D593C0C7-81DF-67AA-4FA4-23CC373BDF6F}"/>
              </a:ext>
            </a:extLst>
          </p:cNvPr>
          <p:cNvSpPr/>
          <p:nvPr/>
        </p:nvSpPr>
        <p:spPr>
          <a:xfrm>
            <a:off x="1412396" y="2438400"/>
            <a:ext cx="9367207" cy="762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latin typeface="+mn-ea"/>
              </a:rPr>
              <a:t>以上の手順で</a:t>
            </a:r>
            <a:r>
              <a:rPr lang="en-US" altLang="ja-JP" sz="3200" dirty="0">
                <a:solidFill>
                  <a:schemeClr val="tx1"/>
                </a:solidFill>
                <a:latin typeface="+mn-ea"/>
              </a:rPr>
              <a:t>AppSuite</a:t>
            </a:r>
            <a:r>
              <a:rPr lang="ja-JP" altLang="en-US" sz="3200" dirty="0">
                <a:solidFill>
                  <a:schemeClr val="tx1"/>
                </a:solidFill>
                <a:latin typeface="+mn-ea"/>
              </a:rPr>
              <a:t>を</a:t>
            </a:r>
            <a:r>
              <a:rPr lang="en-US" altLang="ja-JP" sz="3200" dirty="0">
                <a:solidFill>
                  <a:schemeClr val="tx1"/>
                </a:solidFill>
                <a:latin typeface="+mn-ea"/>
              </a:rPr>
              <a:t>30</a:t>
            </a:r>
            <a:r>
              <a:rPr lang="ja-JP" altLang="en-US" sz="3200" dirty="0">
                <a:solidFill>
                  <a:schemeClr val="tx1"/>
                </a:solidFill>
                <a:latin typeface="+mn-ea"/>
              </a:rPr>
              <a:t>日間お試しいただけます。</a:t>
            </a:r>
            <a:endParaRPr kumimoji="1" lang="en-US" altLang="ja-JP" sz="3200" dirty="0">
              <a:solidFill>
                <a:schemeClr val="tx1"/>
              </a:solidFill>
              <a:latin typeface="+mn-ea"/>
            </a:endParaRPr>
          </a:p>
        </p:txBody>
      </p:sp>
      <p:sp>
        <p:nvSpPr>
          <p:cNvPr id="3" name="テキスト ボックス 2">
            <a:extLst>
              <a:ext uri="{FF2B5EF4-FFF2-40B4-BE49-F238E27FC236}">
                <a16:creationId xmlns:a16="http://schemas.microsoft.com/office/drawing/2014/main" id="{37535B37-50CC-CE29-6D9B-8346286A1749}"/>
              </a:ext>
            </a:extLst>
          </p:cNvPr>
          <p:cNvSpPr txBox="1"/>
          <p:nvPr/>
        </p:nvSpPr>
        <p:spPr>
          <a:xfrm>
            <a:off x="2363883" y="3505200"/>
            <a:ext cx="7464232" cy="646331"/>
          </a:xfrm>
          <a:prstGeom prst="rect">
            <a:avLst/>
          </a:prstGeom>
          <a:noFill/>
        </p:spPr>
        <p:txBody>
          <a:bodyPr wrap="square" rtlCol="0">
            <a:spAutoFit/>
          </a:bodyPr>
          <a:lstStyle/>
          <a:p>
            <a:r>
              <a:rPr kumimoji="1" lang="ja-JP" altLang="en-US" dirty="0">
                <a:solidFill>
                  <a:schemeClr val="tx1"/>
                </a:solidFill>
                <a:latin typeface="+mn-ea"/>
              </a:rPr>
              <a:t>ご検証の中でご不明点・ご相談等ございましたら、お気軽にご連絡く</a:t>
            </a:r>
            <a:r>
              <a:rPr lang="ja-JP" altLang="en-US" dirty="0">
                <a:solidFill>
                  <a:schemeClr val="tx1"/>
                </a:solidFill>
                <a:latin typeface="+mn-ea"/>
              </a:rPr>
              <a:t>ださい。</a:t>
            </a:r>
            <a:endParaRPr kumimoji="1" lang="ja-JP" altLang="en-US" dirty="0">
              <a:solidFill>
                <a:schemeClr val="tx1"/>
              </a:solidFill>
              <a:latin typeface="+mn-ea"/>
            </a:endParaRPr>
          </a:p>
          <a:p>
            <a:endParaRPr kumimoji="1" lang="ja-JP" altLang="en-US" dirty="0"/>
          </a:p>
        </p:txBody>
      </p:sp>
      <p:sp>
        <p:nvSpPr>
          <p:cNvPr id="5" name="四角形: 角を丸くする 4">
            <a:extLst>
              <a:ext uri="{FF2B5EF4-FFF2-40B4-BE49-F238E27FC236}">
                <a16:creationId xmlns:a16="http://schemas.microsoft.com/office/drawing/2014/main" id="{7B61C746-AA11-85CE-8677-9988FE1BD718}"/>
              </a:ext>
            </a:extLst>
          </p:cNvPr>
          <p:cNvSpPr/>
          <p:nvPr/>
        </p:nvSpPr>
        <p:spPr>
          <a:xfrm>
            <a:off x="6096001" y="5795306"/>
            <a:ext cx="5882957" cy="7578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F762EB-C438-80B4-1F42-CE3F2398FDDC}"/>
              </a:ext>
            </a:extLst>
          </p:cNvPr>
          <p:cNvSpPr txBox="1"/>
          <p:nvPr/>
        </p:nvSpPr>
        <p:spPr>
          <a:xfrm>
            <a:off x="6469618" y="5866476"/>
            <a:ext cx="5135721" cy="615553"/>
          </a:xfrm>
          <a:prstGeom prst="rect">
            <a:avLst/>
          </a:prstGeom>
          <a:noFill/>
        </p:spPr>
        <p:txBody>
          <a:bodyPr wrap="square" rtlCol="0">
            <a:spAutoFit/>
          </a:bodyPr>
          <a:lstStyle/>
          <a:p>
            <a:r>
              <a:rPr kumimoji="1" lang="en-US" altLang="ja-JP" sz="2000" b="1" dirty="0">
                <a:latin typeface="+mn-ea"/>
              </a:rPr>
              <a:t>60</a:t>
            </a:r>
            <a:r>
              <a:rPr kumimoji="1" lang="ja-JP" altLang="en-US" sz="2000" b="1" dirty="0">
                <a:latin typeface="+mn-ea"/>
              </a:rPr>
              <a:t>日後は検証用で</a:t>
            </a:r>
            <a:r>
              <a:rPr kumimoji="1" lang="en-US" altLang="ja-JP" sz="2000" b="1" dirty="0">
                <a:latin typeface="+mn-ea"/>
              </a:rPr>
              <a:t>5</a:t>
            </a:r>
            <a:r>
              <a:rPr kumimoji="1" lang="ja-JP" altLang="en-US" sz="2000" b="1" dirty="0">
                <a:latin typeface="+mn-ea"/>
              </a:rPr>
              <a:t>ユーザーのみ利用可能</a:t>
            </a:r>
            <a:endParaRPr kumimoji="1" lang="en-US" altLang="ja-JP" sz="2000" b="1" dirty="0">
              <a:latin typeface="+mn-ea"/>
            </a:endParaRPr>
          </a:p>
          <a:p>
            <a:r>
              <a:rPr kumimoji="1" lang="en-US" altLang="ja-JP" sz="1400" dirty="0">
                <a:latin typeface="+mn-ea"/>
              </a:rPr>
              <a:t>※</a:t>
            </a:r>
            <a:r>
              <a:rPr lang="ja-JP" altLang="en-US" sz="1400" dirty="0">
                <a:solidFill>
                  <a:srgbClr val="FF0000"/>
                </a:solidFill>
                <a:latin typeface="+mn-ea"/>
              </a:rPr>
              <a:t>サポート</a:t>
            </a:r>
            <a:r>
              <a:rPr kumimoji="1" lang="ja-JP" altLang="en-US" sz="1400" dirty="0">
                <a:solidFill>
                  <a:srgbClr val="FF0000"/>
                </a:solidFill>
                <a:latin typeface="+mn-ea"/>
              </a:rPr>
              <a:t>外</a:t>
            </a:r>
            <a:r>
              <a:rPr kumimoji="1" lang="ja-JP" altLang="en-US" sz="1400" dirty="0">
                <a:latin typeface="+mn-ea"/>
              </a:rPr>
              <a:t>のため</a:t>
            </a:r>
            <a:r>
              <a:rPr lang="ja-JP" altLang="en-US" sz="1400" dirty="0">
                <a:latin typeface="+mn-ea"/>
              </a:rPr>
              <a:t>検証後は正規ライセンスを是非ご購入ください</a:t>
            </a:r>
            <a:endParaRPr lang="en-US" altLang="ja-JP" sz="1400" dirty="0">
              <a:latin typeface="+mn-ea"/>
            </a:endParaRPr>
          </a:p>
        </p:txBody>
      </p:sp>
      <p:sp>
        <p:nvSpPr>
          <p:cNvPr id="7" name="フッター プレースホルダー 3">
            <a:extLst>
              <a:ext uri="{FF2B5EF4-FFF2-40B4-BE49-F238E27FC236}">
                <a16:creationId xmlns:a16="http://schemas.microsoft.com/office/drawing/2014/main" id="{F4C0E44A-BCFC-275C-0346-0E9F28059D75}"/>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Tree>
    <p:extLst>
      <p:ext uri="{BB962C8B-B14F-4D97-AF65-F5344CB8AC3E}">
        <p14:creationId xmlns:p14="http://schemas.microsoft.com/office/powerpoint/2010/main" val="32069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a:extLst>
              <a:ext uri="{FF2B5EF4-FFF2-40B4-BE49-F238E27FC236}">
                <a16:creationId xmlns:a16="http://schemas.microsoft.com/office/drawing/2014/main" id="{D3F62E8F-7C79-7FC6-3C98-D1A464368144}"/>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3" name="正方形/長方形 2">
            <a:extLst>
              <a:ext uri="{FF2B5EF4-FFF2-40B4-BE49-F238E27FC236}">
                <a16:creationId xmlns:a16="http://schemas.microsoft.com/office/drawing/2014/main" id="{D6E04ADC-C91D-593B-AF72-C2449FD50603}"/>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フッター プレースホルダー 3">
            <a:extLst>
              <a:ext uri="{FF2B5EF4-FFF2-40B4-BE49-F238E27FC236}">
                <a16:creationId xmlns:a16="http://schemas.microsoft.com/office/drawing/2014/main" id="{624D17AE-75BC-C7A2-454C-5F16F717B15F}"/>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5" name="正方形/長方形 4">
            <a:extLst>
              <a:ext uri="{FF2B5EF4-FFF2-40B4-BE49-F238E27FC236}">
                <a16:creationId xmlns:a16="http://schemas.microsoft.com/office/drawing/2014/main" id="{ACBE4844-4ED1-2E4B-60F4-E14C6D34EE48}"/>
              </a:ext>
            </a:extLst>
          </p:cNvPr>
          <p:cNvSpPr>
            <a:spLocks/>
          </p:cNvSpPr>
          <p:nvPr/>
        </p:nvSpPr>
        <p:spPr>
          <a:xfrm>
            <a:off x="6553200" y="1923365"/>
            <a:ext cx="4572000" cy="4629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1141265E-4597-1E8B-8E1D-27495F8733F4}"/>
              </a:ext>
            </a:extLst>
          </p:cNvPr>
          <p:cNvSpPr/>
          <p:nvPr/>
        </p:nvSpPr>
        <p:spPr>
          <a:xfrm>
            <a:off x="923667" y="1923364"/>
            <a:ext cx="4572000" cy="4629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D6ECE050-2447-FC6F-9A7B-8F65F376B905}"/>
              </a:ext>
            </a:extLst>
          </p:cNvPr>
          <p:cNvSpPr/>
          <p:nvPr/>
        </p:nvSpPr>
        <p:spPr>
          <a:xfrm>
            <a:off x="1152267" y="1618564"/>
            <a:ext cx="2133600"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導入・活用ガイド</a:t>
            </a:r>
          </a:p>
        </p:txBody>
      </p:sp>
      <p:sp>
        <p:nvSpPr>
          <p:cNvPr id="8" name="正方形/長方形 7">
            <a:extLst>
              <a:ext uri="{FF2B5EF4-FFF2-40B4-BE49-F238E27FC236}">
                <a16:creationId xmlns:a16="http://schemas.microsoft.com/office/drawing/2014/main" id="{8FF5B426-9291-7FA5-B853-E10DD7522DAB}"/>
              </a:ext>
            </a:extLst>
          </p:cNvPr>
          <p:cNvSpPr/>
          <p:nvPr/>
        </p:nvSpPr>
        <p:spPr>
          <a:xfrm>
            <a:off x="6804386" y="1618564"/>
            <a:ext cx="2133600"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あの機能って</a:t>
            </a:r>
            <a:endParaRPr lang="en-US" altLang="ja-JP" sz="1600" dirty="0"/>
          </a:p>
          <a:p>
            <a:pPr algn="ctr"/>
            <a:r>
              <a:rPr lang="ja-JP" altLang="en-US" sz="1600" dirty="0"/>
              <a:t>あるのかな</a:t>
            </a:r>
            <a:r>
              <a:rPr lang="en-US" altLang="ja-JP" sz="1600" dirty="0"/>
              <a:t>…</a:t>
            </a:r>
            <a:r>
              <a:rPr lang="ja-JP" altLang="en-US" sz="1600" dirty="0"/>
              <a:t>？</a:t>
            </a:r>
            <a:endParaRPr kumimoji="1" lang="ja-JP" altLang="en-US" sz="1600" dirty="0"/>
          </a:p>
        </p:txBody>
      </p:sp>
      <p:sp>
        <p:nvSpPr>
          <p:cNvPr id="9" name="テキスト ボックス 8">
            <a:extLst>
              <a:ext uri="{FF2B5EF4-FFF2-40B4-BE49-F238E27FC236}">
                <a16:creationId xmlns:a16="http://schemas.microsoft.com/office/drawing/2014/main" id="{A39A8A00-4EC4-2E72-7182-636B3CEDD67C}"/>
              </a:ext>
            </a:extLst>
          </p:cNvPr>
          <p:cNvSpPr txBox="1"/>
          <p:nvPr/>
        </p:nvSpPr>
        <p:spPr>
          <a:xfrm>
            <a:off x="1317481" y="3884335"/>
            <a:ext cx="3784371" cy="1706878"/>
          </a:xfrm>
          <a:prstGeom prst="rect">
            <a:avLst/>
          </a:prstGeom>
          <a:noFill/>
        </p:spPr>
        <p:txBody>
          <a:bodyPr wrap="square" rtlCol="0">
            <a:spAutoFit/>
          </a:bodyPr>
          <a:lstStyle/>
          <a:p>
            <a:pPr>
              <a:lnSpc>
                <a:spcPct val="150000"/>
              </a:lnSpc>
            </a:pPr>
            <a:r>
              <a:rPr lang="ja-JP" altLang="en-US" i="0" dirty="0">
                <a:solidFill>
                  <a:srgbClr val="1E1E1E"/>
                </a:solidFill>
                <a:effectLst/>
                <a:latin typeface="Noto Sans" panose="020B0502040504020204" pitchFamily="34" charset="0"/>
              </a:rPr>
              <a:t>アプリケーション作成ご担当者さまが、</a:t>
            </a:r>
            <a:br>
              <a:rPr lang="ja-JP" altLang="en-US" dirty="0"/>
            </a:br>
            <a:r>
              <a:rPr lang="ja-JP" altLang="en-US" i="0" dirty="0">
                <a:solidFill>
                  <a:srgbClr val="1E1E1E"/>
                </a:solidFill>
                <a:effectLst/>
                <a:latin typeface="Noto Sans" panose="020B0502040504020204" pitchFamily="34" charset="0"/>
              </a:rPr>
              <a:t>初期設定からアプリの活用方法まで</a:t>
            </a:r>
            <a:br>
              <a:rPr lang="ja-JP" altLang="en-US" dirty="0"/>
            </a:br>
            <a:r>
              <a:rPr lang="ja-JP" altLang="en-US" i="0" dirty="0">
                <a:solidFill>
                  <a:srgbClr val="1E1E1E"/>
                </a:solidFill>
                <a:effectLst/>
                <a:latin typeface="Noto Sans" panose="020B0502040504020204" pitchFamily="34" charset="0"/>
              </a:rPr>
              <a:t>簡単に学べる動画や、すぐに使えるライブラリなどをご紹介しております。</a:t>
            </a:r>
            <a:endParaRPr kumimoji="1" lang="ja-JP" altLang="en-US" dirty="0"/>
          </a:p>
        </p:txBody>
      </p:sp>
      <p:sp>
        <p:nvSpPr>
          <p:cNvPr id="10" name="テキスト ボックス 9">
            <a:extLst>
              <a:ext uri="{FF2B5EF4-FFF2-40B4-BE49-F238E27FC236}">
                <a16:creationId xmlns:a16="http://schemas.microsoft.com/office/drawing/2014/main" id="{0956B1C4-1B73-F994-A376-554DA1AC463A}"/>
              </a:ext>
            </a:extLst>
          </p:cNvPr>
          <p:cNvSpPr txBox="1"/>
          <p:nvPr/>
        </p:nvSpPr>
        <p:spPr>
          <a:xfrm>
            <a:off x="7147286" y="3814630"/>
            <a:ext cx="3581400" cy="875881"/>
          </a:xfrm>
          <a:prstGeom prst="rect">
            <a:avLst/>
          </a:prstGeom>
          <a:noFill/>
        </p:spPr>
        <p:txBody>
          <a:bodyPr wrap="square" rtlCol="0">
            <a:spAutoFit/>
          </a:bodyPr>
          <a:lstStyle/>
          <a:p>
            <a:pPr>
              <a:lnSpc>
                <a:spcPct val="150000"/>
              </a:lnSpc>
            </a:pPr>
            <a:r>
              <a:rPr kumimoji="1" lang="ja-JP" altLang="en-US" dirty="0"/>
              <a:t>知らなかった機能、知りたかった</a:t>
            </a:r>
            <a:endParaRPr kumimoji="1" lang="en-US" altLang="ja-JP" dirty="0"/>
          </a:p>
          <a:p>
            <a:pPr>
              <a:lnSpc>
                <a:spcPct val="150000"/>
              </a:lnSpc>
            </a:pPr>
            <a:r>
              <a:rPr kumimoji="1" lang="ja-JP" altLang="en-US" dirty="0"/>
              <a:t>機能が見つかるかもしれません！</a:t>
            </a:r>
            <a:endParaRPr kumimoji="1" lang="en-US" altLang="ja-JP" dirty="0"/>
          </a:p>
        </p:txBody>
      </p:sp>
      <p:sp>
        <p:nvSpPr>
          <p:cNvPr id="11" name="四角形: 角を丸くする 10">
            <a:hlinkClick r:id="rId2"/>
            <a:extLst>
              <a:ext uri="{FF2B5EF4-FFF2-40B4-BE49-F238E27FC236}">
                <a16:creationId xmlns:a16="http://schemas.microsoft.com/office/drawing/2014/main" id="{81264151-6331-4EE3-D6B4-6ACAC7FFE498}"/>
              </a:ext>
            </a:extLst>
          </p:cNvPr>
          <p:cNvSpPr/>
          <p:nvPr/>
        </p:nvSpPr>
        <p:spPr>
          <a:xfrm>
            <a:off x="1390163" y="2532964"/>
            <a:ext cx="3949990" cy="96242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sp>
        <p:nvSpPr>
          <p:cNvPr id="12" name="四角形: 角を丸くする 11">
            <a:hlinkClick r:id="rId2"/>
            <a:extLst>
              <a:ext uri="{FF2B5EF4-FFF2-40B4-BE49-F238E27FC236}">
                <a16:creationId xmlns:a16="http://schemas.microsoft.com/office/drawing/2014/main" id="{7539023C-DFFC-2450-583B-E88C9710C2BE}"/>
              </a:ext>
            </a:extLst>
          </p:cNvPr>
          <p:cNvSpPr/>
          <p:nvPr/>
        </p:nvSpPr>
        <p:spPr>
          <a:xfrm>
            <a:off x="1273587" y="2417420"/>
            <a:ext cx="3949990" cy="96242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hlinkClick r:id="rId2"/>
            <a:extLst>
              <a:ext uri="{FF2B5EF4-FFF2-40B4-BE49-F238E27FC236}">
                <a16:creationId xmlns:a16="http://schemas.microsoft.com/office/drawing/2014/main" id="{F1CB3C1C-22DD-06AB-DBF0-0901572EF245}"/>
              </a:ext>
            </a:extLst>
          </p:cNvPr>
          <p:cNvSpPr txBox="1"/>
          <p:nvPr/>
        </p:nvSpPr>
        <p:spPr>
          <a:xfrm>
            <a:off x="1390163" y="2650552"/>
            <a:ext cx="2305755" cy="523220"/>
          </a:xfrm>
          <a:prstGeom prst="rect">
            <a:avLst/>
          </a:prstGeom>
          <a:noFill/>
        </p:spPr>
        <p:txBody>
          <a:bodyPr wrap="square" rtlCol="0">
            <a:spAutoFit/>
          </a:bodyPr>
          <a:lstStyle/>
          <a:p>
            <a:r>
              <a:rPr lang="en-US" altLang="ja-JP" sz="2800" b="1" i="0" dirty="0">
                <a:solidFill>
                  <a:srgbClr val="372EB2"/>
                </a:solidFill>
                <a:effectLst/>
                <a:latin typeface="M PLUS Rounded 1c"/>
              </a:rPr>
              <a:t>Let's study</a:t>
            </a:r>
          </a:p>
        </p:txBody>
      </p:sp>
      <p:pic>
        <p:nvPicPr>
          <p:cNvPr id="14" name="図 13" descr="ロゴ&#10;&#10;自動的に生成された説明">
            <a:hlinkClick r:id="rId2"/>
            <a:extLst>
              <a:ext uri="{FF2B5EF4-FFF2-40B4-BE49-F238E27FC236}">
                <a16:creationId xmlns:a16="http://schemas.microsoft.com/office/drawing/2014/main" id="{E8429F2E-C76E-F753-7080-894978B367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0403" y="2684834"/>
            <a:ext cx="1951888" cy="446618"/>
          </a:xfrm>
          <a:prstGeom prst="rect">
            <a:avLst/>
          </a:prstGeom>
        </p:spPr>
      </p:pic>
      <p:pic>
        <p:nvPicPr>
          <p:cNvPr id="15" name="図 14" descr="アイコン&#10;&#10;自動的に生成された説明">
            <a:extLst>
              <a:ext uri="{FF2B5EF4-FFF2-40B4-BE49-F238E27FC236}">
                <a16:creationId xmlns:a16="http://schemas.microsoft.com/office/drawing/2014/main" id="{FC05C902-0DF5-8398-40B0-ABC7BCBA5244}"/>
              </a:ext>
            </a:extLst>
          </p:cNvPr>
          <p:cNvPicPr>
            <a:picLocks noChangeAspect="1"/>
          </p:cNvPicPr>
          <p:nvPr/>
        </p:nvPicPr>
        <p:blipFill>
          <a:blip r:embed="rId4"/>
          <a:stretch>
            <a:fillRect/>
          </a:stretch>
        </p:blipFill>
        <p:spPr>
          <a:xfrm rot="14528632">
            <a:off x="4979336" y="3063266"/>
            <a:ext cx="656557" cy="518680"/>
          </a:xfrm>
          <a:prstGeom prst="rect">
            <a:avLst/>
          </a:prstGeom>
        </p:spPr>
      </p:pic>
      <p:sp>
        <p:nvSpPr>
          <p:cNvPr id="16" name="テキスト ボックス 15">
            <a:extLst>
              <a:ext uri="{FF2B5EF4-FFF2-40B4-BE49-F238E27FC236}">
                <a16:creationId xmlns:a16="http://schemas.microsoft.com/office/drawing/2014/main" id="{7BD41BFC-E25A-E63B-13A9-411D87410EE2}"/>
              </a:ext>
            </a:extLst>
          </p:cNvPr>
          <p:cNvSpPr txBox="1"/>
          <p:nvPr/>
        </p:nvSpPr>
        <p:spPr>
          <a:xfrm rot="19868819">
            <a:off x="5122639" y="3525546"/>
            <a:ext cx="936104" cy="369332"/>
          </a:xfrm>
          <a:prstGeom prst="rect">
            <a:avLst/>
          </a:prstGeom>
          <a:noFill/>
        </p:spPr>
        <p:txBody>
          <a:bodyPr wrap="square" rtlCol="0">
            <a:spAutoFit/>
          </a:bodyPr>
          <a:lstStyle/>
          <a:p>
            <a:r>
              <a:rPr lang="en-US" altLang="ja-JP" b="1" dirty="0">
                <a:solidFill>
                  <a:schemeClr val="tx2"/>
                </a:solidFill>
              </a:rPr>
              <a:t>CLICK!</a:t>
            </a:r>
            <a:endParaRPr lang="ja-JP" altLang="en-US" b="1" dirty="0">
              <a:solidFill>
                <a:schemeClr val="tx2"/>
              </a:solidFill>
            </a:endParaRPr>
          </a:p>
        </p:txBody>
      </p:sp>
      <p:sp>
        <p:nvSpPr>
          <p:cNvPr id="17" name="四角形: 角を丸くする 16">
            <a:extLst>
              <a:ext uri="{FF2B5EF4-FFF2-40B4-BE49-F238E27FC236}">
                <a16:creationId xmlns:a16="http://schemas.microsoft.com/office/drawing/2014/main" id="{765AC744-A87F-0147-4BC1-8667786BB093}"/>
              </a:ext>
            </a:extLst>
          </p:cNvPr>
          <p:cNvSpPr/>
          <p:nvPr/>
        </p:nvSpPr>
        <p:spPr>
          <a:xfrm>
            <a:off x="7010517" y="2524519"/>
            <a:ext cx="3949990" cy="96242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sp>
        <p:nvSpPr>
          <p:cNvPr id="18" name="四角形: 角を丸くする 17">
            <a:hlinkClick r:id="rId5"/>
            <a:extLst>
              <a:ext uri="{FF2B5EF4-FFF2-40B4-BE49-F238E27FC236}">
                <a16:creationId xmlns:a16="http://schemas.microsoft.com/office/drawing/2014/main" id="{82C09E12-301B-D016-6814-785A2911A7A9}"/>
              </a:ext>
            </a:extLst>
          </p:cNvPr>
          <p:cNvSpPr/>
          <p:nvPr/>
        </p:nvSpPr>
        <p:spPr>
          <a:xfrm>
            <a:off x="6883629" y="2417420"/>
            <a:ext cx="3949990" cy="96242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descr="挿絵, 記号 が含まれている画像&#10;&#10;自動的に生成された説明">
            <a:hlinkClick r:id="rId5"/>
            <a:extLst>
              <a:ext uri="{FF2B5EF4-FFF2-40B4-BE49-F238E27FC236}">
                <a16:creationId xmlns:a16="http://schemas.microsoft.com/office/drawing/2014/main" id="{BBC59848-2FBE-AD2A-5D36-CBD97773DEE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13295" y="2728189"/>
            <a:ext cx="1785574" cy="376657"/>
          </a:xfrm>
          <a:prstGeom prst="rect">
            <a:avLst/>
          </a:prstGeom>
        </p:spPr>
      </p:pic>
      <p:sp>
        <p:nvSpPr>
          <p:cNvPr id="20" name="テキスト ボックス 19">
            <a:extLst>
              <a:ext uri="{FF2B5EF4-FFF2-40B4-BE49-F238E27FC236}">
                <a16:creationId xmlns:a16="http://schemas.microsoft.com/office/drawing/2014/main" id="{3E2BFC13-7B14-1431-0312-CEB002579315}"/>
              </a:ext>
            </a:extLst>
          </p:cNvPr>
          <p:cNvSpPr txBox="1"/>
          <p:nvPr/>
        </p:nvSpPr>
        <p:spPr>
          <a:xfrm>
            <a:off x="8740416" y="2667422"/>
            <a:ext cx="2514600" cy="461665"/>
          </a:xfrm>
          <a:prstGeom prst="rect">
            <a:avLst/>
          </a:prstGeom>
          <a:noFill/>
        </p:spPr>
        <p:txBody>
          <a:bodyPr wrap="square" rtlCol="0">
            <a:spAutoFit/>
          </a:bodyPr>
          <a:lstStyle/>
          <a:p>
            <a:r>
              <a:rPr kumimoji="1" lang="ja-JP" altLang="en-US" sz="2400" dirty="0"/>
              <a:t>の機能を見る</a:t>
            </a:r>
          </a:p>
        </p:txBody>
      </p:sp>
      <p:pic>
        <p:nvPicPr>
          <p:cNvPr id="21" name="図 20" descr="アイコン&#10;&#10;自動的に生成された説明">
            <a:extLst>
              <a:ext uri="{FF2B5EF4-FFF2-40B4-BE49-F238E27FC236}">
                <a16:creationId xmlns:a16="http://schemas.microsoft.com/office/drawing/2014/main" id="{5B72F3D6-1C74-0CF3-AE73-CFB77A7B773B}"/>
              </a:ext>
            </a:extLst>
          </p:cNvPr>
          <p:cNvPicPr>
            <a:picLocks noChangeAspect="1"/>
          </p:cNvPicPr>
          <p:nvPr/>
        </p:nvPicPr>
        <p:blipFill>
          <a:blip r:embed="rId4"/>
          <a:stretch>
            <a:fillRect/>
          </a:stretch>
        </p:blipFill>
        <p:spPr>
          <a:xfrm rot="14528632">
            <a:off x="10590821" y="3058156"/>
            <a:ext cx="656557" cy="518680"/>
          </a:xfrm>
          <a:prstGeom prst="rect">
            <a:avLst/>
          </a:prstGeom>
        </p:spPr>
      </p:pic>
      <p:sp>
        <p:nvSpPr>
          <p:cNvPr id="22" name="テキスト ボックス 21">
            <a:extLst>
              <a:ext uri="{FF2B5EF4-FFF2-40B4-BE49-F238E27FC236}">
                <a16:creationId xmlns:a16="http://schemas.microsoft.com/office/drawing/2014/main" id="{31E32C76-47F1-D101-5D2E-51927DC9D3B3}"/>
              </a:ext>
            </a:extLst>
          </p:cNvPr>
          <p:cNvSpPr txBox="1"/>
          <p:nvPr/>
        </p:nvSpPr>
        <p:spPr>
          <a:xfrm rot="19868819">
            <a:off x="10734124" y="3520436"/>
            <a:ext cx="936104" cy="369332"/>
          </a:xfrm>
          <a:prstGeom prst="rect">
            <a:avLst/>
          </a:prstGeom>
          <a:noFill/>
        </p:spPr>
        <p:txBody>
          <a:bodyPr wrap="square" rtlCol="0">
            <a:spAutoFit/>
          </a:bodyPr>
          <a:lstStyle/>
          <a:p>
            <a:r>
              <a:rPr lang="en-US" altLang="ja-JP" b="1" dirty="0">
                <a:solidFill>
                  <a:schemeClr val="tx2"/>
                </a:solidFill>
              </a:rPr>
              <a:t>CLICK!</a:t>
            </a:r>
            <a:endParaRPr lang="ja-JP" altLang="en-US" b="1" dirty="0">
              <a:solidFill>
                <a:schemeClr val="tx2"/>
              </a:solidFill>
            </a:endParaRPr>
          </a:p>
        </p:txBody>
      </p:sp>
      <p:pic>
        <p:nvPicPr>
          <p:cNvPr id="23" name="図 22" descr="グラフィカル ユーザー インターフェイス が含まれている画像&#10;&#10;自動的に生成された説明">
            <a:extLst>
              <a:ext uri="{FF2B5EF4-FFF2-40B4-BE49-F238E27FC236}">
                <a16:creationId xmlns:a16="http://schemas.microsoft.com/office/drawing/2014/main" id="{0B8E7D4B-B463-3F9F-2630-71EA61B53DB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35145" y="5051488"/>
            <a:ext cx="3382852" cy="1483354"/>
          </a:xfrm>
          <a:prstGeom prst="rect">
            <a:avLst/>
          </a:prstGeom>
        </p:spPr>
      </p:pic>
      <p:sp>
        <p:nvSpPr>
          <p:cNvPr id="24" name="正方形/長方形 23">
            <a:extLst>
              <a:ext uri="{FF2B5EF4-FFF2-40B4-BE49-F238E27FC236}">
                <a16:creationId xmlns:a16="http://schemas.microsoft.com/office/drawing/2014/main" id="{8418E004-572F-5B1C-8726-E8BD2299B360}"/>
              </a:ext>
            </a:extLst>
          </p:cNvPr>
          <p:cNvSpPr/>
          <p:nvPr/>
        </p:nvSpPr>
        <p:spPr>
          <a:xfrm>
            <a:off x="0" y="0"/>
            <a:ext cx="12192000" cy="946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2D379987-1F94-5051-5ED2-76FD82DE0FAC}"/>
              </a:ext>
            </a:extLst>
          </p:cNvPr>
          <p:cNvSpPr txBox="1"/>
          <p:nvPr/>
        </p:nvSpPr>
        <p:spPr>
          <a:xfrm>
            <a:off x="332989" y="170913"/>
            <a:ext cx="8496944" cy="523220"/>
          </a:xfrm>
          <a:prstGeom prst="rect">
            <a:avLst/>
          </a:prstGeom>
          <a:noFill/>
        </p:spPr>
        <p:txBody>
          <a:bodyPr wrap="square" rtlCol="0">
            <a:spAutoFit/>
          </a:bodyPr>
          <a:lstStyle/>
          <a:p>
            <a:r>
              <a:rPr lang="ja-JP" altLang="en-US" sz="2800" b="1" dirty="0">
                <a:latin typeface="+mj-ea"/>
                <a:ea typeface="+mj-ea"/>
              </a:rPr>
              <a:t>付録：メーカー相談例</a:t>
            </a:r>
            <a:r>
              <a:rPr lang="ja-JP" altLang="en-US" sz="1600" b="1" dirty="0">
                <a:latin typeface="+mj-ea"/>
                <a:ea typeface="+mj-ea"/>
              </a:rPr>
              <a:t>　＜　</a:t>
            </a:r>
            <a:r>
              <a:rPr lang="en-US" altLang="ja-JP" sz="1600" b="1" dirty="0">
                <a:latin typeface="+mj-ea"/>
                <a:ea typeface="+mj-ea"/>
              </a:rPr>
              <a:t>AppSuite </a:t>
            </a:r>
            <a:r>
              <a:rPr lang="ja-JP" altLang="en-US" sz="1600" b="1" dirty="0">
                <a:latin typeface="+mj-ea"/>
                <a:ea typeface="+mj-ea"/>
              </a:rPr>
              <a:t>ご検討の場合　＞</a:t>
            </a:r>
            <a:endParaRPr lang="ja-JP" altLang="en-US" sz="2400" b="1" dirty="0">
              <a:latin typeface="+mj-ea"/>
              <a:ea typeface="+mj-ea"/>
            </a:endParaRPr>
          </a:p>
        </p:txBody>
      </p:sp>
      <p:pic>
        <p:nvPicPr>
          <p:cNvPr id="26" name="図 25" descr="文字が書かれている&#10;&#10;低い精度で自動的に生成された説明">
            <a:extLst>
              <a:ext uri="{FF2B5EF4-FFF2-40B4-BE49-F238E27FC236}">
                <a16:creationId xmlns:a16="http://schemas.microsoft.com/office/drawing/2014/main" id="{8DAE96F9-9404-21AC-432C-4446692F954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27" name="図 26" descr="挿絵, 記号 が含まれている画像&#10;&#10;自動的に生成された説明">
            <a:extLst>
              <a:ext uri="{FF2B5EF4-FFF2-40B4-BE49-F238E27FC236}">
                <a16:creationId xmlns:a16="http://schemas.microsoft.com/office/drawing/2014/main" id="{FE225670-1BEC-D66C-AB44-D58AC5B883F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Tree>
    <p:extLst>
      <p:ext uri="{BB962C8B-B14F-4D97-AF65-F5344CB8AC3E}">
        <p14:creationId xmlns:p14="http://schemas.microsoft.com/office/powerpoint/2010/main" val="1155570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C262DD15-4168-1FA7-A3B8-8622593598E8}"/>
              </a:ext>
            </a:extLst>
          </p:cNvPr>
          <p:cNvSpPr>
            <a:spLocks noGrp="1" noRot="1" noMove="1" noResize="1" noEditPoints="1" noAdjustHandles="1" noChangeArrowheads="1" noChangeShapeType="1"/>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5C6073EE-B76F-47DA-9146-1E6BDB979B13}"/>
              </a:ext>
            </a:extLst>
          </p:cNvPr>
          <p:cNvSpPr/>
          <p:nvPr/>
        </p:nvSpPr>
        <p:spPr>
          <a:xfrm>
            <a:off x="0" y="0"/>
            <a:ext cx="12192000" cy="946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40088C15-E31E-46D1-6D41-D3FBB7228383}"/>
              </a:ext>
            </a:extLst>
          </p:cNvPr>
          <p:cNvSpPr txBox="1"/>
          <p:nvPr/>
        </p:nvSpPr>
        <p:spPr>
          <a:xfrm>
            <a:off x="332989" y="170913"/>
            <a:ext cx="8496944" cy="523220"/>
          </a:xfrm>
          <a:prstGeom prst="rect">
            <a:avLst/>
          </a:prstGeom>
          <a:noFill/>
        </p:spPr>
        <p:txBody>
          <a:bodyPr wrap="square" rtlCol="0">
            <a:spAutoFit/>
          </a:bodyPr>
          <a:lstStyle/>
          <a:p>
            <a:r>
              <a:rPr lang="ja-JP" altLang="en-US" sz="2800" b="1" dirty="0">
                <a:latin typeface="+mj-ea"/>
                <a:ea typeface="+mj-ea"/>
              </a:rPr>
              <a:t>付録：メーカー相談例</a:t>
            </a:r>
            <a:r>
              <a:rPr lang="ja-JP" altLang="en-US" sz="1600" b="1" dirty="0">
                <a:latin typeface="+mj-ea"/>
                <a:ea typeface="+mj-ea"/>
              </a:rPr>
              <a:t>　＜　</a:t>
            </a:r>
            <a:r>
              <a:rPr lang="en-US" altLang="ja-JP" sz="1600" b="1" dirty="0">
                <a:latin typeface="+mj-ea"/>
                <a:ea typeface="+mj-ea"/>
              </a:rPr>
              <a:t>AppSuite </a:t>
            </a:r>
            <a:r>
              <a:rPr lang="ja-JP" altLang="en-US" sz="1600" b="1" dirty="0">
                <a:latin typeface="+mj-ea"/>
                <a:ea typeface="+mj-ea"/>
              </a:rPr>
              <a:t>ご検討の場合　＞</a:t>
            </a:r>
            <a:endParaRPr lang="ja-JP" altLang="en-US" sz="2400" b="1" dirty="0">
              <a:latin typeface="+mj-ea"/>
              <a:ea typeface="+mj-ea"/>
            </a:endParaRPr>
          </a:p>
        </p:txBody>
      </p:sp>
      <p:sp>
        <p:nvSpPr>
          <p:cNvPr id="4" name="正方形/長方形 3">
            <a:extLst>
              <a:ext uri="{FF2B5EF4-FFF2-40B4-BE49-F238E27FC236}">
                <a16:creationId xmlns:a16="http://schemas.microsoft.com/office/drawing/2014/main" id="{23806D20-E0CC-D96B-898C-9F3B5F122E79}"/>
              </a:ext>
            </a:extLst>
          </p:cNvPr>
          <p:cNvSpPr>
            <a:spLocks noGrp="1" noRot="1" noMove="1" noResize="1" noEditPoints="1" noAdjustHandles="1" noChangeArrowheads="1" noChangeShapeType="1"/>
          </p:cNvSpPr>
          <p:nvPr/>
        </p:nvSpPr>
        <p:spPr>
          <a:xfrm>
            <a:off x="1383812" y="1928540"/>
            <a:ext cx="9654439" cy="4047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2B768F95-83BB-7789-0A97-ACF07075E9E1}"/>
              </a:ext>
            </a:extLst>
          </p:cNvPr>
          <p:cNvSpPr/>
          <p:nvPr/>
        </p:nvSpPr>
        <p:spPr>
          <a:xfrm>
            <a:off x="1625140" y="1481011"/>
            <a:ext cx="2794460" cy="76200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t>作成時間がとれない</a:t>
            </a:r>
            <a:endParaRPr kumimoji="1" lang="ja-JP" altLang="en-US" sz="2000" dirty="0"/>
          </a:p>
        </p:txBody>
      </p:sp>
      <p:sp>
        <p:nvSpPr>
          <p:cNvPr id="10" name="吹き出し: 四角形 9">
            <a:extLst>
              <a:ext uri="{FF2B5EF4-FFF2-40B4-BE49-F238E27FC236}">
                <a16:creationId xmlns:a16="http://schemas.microsoft.com/office/drawing/2014/main" id="{7C936AEB-7981-DFED-FF8B-E756CB048E01}"/>
              </a:ext>
            </a:extLst>
          </p:cNvPr>
          <p:cNvSpPr/>
          <p:nvPr/>
        </p:nvSpPr>
        <p:spPr>
          <a:xfrm rot="5400000">
            <a:off x="8884760" y="2064840"/>
            <a:ext cx="762000" cy="2562267"/>
          </a:xfrm>
          <a:prstGeom prst="wedgeRectCallout">
            <a:avLst/>
          </a:prstGeom>
          <a:solidFill>
            <a:srgbClr val="344F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吹き出し: 四角形 10">
            <a:extLst>
              <a:ext uri="{FF2B5EF4-FFF2-40B4-BE49-F238E27FC236}">
                <a16:creationId xmlns:a16="http://schemas.microsoft.com/office/drawing/2014/main" id="{C19BC488-5E6F-E234-92BD-7B49FB872E34}"/>
              </a:ext>
            </a:extLst>
          </p:cNvPr>
          <p:cNvSpPr/>
          <p:nvPr/>
        </p:nvSpPr>
        <p:spPr>
          <a:xfrm rot="5400000">
            <a:off x="8884760" y="3327756"/>
            <a:ext cx="762000" cy="2562267"/>
          </a:xfrm>
          <a:prstGeom prst="wedgeRectCallout">
            <a:avLst/>
          </a:prstGeom>
          <a:solidFill>
            <a:srgbClr val="344F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220D2D4-7F70-B395-189D-8EF374952FED}"/>
              </a:ext>
            </a:extLst>
          </p:cNvPr>
          <p:cNvSpPr txBox="1"/>
          <p:nvPr/>
        </p:nvSpPr>
        <p:spPr>
          <a:xfrm>
            <a:off x="8038327" y="3073322"/>
            <a:ext cx="3251819" cy="584775"/>
          </a:xfrm>
          <a:prstGeom prst="rect">
            <a:avLst/>
          </a:prstGeom>
          <a:noFill/>
        </p:spPr>
        <p:txBody>
          <a:bodyPr wrap="square" rtlCol="0">
            <a:spAutoFit/>
          </a:bodyPr>
          <a:lstStyle/>
          <a:p>
            <a:r>
              <a:rPr kumimoji="1" lang="ja-JP" altLang="en-US" sz="1600" dirty="0">
                <a:solidFill>
                  <a:schemeClr val="bg1"/>
                </a:solidFill>
              </a:rPr>
              <a:t>自社向けアプリの</a:t>
            </a:r>
            <a:endParaRPr kumimoji="1" lang="en-US" altLang="ja-JP" sz="1600" dirty="0">
              <a:solidFill>
                <a:schemeClr val="bg1"/>
              </a:solidFill>
            </a:endParaRPr>
          </a:p>
          <a:p>
            <a:r>
              <a:rPr lang="ja-JP" altLang="en-US" sz="1600" dirty="0">
                <a:solidFill>
                  <a:schemeClr val="bg1"/>
                </a:solidFill>
              </a:rPr>
              <a:t>作成をサポートしてほしい！</a:t>
            </a:r>
            <a:endParaRPr kumimoji="1" lang="ja-JP" altLang="en-US" sz="1600" dirty="0">
              <a:solidFill>
                <a:schemeClr val="bg1"/>
              </a:solidFill>
            </a:endParaRPr>
          </a:p>
        </p:txBody>
      </p:sp>
      <p:sp>
        <p:nvSpPr>
          <p:cNvPr id="13" name="テキスト ボックス 12">
            <a:extLst>
              <a:ext uri="{FF2B5EF4-FFF2-40B4-BE49-F238E27FC236}">
                <a16:creationId xmlns:a16="http://schemas.microsoft.com/office/drawing/2014/main" id="{7C629668-A05C-AF45-7A13-60AC896CD5D4}"/>
              </a:ext>
            </a:extLst>
          </p:cNvPr>
          <p:cNvSpPr txBox="1"/>
          <p:nvPr/>
        </p:nvSpPr>
        <p:spPr>
          <a:xfrm>
            <a:off x="8047205" y="4343131"/>
            <a:ext cx="3251819" cy="584775"/>
          </a:xfrm>
          <a:prstGeom prst="rect">
            <a:avLst/>
          </a:prstGeom>
          <a:noFill/>
        </p:spPr>
        <p:txBody>
          <a:bodyPr wrap="square" rtlCol="0">
            <a:spAutoFit/>
          </a:bodyPr>
          <a:lstStyle/>
          <a:p>
            <a:r>
              <a:rPr kumimoji="1" lang="ja-JP" altLang="en-US" sz="1600" dirty="0">
                <a:solidFill>
                  <a:schemeClr val="bg1"/>
                </a:solidFill>
              </a:rPr>
              <a:t>自社向けアプリを</a:t>
            </a:r>
            <a:endParaRPr kumimoji="1" lang="en-US" altLang="ja-JP" sz="1600" dirty="0">
              <a:solidFill>
                <a:schemeClr val="bg1"/>
              </a:solidFill>
            </a:endParaRPr>
          </a:p>
          <a:p>
            <a:r>
              <a:rPr lang="ja-JP" altLang="en-US" sz="1600" dirty="0">
                <a:solidFill>
                  <a:schemeClr val="bg1"/>
                </a:solidFill>
              </a:rPr>
              <a:t>代わりにつくってほしい！</a:t>
            </a:r>
            <a:endParaRPr kumimoji="1" lang="ja-JP" altLang="en-US" sz="1600" dirty="0">
              <a:solidFill>
                <a:schemeClr val="bg1"/>
              </a:solidFill>
            </a:endParaRPr>
          </a:p>
        </p:txBody>
      </p:sp>
      <p:sp>
        <p:nvSpPr>
          <p:cNvPr id="14" name="四角形: 角を丸くする 13">
            <a:extLst>
              <a:ext uri="{FF2B5EF4-FFF2-40B4-BE49-F238E27FC236}">
                <a16:creationId xmlns:a16="http://schemas.microsoft.com/office/drawing/2014/main" id="{47A18361-A8F1-7B5E-8693-0868851DBCE8}"/>
              </a:ext>
            </a:extLst>
          </p:cNvPr>
          <p:cNvSpPr/>
          <p:nvPr/>
        </p:nvSpPr>
        <p:spPr>
          <a:xfrm>
            <a:off x="6469530" y="2964973"/>
            <a:ext cx="1054565" cy="584775"/>
          </a:xfrm>
          <a:prstGeom prst="roundRect">
            <a:avLst/>
          </a:prstGeom>
          <a:solidFill>
            <a:srgbClr val="F56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支援</a:t>
            </a:r>
          </a:p>
        </p:txBody>
      </p:sp>
      <p:sp>
        <p:nvSpPr>
          <p:cNvPr id="15" name="四角形: 角を丸くする 14">
            <a:extLst>
              <a:ext uri="{FF2B5EF4-FFF2-40B4-BE49-F238E27FC236}">
                <a16:creationId xmlns:a16="http://schemas.microsoft.com/office/drawing/2014/main" id="{130D5B79-488B-99B8-02E2-D15223C57408}"/>
              </a:ext>
            </a:extLst>
          </p:cNvPr>
          <p:cNvSpPr/>
          <p:nvPr/>
        </p:nvSpPr>
        <p:spPr>
          <a:xfrm>
            <a:off x="6480831" y="4312691"/>
            <a:ext cx="1054565" cy="584775"/>
          </a:xfrm>
          <a:prstGeom prst="roundRect">
            <a:avLst/>
          </a:prstGeom>
          <a:solidFill>
            <a:srgbClr val="FA3C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代行</a:t>
            </a:r>
          </a:p>
        </p:txBody>
      </p:sp>
      <p:sp>
        <p:nvSpPr>
          <p:cNvPr id="16" name="テキスト ボックス 15">
            <a:extLst>
              <a:ext uri="{FF2B5EF4-FFF2-40B4-BE49-F238E27FC236}">
                <a16:creationId xmlns:a16="http://schemas.microsoft.com/office/drawing/2014/main" id="{7CAB69C7-3FC9-6428-E86C-C51C281D6A2B}"/>
              </a:ext>
            </a:extLst>
          </p:cNvPr>
          <p:cNvSpPr txBox="1"/>
          <p:nvPr/>
        </p:nvSpPr>
        <p:spPr>
          <a:xfrm>
            <a:off x="6535842" y="3561706"/>
            <a:ext cx="1018789" cy="338554"/>
          </a:xfrm>
          <a:prstGeom prst="rect">
            <a:avLst/>
          </a:prstGeom>
          <a:noFill/>
        </p:spPr>
        <p:txBody>
          <a:bodyPr wrap="square" rtlCol="0">
            <a:spAutoFit/>
          </a:bodyPr>
          <a:lstStyle/>
          <a:p>
            <a:r>
              <a:rPr kumimoji="1" lang="ja-JP" altLang="en-US" sz="1600" dirty="0"/>
              <a:t>サービス</a:t>
            </a:r>
          </a:p>
        </p:txBody>
      </p:sp>
      <p:sp>
        <p:nvSpPr>
          <p:cNvPr id="17" name="テキスト ボックス 16">
            <a:extLst>
              <a:ext uri="{FF2B5EF4-FFF2-40B4-BE49-F238E27FC236}">
                <a16:creationId xmlns:a16="http://schemas.microsoft.com/office/drawing/2014/main" id="{4A51896D-1611-998B-C63F-6328F3B92CB4}"/>
              </a:ext>
            </a:extLst>
          </p:cNvPr>
          <p:cNvSpPr txBox="1"/>
          <p:nvPr/>
        </p:nvSpPr>
        <p:spPr>
          <a:xfrm>
            <a:off x="6549513" y="4884140"/>
            <a:ext cx="1018789" cy="338554"/>
          </a:xfrm>
          <a:prstGeom prst="rect">
            <a:avLst/>
          </a:prstGeom>
          <a:noFill/>
        </p:spPr>
        <p:txBody>
          <a:bodyPr wrap="square" rtlCol="0">
            <a:spAutoFit/>
          </a:bodyPr>
          <a:lstStyle/>
          <a:p>
            <a:r>
              <a:rPr kumimoji="1" lang="ja-JP" altLang="en-US" sz="1600" dirty="0"/>
              <a:t>サービス</a:t>
            </a:r>
          </a:p>
        </p:txBody>
      </p:sp>
      <p:sp>
        <p:nvSpPr>
          <p:cNvPr id="18" name="テキスト ボックス 17">
            <a:extLst>
              <a:ext uri="{FF2B5EF4-FFF2-40B4-BE49-F238E27FC236}">
                <a16:creationId xmlns:a16="http://schemas.microsoft.com/office/drawing/2014/main" id="{FF9BF199-2FB1-C8C3-7E2D-2D97837AE7FC}"/>
              </a:ext>
            </a:extLst>
          </p:cNvPr>
          <p:cNvSpPr txBox="1"/>
          <p:nvPr/>
        </p:nvSpPr>
        <p:spPr>
          <a:xfrm>
            <a:off x="1658961" y="3163263"/>
            <a:ext cx="4179640" cy="369332"/>
          </a:xfrm>
          <a:prstGeom prst="rect">
            <a:avLst/>
          </a:prstGeom>
          <a:noFill/>
        </p:spPr>
        <p:txBody>
          <a:bodyPr wrap="square" rtlCol="0">
            <a:spAutoFit/>
          </a:bodyPr>
          <a:lstStyle/>
          <a:p>
            <a:r>
              <a:rPr kumimoji="1" lang="ja-JP" altLang="en-US" dirty="0"/>
              <a:t>御社業務のシステム化をお手伝いします。</a:t>
            </a:r>
          </a:p>
        </p:txBody>
      </p:sp>
      <p:sp>
        <p:nvSpPr>
          <p:cNvPr id="19" name="四角形: 角を丸くする 18">
            <a:extLst>
              <a:ext uri="{FF2B5EF4-FFF2-40B4-BE49-F238E27FC236}">
                <a16:creationId xmlns:a16="http://schemas.microsoft.com/office/drawing/2014/main" id="{2DF223AB-D5AC-3041-3735-54DE0431DBA1}"/>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20" name="図 19" descr="文字が書かれている&#10;&#10;低い精度で自動的に生成された説明">
            <a:extLst>
              <a:ext uri="{FF2B5EF4-FFF2-40B4-BE49-F238E27FC236}">
                <a16:creationId xmlns:a16="http://schemas.microsoft.com/office/drawing/2014/main" id="{59FB07F4-6C11-7F83-18E5-886284A7CC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21" name="図 20" descr="挿絵, 記号 が含まれている画像&#10;&#10;自動的に生成された説明">
            <a:extLst>
              <a:ext uri="{FF2B5EF4-FFF2-40B4-BE49-F238E27FC236}">
                <a16:creationId xmlns:a16="http://schemas.microsoft.com/office/drawing/2014/main" id="{863163DD-144C-5A36-B07C-EB665CA760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
        <p:nvSpPr>
          <p:cNvPr id="23" name="四角形: 角を丸くする 22">
            <a:hlinkClick r:id="rId4"/>
            <a:extLst>
              <a:ext uri="{FF2B5EF4-FFF2-40B4-BE49-F238E27FC236}">
                <a16:creationId xmlns:a16="http://schemas.microsoft.com/office/drawing/2014/main" id="{C9C1839E-4EFF-A2E8-8412-6D96EAD10C6E}"/>
              </a:ext>
            </a:extLst>
          </p:cNvPr>
          <p:cNvSpPr/>
          <p:nvPr/>
        </p:nvSpPr>
        <p:spPr>
          <a:xfrm>
            <a:off x="1831895" y="3657869"/>
            <a:ext cx="3949990" cy="96242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sp>
        <p:nvSpPr>
          <p:cNvPr id="26" name="四角形: 角を丸くする 25">
            <a:hlinkClick r:id="rId5"/>
            <a:extLst>
              <a:ext uri="{FF2B5EF4-FFF2-40B4-BE49-F238E27FC236}">
                <a16:creationId xmlns:a16="http://schemas.microsoft.com/office/drawing/2014/main" id="{ECD53413-78E2-9681-16C0-EECA8D604BCD}"/>
              </a:ext>
            </a:extLst>
          </p:cNvPr>
          <p:cNvSpPr/>
          <p:nvPr/>
        </p:nvSpPr>
        <p:spPr>
          <a:xfrm>
            <a:off x="1706169" y="3561706"/>
            <a:ext cx="3949990" cy="96242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7" name="図 26" descr="挿絵, 記号 が含まれている画像&#10;&#10;自動的に生成された説明">
            <a:hlinkClick r:id="rId5"/>
            <a:extLst>
              <a:ext uri="{FF2B5EF4-FFF2-40B4-BE49-F238E27FC236}">
                <a16:creationId xmlns:a16="http://schemas.microsoft.com/office/drawing/2014/main" id="{90BFAD0E-69AC-19E8-8749-B58035BD02A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4719" y="3644599"/>
            <a:ext cx="2028548" cy="427911"/>
          </a:xfrm>
          <a:prstGeom prst="rect">
            <a:avLst/>
          </a:prstGeom>
        </p:spPr>
      </p:pic>
      <p:sp>
        <p:nvSpPr>
          <p:cNvPr id="28" name="テキスト ボックス 27">
            <a:hlinkClick r:id="rId5"/>
            <a:extLst>
              <a:ext uri="{FF2B5EF4-FFF2-40B4-BE49-F238E27FC236}">
                <a16:creationId xmlns:a16="http://schemas.microsoft.com/office/drawing/2014/main" id="{5D594F57-95D6-3283-48D2-69A14BCBAFB1}"/>
              </a:ext>
            </a:extLst>
          </p:cNvPr>
          <p:cNvSpPr txBox="1"/>
          <p:nvPr/>
        </p:nvSpPr>
        <p:spPr>
          <a:xfrm>
            <a:off x="1761167" y="4087018"/>
            <a:ext cx="3801146" cy="400110"/>
          </a:xfrm>
          <a:prstGeom prst="rect">
            <a:avLst/>
          </a:prstGeom>
          <a:noFill/>
        </p:spPr>
        <p:txBody>
          <a:bodyPr wrap="square" rtlCol="0">
            <a:spAutoFit/>
          </a:bodyPr>
          <a:lstStyle/>
          <a:p>
            <a:pPr algn="ctr"/>
            <a:r>
              <a:rPr kumimoji="1" lang="ja-JP" altLang="en-US" sz="2000" b="1" dirty="0">
                <a:solidFill>
                  <a:schemeClr val="bg1"/>
                </a:solidFill>
              </a:rPr>
              <a:t>アプリ作成支援</a:t>
            </a:r>
            <a:r>
              <a:rPr kumimoji="1" lang="en-US" altLang="ja-JP" sz="2000" b="1" dirty="0">
                <a:solidFill>
                  <a:schemeClr val="bg1"/>
                </a:solidFill>
              </a:rPr>
              <a:t>/</a:t>
            </a:r>
            <a:r>
              <a:rPr kumimoji="1" lang="ja-JP" altLang="en-US" sz="2000" b="1" dirty="0">
                <a:solidFill>
                  <a:schemeClr val="bg1"/>
                </a:solidFill>
              </a:rPr>
              <a:t>代行サービス</a:t>
            </a:r>
          </a:p>
        </p:txBody>
      </p:sp>
      <p:pic>
        <p:nvPicPr>
          <p:cNvPr id="29" name="図 28" descr="アイコン&#10;&#10;自動的に生成された説明">
            <a:extLst>
              <a:ext uri="{FF2B5EF4-FFF2-40B4-BE49-F238E27FC236}">
                <a16:creationId xmlns:a16="http://schemas.microsoft.com/office/drawing/2014/main" id="{D45DDCF1-7243-72E1-5B12-DB1ABCD57B94}"/>
              </a:ext>
            </a:extLst>
          </p:cNvPr>
          <p:cNvPicPr>
            <a:picLocks noChangeAspect="1"/>
          </p:cNvPicPr>
          <p:nvPr/>
        </p:nvPicPr>
        <p:blipFill>
          <a:blip r:embed="rId7"/>
          <a:stretch>
            <a:fillRect/>
          </a:stretch>
        </p:blipFill>
        <p:spPr>
          <a:xfrm rot="14528632">
            <a:off x="5327879" y="4372224"/>
            <a:ext cx="656557" cy="518680"/>
          </a:xfrm>
          <a:prstGeom prst="rect">
            <a:avLst/>
          </a:prstGeom>
        </p:spPr>
      </p:pic>
      <p:sp>
        <p:nvSpPr>
          <p:cNvPr id="30" name="テキスト ボックス 29">
            <a:extLst>
              <a:ext uri="{FF2B5EF4-FFF2-40B4-BE49-F238E27FC236}">
                <a16:creationId xmlns:a16="http://schemas.microsoft.com/office/drawing/2014/main" id="{A37B89F4-782C-C85B-C213-4926F03915EA}"/>
              </a:ext>
            </a:extLst>
          </p:cNvPr>
          <p:cNvSpPr txBox="1"/>
          <p:nvPr/>
        </p:nvSpPr>
        <p:spPr>
          <a:xfrm rot="19868819">
            <a:off x="5471182" y="4834504"/>
            <a:ext cx="936104" cy="369332"/>
          </a:xfrm>
          <a:prstGeom prst="rect">
            <a:avLst/>
          </a:prstGeom>
          <a:noFill/>
        </p:spPr>
        <p:txBody>
          <a:bodyPr wrap="square" rtlCol="0">
            <a:spAutoFit/>
          </a:bodyPr>
          <a:lstStyle/>
          <a:p>
            <a:r>
              <a:rPr lang="en-US" altLang="ja-JP" b="1" dirty="0">
                <a:solidFill>
                  <a:schemeClr val="tx2"/>
                </a:solidFill>
              </a:rPr>
              <a:t>CLICK!</a:t>
            </a:r>
            <a:endParaRPr lang="ja-JP" altLang="en-US" b="1" dirty="0">
              <a:solidFill>
                <a:schemeClr val="tx2"/>
              </a:solidFill>
            </a:endParaRPr>
          </a:p>
        </p:txBody>
      </p:sp>
      <p:sp>
        <p:nvSpPr>
          <p:cNvPr id="35" name="フッター プレースホルダー 3">
            <a:extLst>
              <a:ext uri="{FF2B5EF4-FFF2-40B4-BE49-F238E27FC236}">
                <a16:creationId xmlns:a16="http://schemas.microsoft.com/office/drawing/2014/main" id="{42111F73-C8DE-2074-3BB8-E2623B4FF6AA}"/>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Tree>
    <p:extLst>
      <p:ext uri="{BB962C8B-B14F-4D97-AF65-F5344CB8AC3E}">
        <p14:creationId xmlns:p14="http://schemas.microsoft.com/office/powerpoint/2010/main" val="4178926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8514844F-21D4-3FBA-3B71-7BBC04A385E9}"/>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1A73F1FE-65ED-5348-933D-088B9BEA1FCB}"/>
              </a:ext>
            </a:extLst>
          </p:cNvPr>
          <p:cNvSpPr/>
          <p:nvPr/>
        </p:nvSpPr>
        <p:spPr>
          <a:xfrm>
            <a:off x="8025640" y="1988840"/>
            <a:ext cx="2712119" cy="576064"/>
          </a:xfrm>
          <a:prstGeom prst="roundRect">
            <a:avLst>
              <a:gd name="adj" fmla="val 50000"/>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p>
        </p:txBody>
      </p:sp>
      <p:sp>
        <p:nvSpPr>
          <p:cNvPr id="3" name="四角形: 角を丸くする 2">
            <a:extLst>
              <a:ext uri="{FF2B5EF4-FFF2-40B4-BE49-F238E27FC236}">
                <a16:creationId xmlns:a16="http://schemas.microsoft.com/office/drawing/2014/main" id="{02597169-68B9-2F84-CD7D-6190BE20BAD0}"/>
              </a:ext>
            </a:extLst>
          </p:cNvPr>
          <p:cNvSpPr/>
          <p:nvPr/>
        </p:nvSpPr>
        <p:spPr>
          <a:xfrm>
            <a:off x="4804470" y="1988840"/>
            <a:ext cx="2489975" cy="576064"/>
          </a:xfrm>
          <a:prstGeom prst="roundRect">
            <a:avLst>
              <a:gd name="adj" fmla="val 50000"/>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p>
        </p:txBody>
      </p:sp>
      <p:sp>
        <p:nvSpPr>
          <p:cNvPr id="4" name="四角形: 角を丸くする 3">
            <a:extLst>
              <a:ext uri="{FF2B5EF4-FFF2-40B4-BE49-F238E27FC236}">
                <a16:creationId xmlns:a16="http://schemas.microsoft.com/office/drawing/2014/main" id="{6A342CA0-57D4-029E-C17D-69855C837716}"/>
              </a:ext>
            </a:extLst>
          </p:cNvPr>
          <p:cNvSpPr/>
          <p:nvPr/>
        </p:nvSpPr>
        <p:spPr>
          <a:xfrm>
            <a:off x="1583300" y="1988840"/>
            <a:ext cx="2489975" cy="576064"/>
          </a:xfrm>
          <a:prstGeom prst="roundRect">
            <a:avLst>
              <a:gd name="adj" fmla="val 50000"/>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p>
        </p:txBody>
      </p:sp>
      <p:sp>
        <p:nvSpPr>
          <p:cNvPr id="6" name="テキスト ボックス 5">
            <a:extLst>
              <a:ext uri="{FF2B5EF4-FFF2-40B4-BE49-F238E27FC236}">
                <a16:creationId xmlns:a16="http://schemas.microsoft.com/office/drawing/2014/main" id="{609AD2D4-C038-6B01-F8CB-DE8C308A2DC2}"/>
              </a:ext>
            </a:extLst>
          </p:cNvPr>
          <p:cNvSpPr txBox="1"/>
          <p:nvPr/>
        </p:nvSpPr>
        <p:spPr>
          <a:xfrm>
            <a:off x="4152006" y="937395"/>
            <a:ext cx="4072111" cy="861774"/>
          </a:xfrm>
          <a:prstGeom prst="rect">
            <a:avLst/>
          </a:prstGeom>
          <a:noFill/>
        </p:spPr>
        <p:txBody>
          <a:bodyPr wrap="square">
            <a:spAutoFit/>
          </a:bodyPr>
          <a:lstStyle/>
          <a:p>
            <a:pPr algn="ctr"/>
            <a:r>
              <a:rPr lang="ja-JP" altLang="en-US" sz="2000" b="1" dirty="0"/>
              <a:t> </a:t>
            </a:r>
            <a:r>
              <a:rPr lang="en-US" altLang="ja-JP" sz="3200" b="1" dirty="0"/>
              <a:t>AppSuite</a:t>
            </a:r>
            <a:r>
              <a:rPr lang="ja-JP" altLang="en-US" sz="2400" b="1" dirty="0"/>
              <a:t>ご検討の場合</a:t>
            </a:r>
            <a:endParaRPr lang="en-US" altLang="ja-JP" sz="2400" b="1" dirty="0"/>
          </a:p>
          <a:p>
            <a:pPr algn="ctr"/>
            <a:r>
              <a:rPr lang="en-US" altLang="ja-JP" b="1" dirty="0"/>
              <a:t>&lt;</a:t>
            </a:r>
            <a:r>
              <a:rPr lang="ja-JP" altLang="en-US" b="1" dirty="0"/>
              <a:t>弊社のお客様対応例</a:t>
            </a:r>
            <a:r>
              <a:rPr lang="en-US" altLang="ja-JP" b="1" dirty="0"/>
              <a:t>&gt;</a:t>
            </a:r>
            <a:r>
              <a:rPr lang="ja-JP" altLang="en-US" b="1" dirty="0"/>
              <a:t> </a:t>
            </a:r>
            <a:endParaRPr lang="en-US" altLang="ja-JP" b="1" dirty="0"/>
          </a:p>
        </p:txBody>
      </p:sp>
      <p:sp>
        <p:nvSpPr>
          <p:cNvPr id="7" name="テキスト ボックス 6">
            <a:extLst>
              <a:ext uri="{FF2B5EF4-FFF2-40B4-BE49-F238E27FC236}">
                <a16:creationId xmlns:a16="http://schemas.microsoft.com/office/drawing/2014/main" id="{CC14FD65-15B9-A0C6-4BD0-6ECF3F88667E}"/>
              </a:ext>
            </a:extLst>
          </p:cNvPr>
          <p:cNvSpPr txBox="1"/>
          <p:nvPr/>
        </p:nvSpPr>
        <p:spPr>
          <a:xfrm>
            <a:off x="1640155" y="2102874"/>
            <a:ext cx="2376264" cy="369332"/>
          </a:xfrm>
          <a:prstGeom prst="rect">
            <a:avLst/>
          </a:prstGeom>
          <a:noFill/>
        </p:spPr>
        <p:txBody>
          <a:bodyPr wrap="square" rtlCol="0">
            <a:spAutoFit/>
          </a:bodyPr>
          <a:lstStyle/>
          <a:p>
            <a:pPr algn="ctr"/>
            <a:r>
              <a:rPr lang="ja-JP" altLang="en-US" b="1" dirty="0">
                <a:solidFill>
                  <a:schemeClr val="bg1"/>
                </a:solidFill>
              </a:rPr>
              <a:t>メールでの質疑応答</a:t>
            </a:r>
            <a:endParaRPr lang="en-US" altLang="ja-JP" b="1" dirty="0">
              <a:solidFill>
                <a:schemeClr val="bg1"/>
              </a:solidFill>
            </a:endParaRPr>
          </a:p>
        </p:txBody>
      </p:sp>
      <p:sp>
        <p:nvSpPr>
          <p:cNvPr id="8" name="テキスト ボックス 7">
            <a:extLst>
              <a:ext uri="{FF2B5EF4-FFF2-40B4-BE49-F238E27FC236}">
                <a16:creationId xmlns:a16="http://schemas.microsoft.com/office/drawing/2014/main" id="{324460DB-7727-AD1D-6525-5AE29C0FE610}"/>
              </a:ext>
            </a:extLst>
          </p:cNvPr>
          <p:cNvSpPr txBox="1"/>
          <p:nvPr/>
        </p:nvSpPr>
        <p:spPr>
          <a:xfrm>
            <a:off x="4907868" y="2102874"/>
            <a:ext cx="2376264" cy="369332"/>
          </a:xfrm>
          <a:prstGeom prst="rect">
            <a:avLst/>
          </a:prstGeom>
          <a:noFill/>
        </p:spPr>
        <p:txBody>
          <a:bodyPr wrap="square" rtlCol="0">
            <a:spAutoFit/>
          </a:bodyPr>
          <a:lstStyle/>
          <a:p>
            <a:pPr algn="ctr"/>
            <a:r>
              <a:rPr lang="ja-JP" altLang="en-US" b="1" dirty="0">
                <a:solidFill>
                  <a:schemeClr val="bg1"/>
                </a:solidFill>
              </a:rPr>
              <a:t>電話での質疑応答</a:t>
            </a:r>
            <a:endParaRPr lang="en-US" altLang="ja-JP" b="1" dirty="0">
              <a:solidFill>
                <a:schemeClr val="bg1"/>
              </a:solidFill>
            </a:endParaRPr>
          </a:p>
        </p:txBody>
      </p:sp>
      <p:sp>
        <p:nvSpPr>
          <p:cNvPr id="9" name="テキスト ボックス 8">
            <a:extLst>
              <a:ext uri="{FF2B5EF4-FFF2-40B4-BE49-F238E27FC236}">
                <a16:creationId xmlns:a16="http://schemas.microsoft.com/office/drawing/2014/main" id="{9097518A-13ED-EED9-44EA-CBB62DDF239A}"/>
              </a:ext>
            </a:extLst>
          </p:cNvPr>
          <p:cNvSpPr txBox="1"/>
          <p:nvPr/>
        </p:nvSpPr>
        <p:spPr>
          <a:xfrm>
            <a:off x="8067366" y="2102874"/>
            <a:ext cx="2598191" cy="369332"/>
          </a:xfrm>
          <a:prstGeom prst="rect">
            <a:avLst/>
          </a:prstGeom>
          <a:noFill/>
        </p:spPr>
        <p:txBody>
          <a:bodyPr wrap="square" rtlCol="0">
            <a:spAutoFit/>
          </a:bodyPr>
          <a:lstStyle/>
          <a:p>
            <a:pPr algn="ctr"/>
            <a:r>
              <a:rPr lang="ja-JP" altLang="en-US" b="1" dirty="0">
                <a:solidFill>
                  <a:schemeClr val="bg1"/>
                </a:solidFill>
              </a:rPr>
              <a:t>オンラインでの打合せ</a:t>
            </a:r>
            <a:endParaRPr lang="en-US" altLang="ja-JP" b="1" dirty="0">
              <a:solidFill>
                <a:schemeClr val="bg1"/>
              </a:solidFill>
            </a:endParaRPr>
          </a:p>
        </p:txBody>
      </p:sp>
      <p:sp>
        <p:nvSpPr>
          <p:cNvPr id="10" name="テキスト ボックス 9">
            <a:extLst>
              <a:ext uri="{FF2B5EF4-FFF2-40B4-BE49-F238E27FC236}">
                <a16:creationId xmlns:a16="http://schemas.microsoft.com/office/drawing/2014/main" id="{6E30BB9C-1E0B-E20B-841D-A72EB7059C70}"/>
              </a:ext>
            </a:extLst>
          </p:cNvPr>
          <p:cNvSpPr txBox="1"/>
          <p:nvPr/>
        </p:nvSpPr>
        <p:spPr>
          <a:xfrm>
            <a:off x="1507985" y="5385990"/>
            <a:ext cx="9127605" cy="923330"/>
          </a:xfrm>
          <a:prstGeom prst="rect">
            <a:avLst/>
          </a:prstGeom>
          <a:noFill/>
        </p:spPr>
        <p:txBody>
          <a:bodyPr wrap="square" rtlCol="0">
            <a:spAutoFit/>
          </a:bodyPr>
          <a:lstStyle/>
          <a:p>
            <a:r>
              <a:rPr lang="en-US" altLang="ja-JP" dirty="0"/>
              <a:t>AppSuite</a:t>
            </a:r>
            <a:r>
              <a:rPr lang="ja-JP" altLang="en-US" dirty="0"/>
              <a:t>を使って「こういうことが出来ないの？」「こういうものを作りたい！」など、</a:t>
            </a:r>
            <a:r>
              <a:rPr lang="en-US" altLang="ja-JP" dirty="0"/>
              <a:t>AppSuite</a:t>
            </a:r>
            <a:r>
              <a:rPr lang="ja-JP" altLang="en-US" dirty="0"/>
              <a:t>に関心をお持ちいただけましたら、お気軽にご相談ください。</a:t>
            </a:r>
            <a:endParaRPr lang="en-US" altLang="ja-JP" dirty="0"/>
          </a:p>
          <a:p>
            <a:r>
              <a:rPr lang="ja-JP" altLang="en-US" dirty="0"/>
              <a:t>弊社ではお客様に合った方法でご支援をさせていただきます。</a:t>
            </a:r>
            <a:endParaRPr lang="en-US" altLang="ja-JP" dirty="0"/>
          </a:p>
        </p:txBody>
      </p:sp>
      <p:sp>
        <p:nvSpPr>
          <p:cNvPr id="11" name="テキスト ボックス 10">
            <a:extLst>
              <a:ext uri="{FF2B5EF4-FFF2-40B4-BE49-F238E27FC236}">
                <a16:creationId xmlns:a16="http://schemas.microsoft.com/office/drawing/2014/main" id="{C76F6970-9304-A5EF-17E1-C7B3459170E5}"/>
              </a:ext>
            </a:extLst>
          </p:cNvPr>
          <p:cNvSpPr txBox="1"/>
          <p:nvPr/>
        </p:nvSpPr>
        <p:spPr>
          <a:xfrm>
            <a:off x="1583299" y="4685074"/>
            <a:ext cx="9030338" cy="400110"/>
          </a:xfrm>
          <a:prstGeom prst="rect">
            <a:avLst/>
          </a:prstGeom>
          <a:noFill/>
        </p:spPr>
        <p:txBody>
          <a:bodyPr wrap="square">
            <a:spAutoFit/>
          </a:bodyPr>
          <a:lstStyle/>
          <a:p>
            <a:pPr algn="ctr"/>
            <a:r>
              <a:rPr lang="ja-JP" altLang="en-US" sz="2000" b="1" u="sng" dirty="0">
                <a:solidFill>
                  <a:srgbClr val="A16771"/>
                </a:solidFill>
              </a:rPr>
              <a:t> </a:t>
            </a:r>
            <a:r>
              <a:rPr lang="ja-JP" altLang="en-US" sz="2000" b="1" u="sng" dirty="0">
                <a:solidFill>
                  <a:srgbClr val="376092"/>
                </a:solidFill>
              </a:rPr>
              <a:t>ネオジャパンでは</a:t>
            </a:r>
            <a:r>
              <a:rPr lang="en-US" altLang="ja-JP" sz="2000" b="1" u="sng" dirty="0">
                <a:solidFill>
                  <a:srgbClr val="376092"/>
                </a:solidFill>
              </a:rPr>
              <a:t>3</a:t>
            </a:r>
            <a:r>
              <a:rPr lang="ja-JP" altLang="en-US" sz="2000" b="1" u="sng" dirty="0">
                <a:solidFill>
                  <a:srgbClr val="376092"/>
                </a:solidFill>
              </a:rPr>
              <a:t>つの対応を、お客様のご検討状況に合わせて実施 </a:t>
            </a:r>
            <a:endParaRPr lang="ja-JP" altLang="en-US" sz="2000" u="sng" dirty="0">
              <a:solidFill>
                <a:srgbClr val="376092"/>
              </a:solidFill>
            </a:endParaRPr>
          </a:p>
        </p:txBody>
      </p:sp>
      <p:pic>
        <p:nvPicPr>
          <p:cNvPr id="12" name="図 11" descr="アイコン&#10;&#10;自動的に生成された説明">
            <a:extLst>
              <a:ext uri="{FF2B5EF4-FFF2-40B4-BE49-F238E27FC236}">
                <a16:creationId xmlns:a16="http://schemas.microsoft.com/office/drawing/2014/main" id="{6D37B69C-0EDA-BC63-6A93-5D3234CC33D3}"/>
              </a:ext>
            </a:extLst>
          </p:cNvPr>
          <p:cNvPicPr>
            <a:picLocks noChangeAspect="1"/>
          </p:cNvPicPr>
          <p:nvPr/>
        </p:nvPicPr>
        <p:blipFill>
          <a:blip r:embed="rId2"/>
          <a:stretch>
            <a:fillRect/>
          </a:stretch>
        </p:blipFill>
        <p:spPr>
          <a:xfrm>
            <a:off x="8545034" y="2725134"/>
            <a:ext cx="1655422" cy="1655422"/>
          </a:xfrm>
          <a:prstGeom prst="rect">
            <a:avLst/>
          </a:prstGeom>
        </p:spPr>
      </p:pic>
      <p:pic>
        <p:nvPicPr>
          <p:cNvPr id="13" name="図 12" descr="アイコン&#10;&#10;自動的に生成された説明">
            <a:extLst>
              <a:ext uri="{FF2B5EF4-FFF2-40B4-BE49-F238E27FC236}">
                <a16:creationId xmlns:a16="http://schemas.microsoft.com/office/drawing/2014/main" id="{692E2502-89F2-8751-417D-D87354FD9D18}"/>
              </a:ext>
            </a:extLst>
          </p:cNvPr>
          <p:cNvPicPr>
            <a:picLocks noChangeAspect="1"/>
          </p:cNvPicPr>
          <p:nvPr/>
        </p:nvPicPr>
        <p:blipFill>
          <a:blip r:embed="rId3"/>
          <a:stretch>
            <a:fillRect/>
          </a:stretch>
        </p:blipFill>
        <p:spPr>
          <a:xfrm>
            <a:off x="5211500" y="2678939"/>
            <a:ext cx="1676589" cy="1676589"/>
          </a:xfrm>
          <a:prstGeom prst="rect">
            <a:avLst/>
          </a:prstGeom>
        </p:spPr>
      </p:pic>
      <p:pic>
        <p:nvPicPr>
          <p:cNvPr id="14" name="図 13" descr="アイコン&#10;&#10;自動的に生成された説明">
            <a:extLst>
              <a:ext uri="{FF2B5EF4-FFF2-40B4-BE49-F238E27FC236}">
                <a16:creationId xmlns:a16="http://schemas.microsoft.com/office/drawing/2014/main" id="{A2568854-8EB4-8DBD-5AFB-C3E30F21480F}"/>
              </a:ext>
            </a:extLst>
          </p:cNvPr>
          <p:cNvPicPr>
            <a:picLocks noChangeAspect="1"/>
          </p:cNvPicPr>
          <p:nvPr/>
        </p:nvPicPr>
        <p:blipFill>
          <a:blip r:embed="rId4"/>
          <a:stretch>
            <a:fillRect/>
          </a:stretch>
        </p:blipFill>
        <p:spPr>
          <a:xfrm>
            <a:off x="1991544" y="2829421"/>
            <a:ext cx="1596588" cy="1596588"/>
          </a:xfrm>
          <a:prstGeom prst="rect">
            <a:avLst/>
          </a:prstGeom>
        </p:spPr>
      </p:pic>
      <p:pic>
        <p:nvPicPr>
          <p:cNvPr id="15" name="図 14" descr="アイコン&#10;&#10;自動的に生成された説明">
            <a:extLst>
              <a:ext uri="{FF2B5EF4-FFF2-40B4-BE49-F238E27FC236}">
                <a16:creationId xmlns:a16="http://schemas.microsoft.com/office/drawing/2014/main" id="{274FD040-68A5-880B-FE8D-BE861C81EA06}"/>
              </a:ext>
            </a:extLst>
          </p:cNvPr>
          <p:cNvPicPr>
            <a:picLocks noChangeAspect="1"/>
          </p:cNvPicPr>
          <p:nvPr/>
        </p:nvPicPr>
        <p:blipFill>
          <a:blip r:embed="rId5"/>
          <a:stretch>
            <a:fillRect/>
          </a:stretch>
        </p:blipFill>
        <p:spPr>
          <a:xfrm>
            <a:off x="3886200" y="943919"/>
            <a:ext cx="624448" cy="624448"/>
          </a:xfrm>
          <a:prstGeom prst="rect">
            <a:avLst/>
          </a:prstGeom>
        </p:spPr>
      </p:pic>
      <p:sp>
        <p:nvSpPr>
          <p:cNvPr id="16" name="正方形/長方形 15">
            <a:extLst>
              <a:ext uri="{FF2B5EF4-FFF2-40B4-BE49-F238E27FC236}">
                <a16:creationId xmlns:a16="http://schemas.microsoft.com/office/drawing/2014/main" id="{AC7CEB2A-3CD3-E0E8-760E-C89C6076D2AB}"/>
              </a:ext>
            </a:extLst>
          </p:cNvPr>
          <p:cNvSpPr/>
          <p:nvPr/>
        </p:nvSpPr>
        <p:spPr>
          <a:xfrm>
            <a:off x="0" y="2310"/>
            <a:ext cx="12192000" cy="961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2DC300B9-7104-45C4-35A7-5792C1654214}"/>
              </a:ext>
            </a:extLst>
          </p:cNvPr>
          <p:cNvSpPr txBox="1"/>
          <p:nvPr/>
        </p:nvSpPr>
        <p:spPr>
          <a:xfrm>
            <a:off x="140037" y="143925"/>
            <a:ext cx="8496944" cy="523220"/>
          </a:xfrm>
          <a:prstGeom prst="rect">
            <a:avLst/>
          </a:prstGeom>
          <a:noFill/>
        </p:spPr>
        <p:txBody>
          <a:bodyPr wrap="square" rtlCol="0">
            <a:spAutoFit/>
          </a:bodyPr>
          <a:lstStyle/>
          <a:p>
            <a:r>
              <a:rPr lang="ja-JP" altLang="en-US" sz="2800" b="1" dirty="0">
                <a:latin typeface="+mn-ea"/>
              </a:rPr>
              <a:t>付録：ご相談例　</a:t>
            </a:r>
          </a:p>
        </p:txBody>
      </p:sp>
      <p:sp>
        <p:nvSpPr>
          <p:cNvPr id="18" name="四角形: 角を丸くする 17">
            <a:extLst>
              <a:ext uri="{FF2B5EF4-FFF2-40B4-BE49-F238E27FC236}">
                <a16:creationId xmlns:a16="http://schemas.microsoft.com/office/drawing/2014/main" id="{533F458A-775A-A8F4-1902-46A241B45C1E}"/>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9" name="図 18" descr="文字が書かれている&#10;&#10;低い精度で自動的に生成された説明">
            <a:extLst>
              <a:ext uri="{FF2B5EF4-FFF2-40B4-BE49-F238E27FC236}">
                <a16:creationId xmlns:a16="http://schemas.microsoft.com/office/drawing/2014/main" id="{C5453C19-A503-5C69-C305-FC06CF1A50B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20" name="図 19" descr="挿絵, 記号 が含まれている画像&#10;&#10;自動的に生成された説明">
            <a:extLst>
              <a:ext uri="{FF2B5EF4-FFF2-40B4-BE49-F238E27FC236}">
                <a16:creationId xmlns:a16="http://schemas.microsoft.com/office/drawing/2014/main" id="{78589786-94C1-F042-0CEF-29AC9F0CAF5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Tree>
    <p:extLst>
      <p:ext uri="{BB962C8B-B14F-4D97-AF65-F5344CB8AC3E}">
        <p14:creationId xmlns:p14="http://schemas.microsoft.com/office/powerpoint/2010/main" val="234070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E146A986-C6AB-01DE-9583-CCE309E57793}"/>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1BE4B26F-AF9D-D305-13C8-93D7BF5C1917}"/>
              </a:ext>
            </a:extLst>
          </p:cNvPr>
          <p:cNvSpPr/>
          <p:nvPr/>
        </p:nvSpPr>
        <p:spPr>
          <a:xfrm>
            <a:off x="0" y="-4111"/>
            <a:ext cx="12192000" cy="961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30434260-3475-BFF3-6267-E18E2644F32A}"/>
              </a:ext>
            </a:extLst>
          </p:cNvPr>
          <p:cNvSpPr txBox="1"/>
          <p:nvPr/>
        </p:nvSpPr>
        <p:spPr>
          <a:xfrm>
            <a:off x="2135561" y="5661248"/>
            <a:ext cx="7903625" cy="861774"/>
          </a:xfrm>
          <a:prstGeom prst="rect">
            <a:avLst/>
          </a:prstGeom>
          <a:noFill/>
          <a:ln>
            <a:noFill/>
          </a:ln>
        </p:spPr>
        <p:txBody>
          <a:bodyPr wrap="square" rtlCol="0">
            <a:spAutoFit/>
          </a:bodyPr>
          <a:lstStyle/>
          <a:p>
            <a:pPr algn="ctr"/>
            <a:r>
              <a:rPr lang="en-US" altLang="ja-JP" sz="3200" b="1" dirty="0">
                <a:solidFill>
                  <a:srgbClr val="376092"/>
                </a:solidFill>
                <a:latin typeface="+mn-ea"/>
              </a:rPr>
              <a:t>6</a:t>
            </a:r>
            <a:r>
              <a:rPr lang="ja-JP" altLang="en-US" sz="2400" b="1" dirty="0">
                <a:solidFill>
                  <a:srgbClr val="376092"/>
                </a:solidFill>
                <a:latin typeface="+mn-ea"/>
              </a:rPr>
              <a:t>社</a:t>
            </a:r>
            <a:r>
              <a:rPr lang="ja-JP" altLang="en-US" sz="2000" b="1" dirty="0">
                <a:solidFill>
                  <a:srgbClr val="376092"/>
                </a:solidFill>
                <a:latin typeface="+mn-ea"/>
              </a:rPr>
              <a:t>に</a:t>
            </a:r>
            <a:r>
              <a:rPr lang="en-US" altLang="ja-JP" sz="3200" b="1" dirty="0">
                <a:solidFill>
                  <a:srgbClr val="376092"/>
                </a:solidFill>
                <a:latin typeface="+mn-ea"/>
              </a:rPr>
              <a:t>1</a:t>
            </a:r>
            <a:r>
              <a:rPr lang="ja-JP" altLang="en-US" sz="2400" b="1" dirty="0">
                <a:solidFill>
                  <a:srgbClr val="376092"/>
                </a:solidFill>
                <a:latin typeface="+mn-ea"/>
              </a:rPr>
              <a:t>社</a:t>
            </a:r>
            <a:r>
              <a:rPr lang="ja-JP" altLang="en-US" b="1" dirty="0">
                <a:solidFill>
                  <a:srgbClr val="376092"/>
                </a:solidFill>
                <a:latin typeface="+mn-ea"/>
              </a:rPr>
              <a:t>のお客様</a:t>
            </a:r>
            <a:r>
              <a:rPr lang="ja-JP" altLang="en-US" dirty="0">
                <a:solidFill>
                  <a:srgbClr val="376092"/>
                </a:solidFill>
                <a:latin typeface="+mn-ea"/>
              </a:rPr>
              <a:t>から機能や価格だけでなく、</a:t>
            </a:r>
            <a:r>
              <a:rPr lang="en-US" altLang="ja-JP" sz="2800" b="1" dirty="0">
                <a:solidFill>
                  <a:srgbClr val="376092"/>
                </a:solidFill>
                <a:latin typeface="+mn-ea"/>
              </a:rPr>
              <a:t> </a:t>
            </a:r>
          </a:p>
          <a:p>
            <a:pPr algn="ctr"/>
            <a:r>
              <a:rPr lang="ja-JP" altLang="en-US" b="1" dirty="0">
                <a:solidFill>
                  <a:srgbClr val="376092"/>
                </a:solidFill>
                <a:latin typeface="+mn-ea"/>
              </a:rPr>
              <a:t>「営業担当者の対応」</a:t>
            </a:r>
            <a:r>
              <a:rPr lang="ja-JP" altLang="en-US" dirty="0">
                <a:solidFill>
                  <a:srgbClr val="376092"/>
                </a:solidFill>
                <a:latin typeface="+mn-ea"/>
              </a:rPr>
              <a:t>を</a:t>
            </a:r>
            <a:r>
              <a:rPr lang="ja-JP" altLang="en-US" b="1" dirty="0">
                <a:solidFill>
                  <a:srgbClr val="376092"/>
                </a:solidFill>
                <a:latin typeface="+mn-ea"/>
              </a:rPr>
              <a:t>導入の決め手</a:t>
            </a:r>
            <a:r>
              <a:rPr lang="ja-JP" altLang="en-US" dirty="0">
                <a:solidFill>
                  <a:srgbClr val="376092"/>
                </a:solidFill>
                <a:latin typeface="+mn-ea"/>
              </a:rPr>
              <a:t>としてコメントを頂いております。</a:t>
            </a:r>
            <a:endParaRPr lang="en-US" altLang="ja-JP" dirty="0">
              <a:solidFill>
                <a:srgbClr val="376092"/>
              </a:solidFill>
              <a:latin typeface="+mn-ea"/>
            </a:endParaRPr>
          </a:p>
        </p:txBody>
      </p:sp>
      <p:graphicFrame>
        <p:nvGraphicFramePr>
          <p:cNvPr id="4" name="グラフ 3">
            <a:extLst>
              <a:ext uri="{FF2B5EF4-FFF2-40B4-BE49-F238E27FC236}">
                <a16:creationId xmlns:a16="http://schemas.microsoft.com/office/drawing/2014/main" id="{BF1B5162-6B5C-9ED3-F861-732AAAEF9B1A}"/>
              </a:ext>
            </a:extLst>
          </p:cNvPr>
          <p:cNvGraphicFramePr>
            <a:graphicFrameLocks/>
          </p:cNvGraphicFramePr>
          <p:nvPr>
            <p:extLst>
              <p:ext uri="{D42A27DB-BD31-4B8C-83A1-F6EECF244321}">
                <p14:modId xmlns:p14="http://schemas.microsoft.com/office/powerpoint/2010/main" val="4075888995"/>
              </p:ext>
            </p:extLst>
          </p:nvPr>
        </p:nvGraphicFramePr>
        <p:xfrm>
          <a:off x="2639616" y="1755142"/>
          <a:ext cx="6912768" cy="3157220"/>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3">
            <a:extLst>
              <a:ext uri="{FF2B5EF4-FFF2-40B4-BE49-F238E27FC236}">
                <a16:creationId xmlns:a16="http://schemas.microsoft.com/office/drawing/2014/main" id="{500B840A-62F4-1383-6A41-ECF51CD98725}"/>
              </a:ext>
            </a:extLst>
          </p:cNvPr>
          <p:cNvSpPr txBox="1">
            <a:spLocks/>
          </p:cNvSpPr>
          <p:nvPr/>
        </p:nvSpPr>
        <p:spPr>
          <a:xfrm>
            <a:off x="8616280" y="6597352"/>
            <a:ext cx="2311400" cy="184666"/>
          </a:xfrm>
          <a:prstGeom prst="rect">
            <a:avLst/>
          </a:prstGeom>
        </p:spPr>
        <p:txBody>
          <a:bodyPr wrap="square" lIns="0" tIns="0" rIns="0" bIns="0">
            <a:spAutoFit/>
          </a:bodyPr>
          <a:lstStyle>
            <a:defPPr>
              <a:defRPr lang="ja-JP"/>
            </a:defPPr>
            <a:lvl1pPr marL="0" algn="l" defTabSz="914400" rtl="0" eaLnBrk="1" latinLnBrk="0" hangingPunct="1">
              <a:defRPr kumimoji="1" sz="1050" b="0" i="0" kern="1200">
                <a:solidFill>
                  <a:schemeClr val="bg1"/>
                </a:solidFill>
                <a:latin typeface="Segoe UI"/>
                <a:ea typeface="+mn-ea"/>
                <a:cs typeface="Segoe UI"/>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61778AA-BBCD-4C9E-A8BA-663C77A01EFA}" type="slidenum">
              <a:rPr lang="ja-JP" altLang="en-US" smtClean="0"/>
              <a:pPr/>
              <a:t>19</a:t>
            </a:fld>
            <a:endParaRPr lang="ja-JP" altLang="en-US" dirty="0"/>
          </a:p>
        </p:txBody>
      </p:sp>
      <p:sp>
        <p:nvSpPr>
          <p:cNvPr id="7" name="吹き出し: 角を丸めた四角形 6">
            <a:extLst>
              <a:ext uri="{FF2B5EF4-FFF2-40B4-BE49-F238E27FC236}">
                <a16:creationId xmlns:a16="http://schemas.microsoft.com/office/drawing/2014/main" id="{4D3F1A45-018B-FC75-9231-BB5A5B40C97D}"/>
              </a:ext>
            </a:extLst>
          </p:cNvPr>
          <p:cNvSpPr/>
          <p:nvPr/>
        </p:nvSpPr>
        <p:spPr>
          <a:xfrm>
            <a:off x="6888088" y="3894959"/>
            <a:ext cx="3816424" cy="1728192"/>
          </a:xfrm>
          <a:prstGeom prst="wedgeRoundRectCallout">
            <a:avLst>
              <a:gd name="adj1" fmla="val -58124"/>
              <a:gd name="adj2" fmla="val -38022"/>
              <a:gd name="adj3" fmla="val 16667"/>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p>
        </p:txBody>
      </p:sp>
      <p:sp>
        <p:nvSpPr>
          <p:cNvPr id="8" name="テキスト ボックス 7">
            <a:extLst>
              <a:ext uri="{FF2B5EF4-FFF2-40B4-BE49-F238E27FC236}">
                <a16:creationId xmlns:a16="http://schemas.microsoft.com/office/drawing/2014/main" id="{7D78EF7F-9733-C9D1-7899-21E13F26E785}"/>
              </a:ext>
            </a:extLst>
          </p:cNvPr>
          <p:cNvSpPr txBox="1"/>
          <p:nvPr/>
        </p:nvSpPr>
        <p:spPr>
          <a:xfrm>
            <a:off x="6996100" y="4465980"/>
            <a:ext cx="3600400" cy="1077218"/>
          </a:xfrm>
          <a:prstGeom prst="rect">
            <a:avLst/>
          </a:prstGeom>
          <a:noFill/>
        </p:spPr>
        <p:txBody>
          <a:bodyPr wrap="square">
            <a:spAutoFit/>
          </a:bodyPr>
          <a:lstStyle/>
          <a:p>
            <a:pPr>
              <a:defRPr/>
            </a:pPr>
            <a:r>
              <a:rPr lang="ja-JP" altLang="en-US" sz="1600" dirty="0">
                <a:solidFill>
                  <a:schemeClr val="tx1">
                    <a:lumMod val="75000"/>
                    <a:lumOff val="25000"/>
                  </a:schemeClr>
                </a:solidFill>
                <a:latin typeface="+mn-ea"/>
              </a:rPr>
              <a:t>たった</a:t>
            </a:r>
            <a:r>
              <a:rPr lang="en-US" altLang="ja-JP" sz="1600" dirty="0">
                <a:solidFill>
                  <a:schemeClr val="tx1">
                    <a:lumMod val="75000"/>
                    <a:lumOff val="25000"/>
                  </a:schemeClr>
                </a:solidFill>
                <a:latin typeface="+mn-ea"/>
              </a:rPr>
              <a:t>5</a:t>
            </a:r>
            <a:r>
              <a:rPr lang="ja-JP" altLang="en-US" sz="1600" dirty="0">
                <a:solidFill>
                  <a:schemeClr val="tx1">
                    <a:lumMod val="75000"/>
                    <a:lumOff val="25000"/>
                  </a:schemeClr>
                </a:solidFill>
                <a:latin typeface="+mn-ea"/>
              </a:rPr>
              <a:t>ユーザだけの小規模取引なのに、こまめに連絡をして頂いたり、個別の質問にきちんと答えてくださったり、</a:t>
            </a:r>
            <a:r>
              <a:rPr lang="ja-JP" altLang="en-US" sz="1600" b="1" dirty="0">
                <a:solidFill>
                  <a:schemeClr val="tx1">
                    <a:lumMod val="75000"/>
                    <a:lumOff val="25000"/>
                  </a:schemeClr>
                </a:solidFill>
                <a:latin typeface="+mn-ea"/>
              </a:rPr>
              <a:t>サポート体制が充実</a:t>
            </a:r>
            <a:r>
              <a:rPr lang="ja-JP" altLang="en-US" sz="1600" dirty="0">
                <a:solidFill>
                  <a:schemeClr val="tx1">
                    <a:lumMod val="75000"/>
                    <a:lumOff val="25000"/>
                  </a:schemeClr>
                </a:solidFill>
                <a:latin typeface="+mn-ea"/>
              </a:rPr>
              <a:t>しているなと感じました。</a:t>
            </a:r>
            <a:endParaRPr lang="en-US" altLang="ja-JP" sz="1600" dirty="0">
              <a:solidFill>
                <a:schemeClr val="tx1">
                  <a:lumMod val="75000"/>
                  <a:lumOff val="25000"/>
                </a:schemeClr>
              </a:solidFill>
              <a:latin typeface="+mn-ea"/>
            </a:endParaRPr>
          </a:p>
        </p:txBody>
      </p:sp>
      <p:sp>
        <p:nvSpPr>
          <p:cNvPr id="9" name="テキスト ボックス 8">
            <a:extLst>
              <a:ext uri="{FF2B5EF4-FFF2-40B4-BE49-F238E27FC236}">
                <a16:creationId xmlns:a16="http://schemas.microsoft.com/office/drawing/2014/main" id="{F1487587-9C50-EDD9-0FC6-C0A26555D1DF}"/>
              </a:ext>
            </a:extLst>
          </p:cNvPr>
          <p:cNvSpPr txBox="1"/>
          <p:nvPr/>
        </p:nvSpPr>
        <p:spPr>
          <a:xfrm>
            <a:off x="7634224" y="4073973"/>
            <a:ext cx="2962276" cy="369332"/>
          </a:xfrm>
          <a:prstGeom prst="rect">
            <a:avLst/>
          </a:prstGeom>
          <a:noFill/>
        </p:spPr>
        <p:txBody>
          <a:bodyPr wrap="square" rtlCol="0">
            <a:spAutoFit/>
          </a:bodyPr>
          <a:lstStyle/>
          <a:p>
            <a:r>
              <a:rPr lang="ja-JP" altLang="en-US" b="1" dirty="0">
                <a:solidFill>
                  <a:schemeClr val="tx1">
                    <a:lumMod val="75000"/>
                    <a:lumOff val="25000"/>
                  </a:schemeClr>
                </a:solidFill>
              </a:rPr>
              <a:t>お客様のコメント</a:t>
            </a:r>
            <a:r>
              <a:rPr lang="en-US" altLang="ja-JP" sz="1200" b="1" dirty="0">
                <a:solidFill>
                  <a:schemeClr val="tx1">
                    <a:lumMod val="75000"/>
                    <a:lumOff val="25000"/>
                  </a:schemeClr>
                </a:solidFill>
              </a:rPr>
              <a:t>(</a:t>
            </a:r>
            <a:r>
              <a:rPr lang="ja-JP" altLang="en-US" sz="1200" b="1" dirty="0">
                <a:solidFill>
                  <a:schemeClr val="tx1">
                    <a:lumMod val="75000"/>
                    <a:lumOff val="25000"/>
                  </a:schemeClr>
                </a:solidFill>
              </a:rPr>
              <a:t>サービス業</a:t>
            </a:r>
            <a:r>
              <a:rPr lang="en-US" altLang="ja-JP" sz="1200" b="1" dirty="0">
                <a:solidFill>
                  <a:schemeClr val="tx1">
                    <a:lumMod val="75000"/>
                    <a:lumOff val="25000"/>
                  </a:schemeClr>
                </a:solidFill>
              </a:rPr>
              <a:t>)</a:t>
            </a:r>
            <a:endParaRPr lang="ja-JP" altLang="en-US" b="1" dirty="0">
              <a:solidFill>
                <a:schemeClr val="tx1">
                  <a:lumMod val="75000"/>
                  <a:lumOff val="25000"/>
                </a:schemeClr>
              </a:solidFill>
            </a:endParaRPr>
          </a:p>
        </p:txBody>
      </p:sp>
      <p:pic>
        <p:nvPicPr>
          <p:cNvPr id="10" name="図 9" descr="アイコン&#10;&#10;自動的に生成された説明">
            <a:extLst>
              <a:ext uri="{FF2B5EF4-FFF2-40B4-BE49-F238E27FC236}">
                <a16:creationId xmlns:a16="http://schemas.microsoft.com/office/drawing/2014/main" id="{D8070034-5253-3607-B363-A8B01C7AF4A9}"/>
              </a:ext>
            </a:extLst>
          </p:cNvPr>
          <p:cNvPicPr>
            <a:picLocks noChangeAspect="1"/>
          </p:cNvPicPr>
          <p:nvPr/>
        </p:nvPicPr>
        <p:blipFill>
          <a:blip r:embed="rId3"/>
          <a:stretch>
            <a:fillRect/>
          </a:stretch>
        </p:blipFill>
        <p:spPr>
          <a:xfrm>
            <a:off x="7090940" y="4002328"/>
            <a:ext cx="435272" cy="435272"/>
          </a:xfrm>
          <a:prstGeom prst="rect">
            <a:avLst/>
          </a:prstGeom>
        </p:spPr>
      </p:pic>
      <p:sp>
        <p:nvSpPr>
          <p:cNvPr id="11" name="四角形: 角を丸くする 10">
            <a:extLst>
              <a:ext uri="{FF2B5EF4-FFF2-40B4-BE49-F238E27FC236}">
                <a16:creationId xmlns:a16="http://schemas.microsoft.com/office/drawing/2014/main" id="{EC3B8F57-AB60-7A4C-7890-BDC62DFC4AE3}"/>
              </a:ext>
            </a:extLst>
          </p:cNvPr>
          <p:cNvSpPr/>
          <p:nvPr/>
        </p:nvSpPr>
        <p:spPr>
          <a:xfrm>
            <a:off x="3997343" y="1027736"/>
            <a:ext cx="4197315" cy="576064"/>
          </a:xfrm>
          <a:prstGeom prst="roundRect">
            <a:avLst>
              <a:gd name="adj" fmla="val 50000"/>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solidFill>
                <a:srgbClr val="376092"/>
              </a:solidFill>
            </a:endParaRPr>
          </a:p>
        </p:txBody>
      </p:sp>
      <p:sp>
        <p:nvSpPr>
          <p:cNvPr id="12" name="テキスト ボックス 11">
            <a:extLst>
              <a:ext uri="{FF2B5EF4-FFF2-40B4-BE49-F238E27FC236}">
                <a16:creationId xmlns:a16="http://schemas.microsoft.com/office/drawing/2014/main" id="{95E83D8D-2F33-3219-40C8-D0A120B5D999}"/>
              </a:ext>
            </a:extLst>
          </p:cNvPr>
          <p:cNvSpPr txBox="1"/>
          <p:nvPr/>
        </p:nvSpPr>
        <p:spPr>
          <a:xfrm>
            <a:off x="4907868" y="1141770"/>
            <a:ext cx="2376264" cy="369332"/>
          </a:xfrm>
          <a:prstGeom prst="rect">
            <a:avLst/>
          </a:prstGeom>
          <a:noFill/>
        </p:spPr>
        <p:txBody>
          <a:bodyPr wrap="square" rtlCol="0">
            <a:spAutoFit/>
          </a:bodyPr>
          <a:lstStyle/>
          <a:p>
            <a:pPr algn="ctr"/>
            <a:r>
              <a:rPr lang="ja-JP" altLang="en-US" b="1" dirty="0">
                <a:solidFill>
                  <a:schemeClr val="bg1"/>
                </a:solidFill>
                <a:latin typeface="+mn-ea"/>
              </a:rPr>
              <a:t>導入後のお客様の声</a:t>
            </a:r>
            <a:endParaRPr lang="en-US" altLang="ja-JP" b="1" dirty="0">
              <a:solidFill>
                <a:schemeClr val="bg1"/>
              </a:solidFill>
              <a:latin typeface="+mn-ea"/>
            </a:endParaRPr>
          </a:p>
        </p:txBody>
      </p:sp>
      <p:sp>
        <p:nvSpPr>
          <p:cNvPr id="13" name="テキスト ボックス 12">
            <a:extLst>
              <a:ext uri="{FF2B5EF4-FFF2-40B4-BE49-F238E27FC236}">
                <a16:creationId xmlns:a16="http://schemas.microsoft.com/office/drawing/2014/main" id="{D5AD9D47-38D0-1302-FDED-BE98C6E7EB77}"/>
              </a:ext>
            </a:extLst>
          </p:cNvPr>
          <p:cNvSpPr txBox="1"/>
          <p:nvPr/>
        </p:nvSpPr>
        <p:spPr>
          <a:xfrm>
            <a:off x="2639616" y="4912363"/>
            <a:ext cx="2827734" cy="276999"/>
          </a:xfrm>
          <a:prstGeom prst="rect">
            <a:avLst/>
          </a:prstGeom>
          <a:noFill/>
        </p:spPr>
        <p:txBody>
          <a:bodyPr wrap="square" rtlCol="0">
            <a:spAutoFit/>
          </a:bodyPr>
          <a:lstStyle/>
          <a:p>
            <a:r>
              <a:rPr lang="en-US" altLang="ja-JP" sz="1200" b="1" dirty="0"/>
              <a:t>※</a:t>
            </a:r>
            <a:r>
              <a:rPr lang="ja-JP" altLang="en-US" sz="1200" b="1" dirty="0"/>
              <a:t>弊社カスタマーサクセス部門しらべ</a:t>
            </a:r>
          </a:p>
        </p:txBody>
      </p:sp>
      <p:sp>
        <p:nvSpPr>
          <p:cNvPr id="14" name="テキスト ボックス 13">
            <a:extLst>
              <a:ext uri="{FF2B5EF4-FFF2-40B4-BE49-F238E27FC236}">
                <a16:creationId xmlns:a16="http://schemas.microsoft.com/office/drawing/2014/main" id="{8EBDC4B3-C5BC-5B29-2731-8D34ED673571}"/>
              </a:ext>
            </a:extLst>
          </p:cNvPr>
          <p:cNvSpPr txBox="1"/>
          <p:nvPr/>
        </p:nvSpPr>
        <p:spPr>
          <a:xfrm>
            <a:off x="228600" y="214869"/>
            <a:ext cx="8496944" cy="523220"/>
          </a:xfrm>
          <a:prstGeom prst="rect">
            <a:avLst/>
          </a:prstGeom>
          <a:noFill/>
        </p:spPr>
        <p:txBody>
          <a:bodyPr wrap="square" rtlCol="0">
            <a:spAutoFit/>
          </a:bodyPr>
          <a:lstStyle/>
          <a:p>
            <a:r>
              <a:rPr lang="ja-JP" altLang="en-US" sz="2800" b="1" dirty="0">
                <a:latin typeface="+mn-ea"/>
              </a:rPr>
              <a:t>付録：メーカー相談例</a:t>
            </a:r>
            <a:r>
              <a:rPr lang="ja-JP" altLang="en-US" sz="1600" b="1" dirty="0">
                <a:latin typeface="+mn-ea"/>
              </a:rPr>
              <a:t>　＜　</a:t>
            </a:r>
            <a:r>
              <a:rPr lang="en-US" altLang="ja-JP" sz="1600" b="1" dirty="0">
                <a:latin typeface="+mn-ea"/>
              </a:rPr>
              <a:t>AppSuite </a:t>
            </a:r>
            <a:r>
              <a:rPr lang="ja-JP" altLang="en-US" sz="1600" b="1" dirty="0">
                <a:latin typeface="+mn-ea"/>
              </a:rPr>
              <a:t>ご検討の場合　＞</a:t>
            </a:r>
            <a:endParaRPr lang="ja-JP" altLang="en-US" sz="2400" b="1" dirty="0">
              <a:latin typeface="+mn-ea"/>
            </a:endParaRPr>
          </a:p>
        </p:txBody>
      </p:sp>
      <p:sp>
        <p:nvSpPr>
          <p:cNvPr id="15" name="四角形: 角を丸くする 14">
            <a:extLst>
              <a:ext uri="{FF2B5EF4-FFF2-40B4-BE49-F238E27FC236}">
                <a16:creationId xmlns:a16="http://schemas.microsoft.com/office/drawing/2014/main" id="{D6DF724B-D66E-1173-50BA-14A88913B4C6}"/>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6" name="図 15" descr="文字が書かれている&#10;&#10;低い精度で自動的に生成された説明">
            <a:extLst>
              <a:ext uri="{FF2B5EF4-FFF2-40B4-BE49-F238E27FC236}">
                <a16:creationId xmlns:a16="http://schemas.microsoft.com/office/drawing/2014/main" id="{420A0C9D-68C7-78B5-BE3B-74CFB9170A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7" name="図 16" descr="挿絵, 記号 が含まれている画像&#10;&#10;自動的に生成された説明">
            <a:extLst>
              <a:ext uri="{FF2B5EF4-FFF2-40B4-BE49-F238E27FC236}">
                <a16:creationId xmlns:a16="http://schemas.microsoft.com/office/drawing/2014/main" id="{DAE812A0-0772-3DD6-145A-C992FC0A3D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
        <p:nvSpPr>
          <p:cNvPr id="18" name="フッター プレースホルダー 3">
            <a:extLst>
              <a:ext uri="{FF2B5EF4-FFF2-40B4-BE49-F238E27FC236}">
                <a16:creationId xmlns:a16="http://schemas.microsoft.com/office/drawing/2014/main" id="{3A8B146C-A6F5-D293-9FA5-3E1F5F6D1E06}"/>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Tree>
    <p:extLst>
      <p:ext uri="{BB962C8B-B14F-4D97-AF65-F5344CB8AC3E}">
        <p14:creationId xmlns:p14="http://schemas.microsoft.com/office/powerpoint/2010/main" val="403122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B6C2C1E-E481-DC17-627F-385C2E4B3D98}"/>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FCD1ECC0-7E69-6E28-DB8F-7680530FACEA}"/>
              </a:ext>
            </a:extLst>
          </p:cNvPr>
          <p:cNvSpPr txBox="1"/>
          <p:nvPr/>
        </p:nvSpPr>
        <p:spPr>
          <a:xfrm>
            <a:off x="419100" y="1862260"/>
            <a:ext cx="11353800" cy="2622834"/>
          </a:xfrm>
          <a:prstGeom prst="rect">
            <a:avLst/>
          </a:prstGeom>
          <a:noFill/>
        </p:spPr>
        <p:txBody>
          <a:bodyPr wrap="square" rtlCol="0">
            <a:spAutoFit/>
          </a:bodyPr>
          <a:lstStyle/>
          <a:p>
            <a:pPr algn="ctr">
              <a:lnSpc>
                <a:spcPct val="150000"/>
              </a:lnSpc>
            </a:pPr>
            <a:r>
              <a:rPr lang="ja-JP" altLang="en-US" sz="3600" b="0" i="0" dirty="0">
                <a:solidFill>
                  <a:srgbClr val="333333"/>
                </a:solidFill>
                <a:effectLst/>
                <a:latin typeface="+mn-ea"/>
              </a:rPr>
              <a:t>本資料では現在ご利用中の</a:t>
            </a:r>
            <a:r>
              <a:rPr lang="en-US" altLang="ja-JP" sz="3600" b="0" i="0" dirty="0">
                <a:solidFill>
                  <a:srgbClr val="333333"/>
                </a:solidFill>
                <a:effectLst/>
                <a:latin typeface="+mn-ea"/>
              </a:rPr>
              <a:t>desknet's NEO</a:t>
            </a:r>
            <a:r>
              <a:rPr lang="ja-JP" altLang="en-US" sz="3600" b="0" i="0" dirty="0">
                <a:solidFill>
                  <a:srgbClr val="333333"/>
                </a:solidFill>
                <a:effectLst/>
                <a:latin typeface="+mn-ea"/>
              </a:rPr>
              <a:t>環境内で</a:t>
            </a:r>
            <a:r>
              <a:rPr lang="en-US" altLang="ja-JP" sz="3600" b="0" i="0" dirty="0">
                <a:solidFill>
                  <a:srgbClr val="333333"/>
                </a:solidFill>
                <a:effectLst/>
                <a:latin typeface="+mn-ea"/>
              </a:rPr>
              <a:t>AppSuite</a:t>
            </a:r>
            <a:r>
              <a:rPr lang="ja-JP" altLang="en-US" sz="3600" b="0" i="0" dirty="0">
                <a:solidFill>
                  <a:srgbClr val="333333"/>
                </a:solidFill>
                <a:effectLst/>
                <a:latin typeface="+mn-ea"/>
              </a:rPr>
              <a:t>をお試しいただく方法をご案内いたします。</a:t>
            </a:r>
            <a:endParaRPr lang="en-US" altLang="ja-JP" sz="3600" b="0" i="0" dirty="0">
              <a:solidFill>
                <a:srgbClr val="333333"/>
              </a:solidFill>
              <a:effectLst/>
              <a:latin typeface="+mn-ea"/>
            </a:endParaRPr>
          </a:p>
          <a:p>
            <a:pPr algn="ctr">
              <a:lnSpc>
                <a:spcPct val="150000"/>
              </a:lnSpc>
            </a:pPr>
            <a:endParaRPr lang="en-US" altLang="ja-JP" sz="1200" b="0" i="0" dirty="0">
              <a:solidFill>
                <a:srgbClr val="333333"/>
              </a:solidFill>
              <a:effectLst/>
              <a:latin typeface="+mn-ea"/>
            </a:endParaRPr>
          </a:p>
          <a:p>
            <a:pPr algn="ctr">
              <a:lnSpc>
                <a:spcPct val="150000"/>
              </a:lnSpc>
            </a:pPr>
            <a:r>
              <a:rPr lang="en-US" altLang="ja-JP" sz="2800" b="0" i="0" dirty="0">
                <a:solidFill>
                  <a:srgbClr val="333333"/>
                </a:solidFill>
                <a:effectLst/>
                <a:latin typeface="+mn-ea"/>
              </a:rPr>
              <a:t>※</a:t>
            </a:r>
            <a:r>
              <a:rPr lang="ja-JP" altLang="en-US" sz="2800" b="0" i="0" dirty="0">
                <a:solidFill>
                  <a:srgbClr val="333333"/>
                </a:solidFill>
                <a:effectLst/>
                <a:latin typeface="+mn-ea"/>
              </a:rPr>
              <a:t>クラウド版では無償で</a:t>
            </a:r>
            <a:r>
              <a:rPr lang="en-US" altLang="ja-JP" sz="2800" b="0" i="0" dirty="0">
                <a:solidFill>
                  <a:srgbClr val="333333"/>
                </a:solidFill>
                <a:effectLst/>
                <a:latin typeface="+mn-ea"/>
              </a:rPr>
              <a:t>30</a:t>
            </a:r>
            <a:r>
              <a:rPr lang="ja-JP" altLang="en-US" sz="2800" b="0" i="0" dirty="0">
                <a:solidFill>
                  <a:srgbClr val="333333"/>
                </a:solidFill>
                <a:effectLst/>
                <a:latin typeface="+mn-ea"/>
              </a:rPr>
              <a:t>日間ご利用いただけます。</a:t>
            </a:r>
            <a:endParaRPr kumimoji="1" lang="ja-JP" altLang="en-US" sz="2800" b="1" dirty="0">
              <a:latin typeface="+mn-ea"/>
            </a:endParaRPr>
          </a:p>
        </p:txBody>
      </p:sp>
      <p:sp>
        <p:nvSpPr>
          <p:cNvPr id="4" name="フッター プレースホルダー 3">
            <a:extLst>
              <a:ext uri="{FF2B5EF4-FFF2-40B4-BE49-F238E27FC236}">
                <a16:creationId xmlns:a16="http://schemas.microsoft.com/office/drawing/2014/main" id="{9A2A2518-F43D-2F2B-4D67-BD841E8378E3}"/>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5" name="正方形/長方形 4">
            <a:extLst>
              <a:ext uri="{FF2B5EF4-FFF2-40B4-BE49-F238E27FC236}">
                <a16:creationId xmlns:a16="http://schemas.microsoft.com/office/drawing/2014/main" id="{E69C4F1B-E61E-5D68-0EFD-CCE0BE64B911}"/>
              </a:ext>
            </a:extLst>
          </p:cNvPr>
          <p:cNvSpPr/>
          <p:nvPr/>
        </p:nvSpPr>
        <p:spPr>
          <a:xfrm>
            <a:off x="3238" y="0"/>
            <a:ext cx="12188762" cy="8456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B773228E-14F0-11CF-7817-27E2A14FF2BF}"/>
              </a:ext>
            </a:extLst>
          </p:cNvPr>
          <p:cNvSpPr txBox="1"/>
          <p:nvPr/>
        </p:nvSpPr>
        <p:spPr>
          <a:xfrm>
            <a:off x="304800" y="121900"/>
            <a:ext cx="1676400" cy="523220"/>
          </a:xfrm>
          <a:prstGeom prst="rect">
            <a:avLst/>
          </a:prstGeom>
          <a:noFill/>
        </p:spPr>
        <p:txBody>
          <a:bodyPr wrap="square" rtlCol="0">
            <a:spAutoFit/>
          </a:bodyPr>
          <a:lstStyle/>
          <a:p>
            <a:r>
              <a:rPr kumimoji="1" lang="ja-JP" altLang="en-US" sz="2800" b="1" dirty="0">
                <a:latin typeface="+mn-ea"/>
              </a:rPr>
              <a:t>はじめに</a:t>
            </a:r>
          </a:p>
        </p:txBody>
      </p:sp>
      <p:pic>
        <p:nvPicPr>
          <p:cNvPr id="7" name="図 6" descr="文字が書かれている&#10;&#10;低い精度で自動的に生成された説明">
            <a:extLst>
              <a:ext uri="{FF2B5EF4-FFF2-40B4-BE49-F238E27FC236}">
                <a16:creationId xmlns:a16="http://schemas.microsoft.com/office/drawing/2014/main" id="{7002590A-C6FC-981F-7ADD-0440C7941F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8" name="図 7" descr="挿絵, 記号 が含まれている画像&#10;&#10;自動的に生成された説明">
            <a:extLst>
              <a:ext uri="{FF2B5EF4-FFF2-40B4-BE49-F238E27FC236}">
                <a16:creationId xmlns:a16="http://schemas.microsoft.com/office/drawing/2014/main" id="{4E56D8C0-3472-455B-E98E-DEFBD8F27A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9" name="グループ化 8">
            <a:extLst>
              <a:ext uri="{FF2B5EF4-FFF2-40B4-BE49-F238E27FC236}">
                <a16:creationId xmlns:a16="http://schemas.microsoft.com/office/drawing/2014/main" id="{D2AF3918-3975-7167-976E-067548493334}"/>
              </a:ext>
            </a:extLst>
          </p:cNvPr>
          <p:cNvGrpSpPr/>
          <p:nvPr/>
        </p:nvGrpSpPr>
        <p:grpSpPr>
          <a:xfrm>
            <a:off x="4508684" y="5767317"/>
            <a:ext cx="7367706" cy="707886"/>
            <a:chOff x="2971800" y="5424076"/>
            <a:chExt cx="8060979" cy="707886"/>
          </a:xfrm>
        </p:grpSpPr>
        <p:sp>
          <p:nvSpPr>
            <p:cNvPr id="10" name="テキスト ボックス 9">
              <a:extLst>
                <a:ext uri="{FF2B5EF4-FFF2-40B4-BE49-F238E27FC236}">
                  <a16:creationId xmlns:a16="http://schemas.microsoft.com/office/drawing/2014/main" id="{6864675D-B91C-5752-4C22-63C3D98A9993}"/>
                </a:ext>
              </a:extLst>
            </p:cNvPr>
            <p:cNvSpPr txBox="1"/>
            <p:nvPr/>
          </p:nvSpPr>
          <p:spPr>
            <a:xfrm>
              <a:off x="3124200" y="5424076"/>
              <a:ext cx="7908579" cy="369332"/>
            </a:xfrm>
            <a:prstGeom prst="rect">
              <a:avLst/>
            </a:prstGeom>
            <a:noFill/>
          </p:spPr>
          <p:txBody>
            <a:bodyPr wrap="square" rtlCol="0">
              <a:spAutoFit/>
            </a:bodyPr>
            <a:lstStyle/>
            <a:p>
              <a:r>
                <a:rPr lang="en-US" altLang="ja-JP" b="1" dirty="0">
                  <a:latin typeface="+mn-ea"/>
                </a:rPr>
                <a:t>※</a:t>
              </a:r>
              <a:r>
                <a:rPr lang="en-US" altLang="ja-JP" dirty="0">
                  <a:latin typeface="+mn-ea"/>
                </a:rPr>
                <a:t>AppSuite</a:t>
              </a:r>
              <a:r>
                <a:rPr lang="ja-JP" altLang="en-US" dirty="0">
                  <a:latin typeface="+mn-ea"/>
                </a:rPr>
                <a:t>試使用には</a:t>
              </a:r>
              <a:r>
                <a:rPr lang="en-US" altLang="ja-JP" dirty="0">
                  <a:latin typeface="+mn-ea"/>
                </a:rPr>
                <a:t>d</a:t>
              </a:r>
              <a:r>
                <a:rPr kumimoji="1" lang="en-US" altLang="ja-JP" dirty="0">
                  <a:latin typeface="+mn-ea"/>
                </a:rPr>
                <a:t>esknet’s NEO</a:t>
              </a:r>
              <a:r>
                <a:rPr lang="ja-JP" altLang="en-US" dirty="0">
                  <a:latin typeface="+mn-ea"/>
                </a:rPr>
                <a:t>が</a:t>
              </a:r>
              <a:r>
                <a:rPr kumimoji="1" lang="en-US" altLang="ja-JP" b="1" u="sng" dirty="0">
                  <a:latin typeface="+mn-ea"/>
                </a:rPr>
                <a:t>V4.0</a:t>
              </a:r>
              <a:r>
                <a:rPr kumimoji="1" lang="ja-JP" altLang="en-US" b="1" u="sng" dirty="0">
                  <a:latin typeface="+mn-ea"/>
                </a:rPr>
                <a:t>以上</a:t>
              </a:r>
              <a:r>
                <a:rPr kumimoji="1" lang="ja-JP" altLang="en-US" dirty="0">
                  <a:latin typeface="+mn-ea"/>
                </a:rPr>
                <a:t>である必要があります</a:t>
              </a:r>
              <a:endParaRPr kumimoji="1" lang="en-US" altLang="ja-JP" dirty="0">
                <a:latin typeface="+mn-ea"/>
              </a:endParaRPr>
            </a:p>
          </p:txBody>
        </p:sp>
        <p:sp>
          <p:nvSpPr>
            <p:cNvPr id="11" name="テキスト ボックス 10">
              <a:extLst>
                <a:ext uri="{FF2B5EF4-FFF2-40B4-BE49-F238E27FC236}">
                  <a16:creationId xmlns:a16="http://schemas.microsoft.com/office/drawing/2014/main" id="{E378F555-9D9B-08F2-E7EA-EDF2FF796C44}"/>
                </a:ext>
              </a:extLst>
            </p:cNvPr>
            <p:cNvSpPr txBox="1"/>
            <p:nvPr/>
          </p:nvSpPr>
          <p:spPr>
            <a:xfrm>
              <a:off x="2971800" y="5793408"/>
              <a:ext cx="6706755" cy="338554"/>
            </a:xfrm>
            <a:prstGeom prst="rect">
              <a:avLst/>
            </a:prstGeom>
            <a:noFill/>
          </p:spPr>
          <p:txBody>
            <a:bodyPr wrap="square" rtlCol="0">
              <a:spAutoFit/>
            </a:bodyPr>
            <a:lstStyle/>
            <a:p>
              <a:r>
                <a:rPr kumimoji="1" lang="ja-JP" altLang="en-US" sz="1600" dirty="0">
                  <a:latin typeface="+mn-ea"/>
                </a:rPr>
                <a:t>　（申請書アプリケーションを利用する場合は</a:t>
              </a:r>
              <a:r>
                <a:rPr kumimoji="1" lang="en-US" altLang="ja-JP" sz="1600" b="1" u="sng" dirty="0">
                  <a:latin typeface="+mn-ea"/>
                </a:rPr>
                <a:t>V6.0</a:t>
              </a:r>
              <a:r>
                <a:rPr kumimoji="1" lang="ja-JP" altLang="en-US" sz="1600" dirty="0">
                  <a:latin typeface="+mn-ea"/>
                </a:rPr>
                <a:t>以上が必要）</a:t>
              </a:r>
              <a:endParaRPr kumimoji="1" lang="en-US" altLang="ja-JP" sz="1600" dirty="0">
                <a:latin typeface="+mn-ea"/>
              </a:endParaRPr>
            </a:p>
          </p:txBody>
        </p:sp>
      </p:grpSp>
      <p:sp>
        <p:nvSpPr>
          <p:cNvPr id="12" name="吹き出し: 角を丸めた四角形 11">
            <a:extLst>
              <a:ext uri="{FF2B5EF4-FFF2-40B4-BE49-F238E27FC236}">
                <a16:creationId xmlns:a16="http://schemas.microsoft.com/office/drawing/2014/main" id="{8F167EFB-1831-69F9-E6BC-7EDC3C10F4DB}"/>
              </a:ext>
            </a:extLst>
          </p:cNvPr>
          <p:cNvSpPr/>
          <p:nvPr/>
        </p:nvSpPr>
        <p:spPr>
          <a:xfrm>
            <a:off x="845181" y="5662089"/>
            <a:ext cx="3663503" cy="830997"/>
          </a:xfrm>
          <a:prstGeom prst="wedgeRoundRectCallout">
            <a:avLst>
              <a:gd name="adj1" fmla="val 54358"/>
              <a:gd name="adj2" fmla="val -29651"/>
              <a:gd name="adj3" fmla="val 16667"/>
            </a:avLst>
          </a:prstGeom>
          <a:solidFill>
            <a:schemeClr val="bg1"/>
          </a:solidFill>
          <a:ln>
            <a:solidFill>
              <a:srgbClr val="D5F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713EDC3-EEA9-139F-903D-F27589AD0AE6}"/>
              </a:ext>
            </a:extLst>
          </p:cNvPr>
          <p:cNvSpPr txBox="1"/>
          <p:nvPr/>
        </p:nvSpPr>
        <p:spPr>
          <a:xfrm>
            <a:off x="990312" y="5812042"/>
            <a:ext cx="3418477" cy="584775"/>
          </a:xfrm>
          <a:prstGeom prst="rect">
            <a:avLst/>
          </a:prstGeom>
          <a:solidFill>
            <a:schemeClr val="bg1"/>
          </a:solidFill>
        </p:spPr>
        <p:txBody>
          <a:bodyPr wrap="square" rtlCol="0">
            <a:spAutoFit/>
          </a:bodyPr>
          <a:lstStyle/>
          <a:p>
            <a:r>
              <a:rPr kumimoji="1" lang="ja-JP" altLang="en-US" sz="1600" dirty="0">
                <a:latin typeface="+mn-ea"/>
              </a:rPr>
              <a:t>・アップデートモジュールは無償提供。</a:t>
            </a:r>
            <a:endParaRPr kumimoji="1" lang="en-US" altLang="ja-JP" sz="1600" dirty="0">
              <a:latin typeface="+mn-ea"/>
            </a:endParaRPr>
          </a:p>
          <a:p>
            <a:r>
              <a:rPr lang="ja-JP" altLang="en-US" sz="1600" dirty="0">
                <a:latin typeface="+mn-ea"/>
              </a:rPr>
              <a:t>・有償でのメーカー作業も承れます。</a:t>
            </a:r>
            <a:endParaRPr kumimoji="1" lang="ja-JP" altLang="en-US" sz="1600" dirty="0">
              <a:latin typeface="+mn-ea"/>
            </a:endParaRPr>
          </a:p>
        </p:txBody>
      </p:sp>
      <p:sp>
        <p:nvSpPr>
          <p:cNvPr id="14" name="テキスト ボックス 13">
            <a:extLst>
              <a:ext uri="{FF2B5EF4-FFF2-40B4-BE49-F238E27FC236}">
                <a16:creationId xmlns:a16="http://schemas.microsoft.com/office/drawing/2014/main" id="{CDEF186B-09CF-FCB5-CC1A-FD24A42B6F7B}"/>
              </a:ext>
            </a:extLst>
          </p:cNvPr>
          <p:cNvSpPr txBox="1"/>
          <p:nvPr/>
        </p:nvSpPr>
        <p:spPr>
          <a:xfrm>
            <a:off x="990312" y="5331021"/>
            <a:ext cx="3276600" cy="461665"/>
          </a:xfrm>
          <a:prstGeom prst="rect">
            <a:avLst/>
          </a:prstGeom>
          <a:solidFill>
            <a:schemeClr val="tx2">
              <a:lumMod val="40000"/>
              <a:lumOff val="60000"/>
              <a:alpha val="50000"/>
            </a:schemeClr>
          </a:solidFill>
        </p:spPr>
        <p:txBody>
          <a:bodyPr wrap="square">
            <a:spAutoFit/>
          </a:bodyPr>
          <a:lstStyle/>
          <a:p>
            <a:pPr algn="ctr"/>
            <a:r>
              <a:rPr kumimoji="1" lang="en-US" altLang="ja-JP" sz="1200" b="1" dirty="0">
                <a:solidFill>
                  <a:schemeClr val="tx2">
                    <a:lumMod val="75000"/>
                  </a:schemeClr>
                </a:solidFill>
                <a:latin typeface="+mn-ea"/>
              </a:rPr>
              <a:t>AppSuite</a:t>
            </a:r>
            <a:r>
              <a:rPr kumimoji="1" lang="ja-JP" altLang="en-US" sz="1200" b="1" dirty="0">
                <a:solidFill>
                  <a:schemeClr val="tx2">
                    <a:lumMod val="75000"/>
                  </a:schemeClr>
                </a:solidFill>
                <a:latin typeface="+mn-ea"/>
              </a:rPr>
              <a:t>導入に向けた</a:t>
            </a:r>
            <a:endParaRPr kumimoji="1" lang="en-US" altLang="ja-JP" sz="1200" b="1" dirty="0">
              <a:solidFill>
                <a:schemeClr val="tx2">
                  <a:lumMod val="75000"/>
                </a:schemeClr>
              </a:solidFill>
              <a:latin typeface="+mn-ea"/>
            </a:endParaRPr>
          </a:p>
          <a:p>
            <a:pPr algn="ctr"/>
            <a:r>
              <a:rPr lang="ja-JP" altLang="en-US" sz="1200" b="1" dirty="0">
                <a:solidFill>
                  <a:schemeClr val="tx2">
                    <a:lumMod val="75000"/>
                  </a:schemeClr>
                </a:solidFill>
                <a:latin typeface="+mn-ea"/>
              </a:rPr>
              <a:t>不明点があれば支援させてください</a:t>
            </a:r>
            <a:endParaRPr kumimoji="1" lang="en-US" altLang="ja-JP" sz="1200" b="1" dirty="0">
              <a:solidFill>
                <a:schemeClr val="tx2">
                  <a:lumMod val="75000"/>
                </a:schemeClr>
              </a:solidFill>
              <a:latin typeface="+mn-ea"/>
            </a:endParaRPr>
          </a:p>
        </p:txBody>
      </p:sp>
    </p:spTree>
    <p:extLst>
      <p:ext uri="{BB962C8B-B14F-4D97-AF65-F5344CB8AC3E}">
        <p14:creationId xmlns:p14="http://schemas.microsoft.com/office/powerpoint/2010/main" val="306951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A5254FDD-B64F-C64F-F479-78FEC3C52AED}"/>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2FEA26D6-1471-D105-060A-F47CC84D6269}"/>
              </a:ext>
            </a:extLst>
          </p:cNvPr>
          <p:cNvSpPr/>
          <p:nvPr/>
        </p:nvSpPr>
        <p:spPr>
          <a:xfrm>
            <a:off x="2894816" y="1744450"/>
            <a:ext cx="6275121" cy="817088"/>
          </a:xfrm>
          <a:prstGeom prst="roundRect">
            <a:avLst>
              <a:gd name="adj" fmla="val 50000"/>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p>
        </p:txBody>
      </p:sp>
      <p:sp>
        <p:nvSpPr>
          <p:cNvPr id="4" name="テキスト ボックス 3">
            <a:extLst>
              <a:ext uri="{FF2B5EF4-FFF2-40B4-BE49-F238E27FC236}">
                <a16:creationId xmlns:a16="http://schemas.microsoft.com/office/drawing/2014/main" id="{0618BFB8-ED6B-E9E0-1C65-A1724A3DCE42}"/>
              </a:ext>
            </a:extLst>
          </p:cNvPr>
          <p:cNvSpPr txBox="1"/>
          <p:nvPr/>
        </p:nvSpPr>
        <p:spPr>
          <a:xfrm>
            <a:off x="3074835" y="1841459"/>
            <a:ext cx="5915081" cy="646331"/>
          </a:xfrm>
          <a:prstGeom prst="rect">
            <a:avLst/>
          </a:prstGeom>
          <a:noFill/>
        </p:spPr>
        <p:txBody>
          <a:bodyPr wrap="square" rtlCol="0">
            <a:spAutoFit/>
          </a:bodyPr>
          <a:lstStyle/>
          <a:p>
            <a:pPr algn="ctr"/>
            <a:r>
              <a:rPr lang="en-US" altLang="ja-JP" b="1" dirty="0">
                <a:solidFill>
                  <a:schemeClr val="bg1"/>
                </a:solidFill>
                <a:latin typeface="+mn-ea"/>
              </a:rPr>
              <a:t>AppSuite</a:t>
            </a:r>
            <a:r>
              <a:rPr lang="ja-JP" altLang="en-US" b="1" dirty="0">
                <a:solidFill>
                  <a:schemeClr val="bg1"/>
                </a:solidFill>
                <a:latin typeface="+mn-ea"/>
              </a:rPr>
              <a:t>ご検討をはじめたら</a:t>
            </a:r>
            <a:r>
              <a:rPr lang="en-US" altLang="ja-JP" b="1" dirty="0">
                <a:solidFill>
                  <a:schemeClr val="bg1"/>
                </a:solidFill>
                <a:latin typeface="+mn-ea"/>
              </a:rPr>
              <a:t>…</a:t>
            </a:r>
          </a:p>
          <a:p>
            <a:pPr algn="ctr"/>
            <a:r>
              <a:rPr lang="ja-JP" altLang="en-US" b="1" dirty="0">
                <a:solidFill>
                  <a:schemeClr val="bg1"/>
                </a:solidFill>
                <a:latin typeface="+mn-ea"/>
              </a:rPr>
              <a:t>まずはお問合せください！</a:t>
            </a:r>
            <a:endParaRPr lang="en-US" altLang="ja-JP" b="1" dirty="0">
              <a:solidFill>
                <a:schemeClr val="bg1"/>
              </a:solidFill>
              <a:latin typeface="+mn-ea"/>
            </a:endParaRPr>
          </a:p>
        </p:txBody>
      </p:sp>
      <p:sp>
        <p:nvSpPr>
          <p:cNvPr id="5" name="角丸四角形 77">
            <a:extLst>
              <a:ext uri="{FF2B5EF4-FFF2-40B4-BE49-F238E27FC236}">
                <a16:creationId xmlns:a16="http://schemas.microsoft.com/office/drawing/2014/main" id="{BDB9E414-3434-448F-63F7-CEFC515FB4CB}"/>
              </a:ext>
            </a:extLst>
          </p:cNvPr>
          <p:cNvSpPr/>
          <p:nvPr/>
        </p:nvSpPr>
        <p:spPr bwMode="gray">
          <a:xfrm>
            <a:off x="1459094" y="2864444"/>
            <a:ext cx="4369388" cy="2415634"/>
          </a:xfrm>
          <a:prstGeom prst="roundRect">
            <a:avLst>
              <a:gd name="adj" fmla="val 2817"/>
            </a:avLst>
          </a:prstGeom>
          <a:solidFill>
            <a:srgbClr val="FDF1E7"/>
          </a:solidFill>
          <a:ln>
            <a:solidFill>
              <a:srgbClr val="F5630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200" b="1"/>
          </a:p>
        </p:txBody>
      </p:sp>
      <p:sp>
        <p:nvSpPr>
          <p:cNvPr id="6" name="角丸四角形 29">
            <a:extLst>
              <a:ext uri="{FF2B5EF4-FFF2-40B4-BE49-F238E27FC236}">
                <a16:creationId xmlns:a16="http://schemas.microsoft.com/office/drawing/2014/main" id="{D0A1EBDD-128C-C445-F275-B2356F55511B}"/>
              </a:ext>
            </a:extLst>
          </p:cNvPr>
          <p:cNvSpPr/>
          <p:nvPr/>
        </p:nvSpPr>
        <p:spPr bwMode="gray">
          <a:xfrm>
            <a:off x="1459094" y="2859216"/>
            <a:ext cx="4369396" cy="431402"/>
          </a:xfrm>
          <a:custGeom>
            <a:avLst/>
            <a:gdLst/>
            <a:ahLst/>
            <a:cxnLst/>
            <a:rect l="l" t="t" r="r" b="b"/>
            <a:pathLst>
              <a:path w="4369396" h="431402">
                <a:moveTo>
                  <a:pt x="89089" y="0"/>
                </a:moveTo>
                <a:lnTo>
                  <a:pt x="4280307" y="0"/>
                </a:lnTo>
                <a:cubicBezTo>
                  <a:pt x="4329509" y="0"/>
                  <a:pt x="4369396" y="39887"/>
                  <a:pt x="4369396" y="89089"/>
                </a:cubicBezTo>
                <a:lnTo>
                  <a:pt x="4369396" y="248392"/>
                </a:lnTo>
                <a:lnTo>
                  <a:pt x="4369396" y="276929"/>
                </a:lnTo>
                <a:lnTo>
                  <a:pt x="4369396" y="431402"/>
                </a:lnTo>
                <a:lnTo>
                  <a:pt x="0" y="431402"/>
                </a:lnTo>
                <a:lnTo>
                  <a:pt x="0" y="276929"/>
                </a:lnTo>
                <a:lnTo>
                  <a:pt x="0" y="248392"/>
                </a:lnTo>
                <a:lnTo>
                  <a:pt x="0" y="89089"/>
                </a:lnTo>
                <a:cubicBezTo>
                  <a:pt x="0" y="39887"/>
                  <a:pt x="39887" y="0"/>
                  <a:pt x="89089" y="0"/>
                </a:cubicBezTo>
                <a:close/>
              </a:path>
            </a:pathLst>
          </a:custGeom>
          <a:solidFill>
            <a:srgbClr val="F56302"/>
          </a:solidFill>
          <a:ln>
            <a:solidFill>
              <a:srgbClr val="F5630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400" b="1"/>
          </a:p>
        </p:txBody>
      </p:sp>
      <p:sp>
        <p:nvSpPr>
          <p:cNvPr id="7" name="角丸四角形 80">
            <a:extLst>
              <a:ext uri="{FF2B5EF4-FFF2-40B4-BE49-F238E27FC236}">
                <a16:creationId xmlns:a16="http://schemas.microsoft.com/office/drawing/2014/main" id="{CAE4D285-D6D2-802D-A27C-41205A8FFACE}"/>
              </a:ext>
            </a:extLst>
          </p:cNvPr>
          <p:cNvSpPr/>
          <p:nvPr/>
        </p:nvSpPr>
        <p:spPr bwMode="gray">
          <a:xfrm>
            <a:off x="6248400" y="2864445"/>
            <a:ext cx="4369388" cy="910715"/>
          </a:xfrm>
          <a:prstGeom prst="roundRect">
            <a:avLst>
              <a:gd name="adj" fmla="val 2817"/>
            </a:avLst>
          </a:prstGeom>
          <a:solidFill>
            <a:srgbClr val="F2F6FF"/>
          </a:solidFill>
          <a:ln>
            <a:solidFill>
              <a:srgbClr val="355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200" b="1"/>
          </a:p>
        </p:txBody>
      </p:sp>
      <p:sp>
        <p:nvSpPr>
          <p:cNvPr id="8" name="テキスト ボックス 7">
            <a:extLst>
              <a:ext uri="{FF2B5EF4-FFF2-40B4-BE49-F238E27FC236}">
                <a16:creationId xmlns:a16="http://schemas.microsoft.com/office/drawing/2014/main" id="{D326AAB2-749E-B123-0556-49126D278ADE}"/>
              </a:ext>
            </a:extLst>
          </p:cNvPr>
          <p:cNvSpPr txBox="1"/>
          <p:nvPr/>
        </p:nvSpPr>
        <p:spPr bwMode="gray">
          <a:xfrm>
            <a:off x="1971582" y="4738382"/>
            <a:ext cx="3475631" cy="539942"/>
          </a:xfrm>
          <a:prstGeom prst="rect">
            <a:avLst/>
          </a:prstGeom>
          <a:noFill/>
        </p:spPr>
        <p:txBody>
          <a:bodyPr wrap="none" tIns="54000" bIns="54000" rtlCol="0">
            <a:spAutoFit/>
          </a:bodyPr>
          <a:lstStyle/>
          <a:p>
            <a:pPr algn="just"/>
            <a:r>
              <a:rPr lang="ja-JP" altLang="en-US" sz="1400" b="1" dirty="0">
                <a:solidFill>
                  <a:schemeClr val="tx1">
                    <a:lumMod val="75000"/>
                    <a:lumOff val="25000"/>
                  </a:schemeClr>
                </a:solidFill>
                <a:latin typeface="+mn-ea"/>
              </a:rPr>
              <a:t>営業時間：</a:t>
            </a:r>
            <a:r>
              <a:rPr lang="en-US" altLang="ja-JP" sz="1400" b="1" dirty="0">
                <a:solidFill>
                  <a:schemeClr val="tx1">
                    <a:lumMod val="75000"/>
                    <a:lumOff val="25000"/>
                  </a:schemeClr>
                </a:solidFill>
                <a:latin typeface="+mn-ea"/>
              </a:rPr>
              <a:t>	</a:t>
            </a:r>
            <a:r>
              <a:rPr lang="ja-JP" altLang="en-US" sz="1400" b="1" dirty="0">
                <a:solidFill>
                  <a:schemeClr val="tx1">
                    <a:lumMod val="75000"/>
                    <a:lumOff val="25000"/>
                  </a:schemeClr>
                </a:solidFill>
                <a:latin typeface="+mn-ea"/>
              </a:rPr>
              <a:t>平日</a:t>
            </a:r>
            <a:r>
              <a:rPr lang="en-US" altLang="ja-JP" sz="1400" b="1" dirty="0">
                <a:solidFill>
                  <a:schemeClr val="tx1">
                    <a:lumMod val="75000"/>
                    <a:lumOff val="25000"/>
                  </a:schemeClr>
                </a:solidFill>
                <a:latin typeface="+mn-ea"/>
              </a:rPr>
              <a:t>9:00</a:t>
            </a:r>
            <a:r>
              <a:rPr lang="ja-JP" altLang="en-US" sz="1400" b="1" dirty="0">
                <a:solidFill>
                  <a:schemeClr val="tx1">
                    <a:lumMod val="75000"/>
                    <a:lumOff val="25000"/>
                  </a:schemeClr>
                </a:solidFill>
                <a:latin typeface="+mn-ea"/>
              </a:rPr>
              <a:t>～</a:t>
            </a:r>
            <a:r>
              <a:rPr lang="en-US" altLang="ja-JP" sz="1400" b="1" dirty="0">
                <a:solidFill>
                  <a:schemeClr val="tx1">
                    <a:lumMod val="75000"/>
                    <a:lumOff val="25000"/>
                  </a:schemeClr>
                </a:solidFill>
                <a:latin typeface="+mn-ea"/>
              </a:rPr>
              <a:t>12:00  13:00</a:t>
            </a:r>
            <a:r>
              <a:rPr lang="ja-JP" altLang="en-US" sz="1400" b="1" dirty="0">
                <a:solidFill>
                  <a:schemeClr val="tx1">
                    <a:lumMod val="75000"/>
                    <a:lumOff val="25000"/>
                  </a:schemeClr>
                </a:solidFill>
                <a:latin typeface="+mn-ea"/>
              </a:rPr>
              <a:t>～</a:t>
            </a:r>
            <a:r>
              <a:rPr lang="en-US" altLang="ja-JP" sz="1400" b="1" dirty="0">
                <a:solidFill>
                  <a:schemeClr val="tx1">
                    <a:lumMod val="75000"/>
                    <a:lumOff val="25000"/>
                  </a:schemeClr>
                </a:solidFill>
                <a:latin typeface="+mn-ea"/>
              </a:rPr>
              <a:t>17:30</a:t>
            </a:r>
          </a:p>
          <a:p>
            <a:pPr algn="just"/>
            <a:r>
              <a:rPr lang="en-US" altLang="ja-JP" sz="1400" b="1" dirty="0">
                <a:solidFill>
                  <a:schemeClr val="tx1">
                    <a:lumMod val="75000"/>
                    <a:lumOff val="25000"/>
                  </a:schemeClr>
                </a:solidFill>
                <a:latin typeface="+mn-ea"/>
              </a:rPr>
              <a:t>	</a:t>
            </a:r>
            <a:r>
              <a:rPr lang="en-US" altLang="ja-JP" sz="1200" b="1" dirty="0">
                <a:solidFill>
                  <a:schemeClr val="tx1">
                    <a:lumMod val="75000"/>
                    <a:lumOff val="25000"/>
                  </a:schemeClr>
                </a:solidFill>
                <a:latin typeface="+mn-ea"/>
              </a:rPr>
              <a:t>※</a:t>
            </a:r>
            <a:r>
              <a:rPr lang="ja-JP" altLang="en-US" sz="1200" b="1" dirty="0">
                <a:solidFill>
                  <a:schemeClr val="tx1">
                    <a:lumMod val="75000"/>
                    <a:lumOff val="25000"/>
                  </a:schemeClr>
                </a:solidFill>
                <a:latin typeface="+mn-ea"/>
              </a:rPr>
              <a:t>土日祝日、弊社指定休日を除く</a:t>
            </a:r>
            <a:endParaRPr lang="en-US" altLang="ja-JP" sz="1200" b="1" dirty="0">
              <a:solidFill>
                <a:schemeClr val="tx1">
                  <a:lumMod val="75000"/>
                  <a:lumOff val="25000"/>
                </a:schemeClr>
              </a:solidFill>
              <a:latin typeface="+mn-ea"/>
            </a:endParaRPr>
          </a:p>
        </p:txBody>
      </p:sp>
      <p:sp>
        <p:nvSpPr>
          <p:cNvPr id="9" name="角丸四角形 38">
            <a:extLst>
              <a:ext uri="{FF2B5EF4-FFF2-40B4-BE49-F238E27FC236}">
                <a16:creationId xmlns:a16="http://schemas.microsoft.com/office/drawing/2014/main" id="{BC24F700-9A00-636A-E650-CBBAFBF089CE}"/>
              </a:ext>
            </a:extLst>
          </p:cNvPr>
          <p:cNvSpPr/>
          <p:nvPr/>
        </p:nvSpPr>
        <p:spPr bwMode="gray">
          <a:xfrm>
            <a:off x="6248400" y="2871270"/>
            <a:ext cx="4369396" cy="427856"/>
          </a:xfrm>
          <a:custGeom>
            <a:avLst/>
            <a:gdLst/>
            <a:ahLst/>
            <a:cxnLst/>
            <a:rect l="l" t="t" r="r" b="b"/>
            <a:pathLst>
              <a:path w="4369396" h="427856">
                <a:moveTo>
                  <a:pt x="82738" y="0"/>
                </a:moveTo>
                <a:lnTo>
                  <a:pt x="4286658" y="0"/>
                </a:lnTo>
                <a:cubicBezTo>
                  <a:pt x="4332353" y="0"/>
                  <a:pt x="4369396" y="37043"/>
                  <a:pt x="4369396" y="82738"/>
                </a:cubicBezTo>
                <a:lnTo>
                  <a:pt x="4369396" y="244846"/>
                </a:lnTo>
                <a:lnTo>
                  <a:pt x="4369396" y="283280"/>
                </a:lnTo>
                <a:lnTo>
                  <a:pt x="4369396" y="427856"/>
                </a:lnTo>
                <a:lnTo>
                  <a:pt x="0" y="427856"/>
                </a:lnTo>
                <a:lnTo>
                  <a:pt x="0" y="283280"/>
                </a:lnTo>
                <a:lnTo>
                  <a:pt x="0" y="244846"/>
                </a:lnTo>
                <a:lnTo>
                  <a:pt x="0" y="82738"/>
                </a:lnTo>
                <a:cubicBezTo>
                  <a:pt x="0" y="37043"/>
                  <a:pt x="37043" y="0"/>
                  <a:pt x="82738" y="0"/>
                </a:cubicBezTo>
                <a:close/>
              </a:path>
            </a:pathLst>
          </a:custGeom>
          <a:solidFill>
            <a:srgbClr val="3550A0"/>
          </a:solidFill>
          <a:ln>
            <a:solidFill>
              <a:srgbClr val="355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400" b="1"/>
          </a:p>
        </p:txBody>
      </p:sp>
      <p:sp>
        <p:nvSpPr>
          <p:cNvPr id="10" name="テキスト ボックス 9">
            <a:extLst>
              <a:ext uri="{FF2B5EF4-FFF2-40B4-BE49-F238E27FC236}">
                <a16:creationId xmlns:a16="http://schemas.microsoft.com/office/drawing/2014/main" id="{938B00DC-1263-D9EB-C87F-014F8BEC6DD4}"/>
              </a:ext>
            </a:extLst>
          </p:cNvPr>
          <p:cNvSpPr txBox="1"/>
          <p:nvPr/>
        </p:nvSpPr>
        <p:spPr bwMode="gray">
          <a:xfrm>
            <a:off x="6251701" y="3264011"/>
            <a:ext cx="4369388" cy="575183"/>
          </a:xfrm>
          <a:prstGeom prst="rect">
            <a:avLst/>
          </a:prstGeom>
          <a:noFill/>
          <a:ln w="12700">
            <a:noFill/>
          </a:ln>
        </p:spPr>
        <p:txBody>
          <a:bodyPr wrap="square" tIns="54000" bIns="54000" rtlCol="0" anchor="ctr">
            <a:noAutofit/>
          </a:bodyPr>
          <a:lstStyle/>
          <a:p>
            <a:pPr algn="ctr">
              <a:buClr>
                <a:srgbClr val="FF79A5"/>
              </a:buClr>
            </a:pPr>
            <a:r>
              <a:rPr lang="en-US" altLang="ja-JP" sz="2400" b="1" dirty="0">
                <a:ln w="3175">
                  <a:noFill/>
                </a:ln>
                <a:solidFill>
                  <a:srgbClr val="0355A7"/>
                </a:solidFill>
                <a:latin typeface="+mn-ea"/>
              </a:rPr>
              <a:t>neo@desknets.com</a:t>
            </a:r>
          </a:p>
        </p:txBody>
      </p:sp>
      <p:grpSp>
        <p:nvGrpSpPr>
          <p:cNvPr id="11" name="グループ化 10">
            <a:extLst>
              <a:ext uri="{FF2B5EF4-FFF2-40B4-BE49-F238E27FC236}">
                <a16:creationId xmlns:a16="http://schemas.microsoft.com/office/drawing/2014/main" id="{F727D7F6-C4E8-7087-6A18-1EAFC421F83C}"/>
              </a:ext>
            </a:extLst>
          </p:cNvPr>
          <p:cNvGrpSpPr/>
          <p:nvPr/>
        </p:nvGrpSpPr>
        <p:grpSpPr>
          <a:xfrm>
            <a:off x="1562402" y="2851832"/>
            <a:ext cx="4249390" cy="447609"/>
            <a:chOff x="455888" y="1340768"/>
            <a:chExt cx="4249390" cy="447609"/>
          </a:xfrm>
        </p:grpSpPr>
        <p:sp>
          <p:nvSpPr>
            <p:cNvPr id="12" name="テキスト ボックス 11">
              <a:extLst>
                <a:ext uri="{FF2B5EF4-FFF2-40B4-BE49-F238E27FC236}">
                  <a16:creationId xmlns:a16="http://schemas.microsoft.com/office/drawing/2014/main" id="{A44D3B45-BA07-33BD-583D-5BA91AA9F306}"/>
                </a:ext>
              </a:extLst>
            </p:cNvPr>
            <p:cNvSpPr txBox="1"/>
            <p:nvPr/>
          </p:nvSpPr>
          <p:spPr bwMode="gray">
            <a:xfrm>
              <a:off x="660581" y="1340768"/>
              <a:ext cx="4044697" cy="447609"/>
            </a:xfrm>
            <a:prstGeom prst="rect">
              <a:avLst/>
            </a:prstGeom>
            <a:noFill/>
          </p:spPr>
          <p:txBody>
            <a:bodyPr wrap="none" tIns="54000" bIns="54000" rtlCol="0">
              <a:spAutoFit/>
            </a:bodyPr>
            <a:lstStyle/>
            <a:p>
              <a:pPr algn="ctr"/>
              <a:r>
                <a:rPr lang="ja-JP" altLang="en-US" sz="2200" dirty="0">
                  <a:solidFill>
                    <a:schemeClr val="bg1"/>
                  </a:solidFill>
                  <a:latin typeface="+mn-ea"/>
                </a:rPr>
                <a:t>ネオジャパン営業部 お客様窓口</a:t>
              </a:r>
            </a:p>
          </p:txBody>
        </p:sp>
        <p:sp>
          <p:nvSpPr>
            <p:cNvPr id="13" name="Freeform 19">
              <a:extLst>
                <a:ext uri="{FF2B5EF4-FFF2-40B4-BE49-F238E27FC236}">
                  <a16:creationId xmlns:a16="http://schemas.microsoft.com/office/drawing/2014/main" id="{7659DF38-AAB5-5DE6-1E9C-9216077878AF}"/>
                </a:ext>
              </a:extLst>
            </p:cNvPr>
            <p:cNvSpPr>
              <a:spLocks noChangeAspect="1" noEditPoints="1"/>
            </p:cNvSpPr>
            <p:nvPr/>
          </p:nvSpPr>
          <p:spPr bwMode="gray">
            <a:xfrm>
              <a:off x="455888" y="1410564"/>
              <a:ext cx="322795" cy="324000"/>
            </a:xfrm>
            <a:custGeom>
              <a:avLst/>
              <a:gdLst>
                <a:gd name="T0" fmla="*/ 1072 w 1072"/>
                <a:gd name="T1" fmla="*/ 732 h 1076"/>
                <a:gd name="T2" fmla="*/ 756 w 1072"/>
                <a:gd name="T3" fmla="*/ 683 h 1076"/>
                <a:gd name="T4" fmla="*/ 206 w 1072"/>
                <a:gd name="T5" fmla="*/ 43 h 1076"/>
                <a:gd name="T6" fmla="*/ 357 w 1072"/>
                <a:gd name="T7" fmla="*/ 331 h 1076"/>
                <a:gd name="T8" fmla="*/ 334 w 1072"/>
                <a:gd name="T9" fmla="*/ 340 h 1076"/>
                <a:gd name="T10" fmla="*/ 313 w 1072"/>
                <a:gd name="T11" fmla="*/ 348 h 1076"/>
                <a:gd name="T12" fmla="*/ 306 w 1072"/>
                <a:gd name="T13" fmla="*/ 352 h 1076"/>
                <a:gd name="T14" fmla="*/ 304 w 1072"/>
                <a:gd name="T15" fmla="*/ 352 h 1076"/>
                <a:gd name="T16" fmla="*/ 304 w 1072"/>
                <a:gd name="T17" fmla="*/ 352 h 1076"/>
                <a:gd name="T18" fmla="*/ 306 w 1072"/>
                <a:gd name="T19" fmla="*/ 352 h 1076"/>
                <a:gd name="T20" fmla="*/ 308 w 1072"/>
                <a:gd name="T21" fmla="*/ 357 h 1076"/>
                <a:gd name="T22" fmla="*/ 321 w 1072"/>
                <a:gd name="T23" fmla="*/ 414 h 1076"/>
                <a:gd name="T24" fmla="*/ 349 w 1072"/>
                <a:gd name="T25" fmla="*/ 473 h 1076"/>
                <a:gd name="T26" fmla="*/ 382 w 1072"/>
                <a:gd name="T27" fmla="*/ 528 h 1076"/>
                <a:gd name="T28" fmla="*/ 410 w 1072"/>
                <a:gd name="T29" fmla="*/ 569 h 1076"/>
                <a:gd name="T30" fmla="*/ 429 w 1072"/>
                <a:gd name="T31" fmla="*/ 592 h 1076"/>
                <a:gd name="T32" fmla="*/ 476 w 1072"/>
                <a:gd name="T33" fmla="*/ 639 h 1076"/>
                <a:gd name="T34" fmla="*/ 540 w 1072"/>
                <a:gd name="T35" fmla="*/ 692 h 1076"/>
                <a:gd name="T36" fmla="*/ 610 w 1072"/>
                <a:gd name="T37" fmla="*/ 732 h 1076"/>
                <a:gd name="T38" fmla="*/ 671 w 1072"/>
                <a:gd name="T39" fmla="*/ 760 h 1076"/>
                <a:gd name="T40" fmla="*/ 707 w 1072"/>
                <a:gd name="T41" fmla="*/ 773 h 1076"/>
                <a:gd name="T42" fmla="*/ 714 w 1072"/>
                <a:gd name="T43" fmla="*/ 775 h 1076"/>
                <a:gd name="T44" fmla="*/ 720 w 1072"/>
                <a:gd name="T45" fmla="*/ 777 h 1076"/>
                <a:gd name="T46" fmla="*/ 724 w 1072"/>
                <a:gd name="T47" fmla="*/ 775 h 1076"/>
                <a:gd name="T48" fmla="*/ 728 w 1072"/>
                <a:gd name="T49" fmla="*/ 766 h 1076"/>
                <a:gd name="T50" fmla="*/ 731 w 1072"/>
                <a:gd name="T51" fmla="*/ 749 h 1076"/>
                <a:gd name="T52" fmla="*/ 735 w 1072"/>
                <a:gd name="T53" fmla="*/ 730 h 1076"/>
                <a:gd name="T54" fmla="*/ 1038 w 1072"/>
                <a:gd name="T55" fmla="*/ 834 h 1076"/>
                <a:gd name="T56" fmla="*/ 1019 w 1072"/>
                <a:gd name="T57" fmla="*/ 906 h 1076"/>
                <a:gd name="T58" fmla="*/ 1007 w 1072"/>
                <a:gd name="T59" fmla="*/ 934 h 1076"/>
                <a:gd name="T60" fmla="*/ 987 w 1072"/>
                <a:gd name="T61" fmla="*/ 978 h 1076"/>
                <a:gd name="T62" fmla="*/ 954 w 1072"/>
                <a:gd name="T63" fmla="*/ 1025 h 1076"/>
                <a:gd name="T64" fmla="*/ 909 w 1072"/>
                <a:gd name="T65" fmla="*/ 1063 h 1076"/>
                <a:gd name="T66" fmla="*/ 852 w 1072"/>
                <a:gd name="T67" fmla="*/ 1076 h 1076"/>
                <a:gd name="T68" fmla="*/ 728 w 1072"/>
                <a:gd name="T69" fmla="*/ 1029 h 1076"/>
                <a:gd name="T70" fmla="*/ 711 w 1072"/>
                <a:gd name="T71" fmla="*/ 1017 h 1076"/>
                <a:gd name="T72" fmla="*/ 667 w 1072"/>
                <a:gd name="T73" fmla="*/ 987 h 1076"/>
                <a:gd name="T74" fmla="*/ 599 w 1072"/>
                <a:gd name="T75" fmla="*/ 938 h 1076"/>
                <a:gd name="T76" fmla="*/ 516 w 1072"/>
                <a:gd name="T77" fmla="*/ 872 h 1076"/>
                <a:gd name="T78" fmla="*/ 421 w 1072"/>
                <a:gd name="T79" fmla="*/ 790 h 1076"/>
                <a:gd name="T80" fmla="*/ 321 w 1072"/>
                <a:gd name="T81" fmla="*/ 694 h 1076"/>
                <a:gd name="T82" fmla="*/ 219 w 1072"/>
                <a:gd name="T83" fmla="*/ 586 h 1076"/>
                <a:gd name="T84" fmla="*/ 124 w 1072"/>
                <a:gd name="T85" fmla="*/ 467 h 1076"/>
                <a:gd name="T86" fmla="*/ 41 w 1072"/>
                <a:gd name="T87" fmla="*/ 338 h 1076"/>
                <a:gd name="T88" fmla="*/ 0 w 1072"/>
                <a:gd name="T89" fmla="*/ 197 h 1076"/>
                <a:gd name="T90" fmla="*/ 11 w 1072"/>
                <a:gd name="T91" fmla="*/ 144 h 1076"/>
                <a:gd name="T92" fmla="*/ 45 w 1072"/>
                <a:gd name="T93" fmla="*/ 106 h 1076"/>
                <a:gd name="T94" fmla="*/ 87 w 1072"/>
                <a:gd name="T95" fmla="*/ 81 h 1076"/>
                <a:gd name="T96" fmla="*/ 130 w 1072"/>
                <a:gd name="T97" fmla="*/ 66 h 1076"/>
                <a:gd name="T98" fmla="*/ 164 w 1072"/>
                <a:gd name="T99" fmla="*/ 58 h 1076"/>
                <a:gd name="T100" fmla="*/ 177 w 1072"/>
                <a:gd name="T101" fmla="*/ 57 h 1076"/>
                <a:gd name="T102" fmla="*/ 300 w 1072"/>
                <a:gd name="T103" fmla="*/ 0 h 1076"/>
                <a:gd name="T104" fmla="*/ 402 w 1072"/>
                <a:gd name="T105" fmla="*/ 312 h 1076"/>
                <a:gd name="T106" fmla="*/ 300 w 1072"/>
                <a:gd name="T107" fmla="*/ 0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72" h="1076">
                  <a:moveTo>
                    <a:pt x="775" y="628"/>
                  </a:moveTo>
                  <a:lnTo>
                    <a:pt x="1072" y="732"/>
                  </a:lnTo>
                  <a:lnTo>
                    <a:pt x="1055" y="789"/>
                  </a:lnTo>
                  <a:lnTo>
                    <a:pt x="756" y="683"/>
                  </a:lnTo>
                  <a:lnTo>
                    <a:pt x="775" y="628"/>
                  </a:lnTo>
                  <a:close/>
                  <a:moveTo>
                    <a:pt x="206" y="43"/>
                  </a:moveTo>
                  <a:lnTo>
                    <a:pt x="361" y="329"/>
                  </a:lnTo>
                  <a:lnTo>
                    <a:pt x="357" y="331"/>
                  </a:lnTo>
                  <a:lnTo>
                    <a:pt x="348" y="335"/>
                  </a:lnTo>
                  <a:lnTo>
                    <a:pt x="334" y="340"/>
                  </a:lnTo>
                  <a:lnTo>
                    <a:pt x="323" y="344"/>
                  </a:lnTo>
                  <a:lnTo>
                    <a:pt x="313" y="348"/>
                  </a:lnTo>
                  <a:lnTo>
                    <a:pt x="310" y="350"/>
                  </a:lnTo>
                  <a:lnTo>
                    <a:pt x="306" y="352"/>
                  </a:lnTo>
                  <a:lnTo>
                    <a:pt x="304" y="352"/>
                  </a:lnTo>
                  <a:lnTo>
                    <a:pt x="304" y="352"/>
                  </a:lnTo>
                  <a:lnTo>
                    <a:pt x="304" y="352"/>
                  </a:lnTo>
                  <a:lnTo>
                    <a:pt x="304" y="352"/>
                  </a:lnTo>
                  <a:lnTo>
                    <a:pt x="304" y="352"/>
                  </a:lnTo>
                  <a:lnTo>
                    <a:pt x="306" y="352"/>
                  </a:lnTo>
                  <a:lnTo>
                    <a:pt x="306" y="354"/>
                  </a:lnTo>
                  <a:lnTo>
                    <a:pt x="308" y="357"/>
                  </a:lnTo>
                  <a:lnTo>
                    <a:pt x="312" y="386"/>
                  </a:lnTo>
                  <a:lnTo>
                    <a:pt x="321" y="414"/>
                  </a:lnTo>
                  <a:lnTo>
                    <a:pt x="334" y="444"/>
                  </a:lnTo>
                  <a:lnTo>
                    <a:pt x="349" y="473"/>
                  </a:lnTo>
                  <a:lnTo>
                    <a:pt x="365" y="501"/>
                  </a:lnTo>
                  <a:lnTo>
                    <a:pt x="382" y="528"/>
                  </a:lnTo>
                  <a:lnTo>
                    <a:pt x="397" y="550"/>
                  </a:lnTo>
                  <a:lnTo>
                    <a:pt x="410" y="569"/>
                  </a:lnTo>
                  <a:lnTo>
                    <a:pt x="421" y="582"/>
                  </a:lnTo>
                  <a:lnTo>
                    <a:pt x="429" y="592"/>
                  </a:lnTo>
                  <a:lnTo>
                    <a:pt x="433" y="596"/>
                  </a:lnTo>
                  <a:lnTo>
                    <a:pt x="476" y="639"/>
                  </a:lnTo>
                  <a:lnTo>
                    <a:pt x="506" y="667"/>
                  </a:lnTo>
                  <a:lnTo>
                    <a:pt x="540" y="692"/>
                  </a:lnTo>
                  <a:lnTo>
                    <a:pt x="576" y="713"/>
                  </a:lnTo>
                  <a:lnTo>
                    <a:pt x="610" y="732"/>
                  </a:lnTo>
                  <a:lnTo>
                    <a:pt x="642" y="747"/>
                  </a:lnTo>
                  <a:lnTo>
                    <a:pt x="671" y="760"/>
                  </a:lnTo>
                  <a:lnTo>
                    <a:pt x="694" y="768"/>
                  </a:lnTo>
                  <a:lnTo>
                    <a:pt x="707" y="773"/>
                  </a:lnTo>
                  <a:lnTo>
                    <a:pt x="712" y="775"/>
                  </a:lnTo>
                  <a:lnTo>
                    <a:pt x="714" y="775"/>
                  </a:lnTo>
                  <a:lnTo>
                    <a:pt x="718" y="777"/>
                  </a:lnTo>
                  <a:lnTo>
                    <a:pt x="720" y="777"/>
                  </a:lnTo>
                  <a:lnTo>
                    <a:pt x="722" y="777"/>
                  </a:lnTo>
                  <a:lnTo>
                    <a:pt x="724" y="775"/>
                  </a:lnTo>
                  <a:lnTo>
                    <a:pt x="724" y="771"/>
                  </a:lnTo>
                  <a:lnTo>
                    <a:pt x="728" y="766"/>
                  </a:lnTo>
                  <a:lnTo>
                    <a:pt x="729" y="760"/>
                  </a:lnTo>
                  <a:lnTo>
                    <a:pt x="731" y="749"/>
                  </a:lnTo>
                  <a:lnTo>
                    <a:pt x="733" y="737"/>
                  </a:lnTo>
                  <a:lnTo>
                    <a:pt x="735" y="730"/>
                  </a:lnTo>
                  <a:lnTo>
                    <a:pt x="735" y="726"/>
                  </a:lnTo>
                  <a:lnTo>
                    <a:pt x="1038" y="834"/>
                  </a:lnTo>
                  <a:lnTo>
                    <a:pt x="1019" y="900"/>
                  </a:lnTo>
                  <a:lnTo>
                    <a:pt x="1019" y="906"/>
                  </a:lnTo>
                  <a:lnTo>
                    <a:pt x="1015" y="917"/>
                  </a:lnTo>
                  <a:lnTo>
                    <a:pt x="1007" y="934"/>
                  </a:lnTo>
                  <a:lnTo>
                    <a:pt x="998" y="955"/>
                  </a:lnTo>
                  <a:lnTo>
                    <a:pt x="987" y="978"/>
                  </a:lnTo>
                  <a:lnTo>
                    <a:pt x="972" y="1002"/>
                  </a:lnTo>
                  <a:lnTo>
                    <a:pt x="954" y="1025"/>
                  </a:lnTo>
                  <a:lnTo>
                    <a:pt x="934" y="1046"/>
                  </a:lnTo>
                  <a:lnTo>
                    <a:pt x="909" y="1063"/>
                  </a:lnTo>
                  <a:lnTo>
                    <a:pt x="883" y="1074"/>
                  </a:lnTo>
                  <a:lnTo>
                    <a:pt x="852" y="1076"/>
                  </a:lnTo>
                  <a:lnTo>
                    <a:pt x="818" y="1070"/>
                  </a:lnTo>
                  <a:lnTo>
                    <a:pt x="728" y="1029"/>
                  </a:lnTo>
                  <a:lnTo>
                    <a:pt x="724" y="1025"/>
                  </a:lnTo>
                  <a:lnTo>
                    <a:pt x="711" y="1017"/>
                  </a:lnTo>
                  <a:lnTo>
                    <a:pt x="692" y="1004"/>
                  </a:lnTo>
                  <a:lnTo>
                    <a:pt x="667" y="987"/>
                  </a:lnTo>
                  <a:lnTo>
                    <a:pt x="635" y="964"/>
                  </a:lnTo>
                  <a:lnTo>
                    <a:pt x="599" y="938"/>
                  </a:lnTo>
                  <a:lnTo>
                    <a:pt x="559" y="906"/>
                  </a:lnTo>
                  <a:lnTo>
                    <a:pt x="516" y="872"/>
                  </a:lnTo>
                  <a:lnTo>
                    <a:pt x="470" y="832"/>
                  </a:lnTo>
                  <a:lnTo>
                    <a:pt x="421" y="790"/>
                  </a:lnTo>
                  <a:lnTo>
                    <a:pt x="370" y="743"/>
                  </a:lnTo>
                  <a:lnTo>
                    <a:pt x="321" y="694"/>
                  </a:lnTo>
                  <a:lnTo>
                    <a:pt x="270" y="641"/>
                  </a:lnTo>
                  <a:lnTo>
                    <a:pt x="219" y="586"/>
                  </a:lnTo>
                  <a:lnTo>
                    <a:pt x="172" y="528"/>
                  </a:lnTo>
                  <a:lnTo>
                    <a:pt x="124" y="467"/>
                  </a:lnTo>
                  <a:lnTo>
                    <a:pt x="81" y="405"/>
                  </a:lnTo>
                  <a:lnTo>
                    <a:pt x="41" y="338"/>
                  </a:lnTo>
                  <a:lnTo>
                    <a:pt x="5" y="229"/>
                  </a:lnTo>
                  <a:lnTo>
                    <a:pt x="0" y="197"/>
                  </a:lnTo>
                  <a:lnTo>
                    <a:pt x="3" y="168"/>
                  </a:lnTo>
                  <a:lnTo>
                    <a:pt x="11" y="144"/>
                  </a:lnTo>
                  <a:lnTo>
                    <a:pt x="26" y="123"/>
                  </a:lnTo>
                  <a:lnTo>
                    <a:pt x="45" y="106"/>
                  </a:lnTo>
                  <a:lnTo>
                    <a:pt x="66" y="93"/>
                  </a:lnTo>
                  <a:lnTo>
                    <a:pt x="87" y="81"/>
                  </a:lnTo>
                  <a:lnTo>
                    <a:pt x="109" y="74"/>
                  </a:lnTo>
                  <a:lnTo>
                    <a:pt x="130" y="66"/>
                  </a:lnTo>
                  <a:lnTo>
                    <a:pt x="149" y="62"/>
                  </a:lnTo>
                  <a:lnTo>
                    <a:pt x="164" y="58"/>
                  </a:lnTo>
                  <a:lnTo>
                    <a:pt x="174" y="58"/>
                  </a:lnTo>
                  <a:lnTo>
                    <a:pt x="177" y="57"/>
                  </a:lnTo>
                  <a:lnTo>
                    <a:pt x="206" y="43"/>
                  </a:lnTo>
                  <a:close/>
                  <a:moveTo>
                    <a:pt x="300" y="0"/>
                  </a:moveTo>
                  <a:lnTo>
                    <a:pt x="448" y="295"/>
                  </a:lnTo>
                  <a:lnTo>
                    <a:pt x="402" y="312"/>
                  </a:lnTo>
                  <a:lnTo>
                    <a:pt x="249" y="24"/>
                  </a:lnTo>
                  <a:lnTo>
                    <a:pt x="30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a:latin typeface="+mn-ea"/>
              </a:endParaRPr>
            </a:p>
          </p:txBody>
        </p:sp>
      </p:grpSp>
      <p:grpSp>
        <p:nvGrpSpPr>
          <p:cNvPr id="14" name="グループ化 13">
            <a:extLst>
              <a:ext uri="{FF2B5EF4-FFF2-40B4-BE49-F238E27FC236}">
                <a16:creationId xmlns:a16="http://schemas.microsoft.com/office/drawing/2014/main" id="{80D85C7F-0A2E-C971-949C-672C2D0E1BE6}"/>
              </a:ext>
            </a:extLst>
          </p:cNvPr>
          <p:cNvGrpSpPr/>
          <p:nvPr/>
        </p:nvGrpSpPr>
        <p:grpSpPr>
          <a:xfrm>
            <a:off x="6771048" y="2851832"/>
            <a:ext cx="3423071" cy="447609"/>
            <a:chOff x="5490244" y="1340768"/>
            <a:chExt cx="3423071" cy="447609"/>
          </a:xfrm>
        </p:grpSpPr>
        <p:sp>
          <p:nvSpPr>
            <p:cNvPr id="15" name="テキスト ボックス 14">
              <a:extLst>
                <a:ext uri="{FF2B5EF4-FFF2-40B4-BE49-F238E27FC236}">
                  <a16:creationId xmlns:a16="http://schemas.microsoft.com/office/drawing/2014/main" id="{9CB3DE70-D7FD-C2F6-2105-6F3187D8F2F5}"/>
                </a:ext>
              </a:extLst>
            </p:cNvPr>
            <p:cNvSpPr txBox="1"/>
            <p:nvPr/>
          </p:nvSpPr>
          <p:spPr bwMode="gray">
            <a:xfrm>
              <a:off x="5774314" y="1340768"/>
              <a:ext cx="3139001" cy="447609"/>
            </a:xfrm>
            <a:prstGeom prst="rect">
              <a:avLst/>
            </a:prstGeom>
            <a:noFill/>
          </p:spPr>
          <p:txBody>
            <a:bodyPr wrap="none" tIns="54000" bIns="54000" rtlCol="0">
              <a:spAutoFit/>
            </a:bodyPr>
            <a:lstStyle/>
            <a:p>
              <a:pPr algn="ctr"/>
              <a:r>
                <a:rPr lang="ja-JP" altLang="en-US" sz="2200" dirty="0">
                  <a:solidFill>
                    <a:schemeClr val="bg1"/>
                  </a:solidFill>
                  <a:latin typeface="+mn-ea"/>
                </a:rPr>
                <a:t>メールでのお問い合わせ</a:t>
              </a:r>
              <a:endParaRPr lang="en-US" altLang="ja-JP" sz="2200" dirty="0">
                <a:solidFill>
                  <a:schemeClr val="bg1"/>
                </a:solidFill>
                <a:latin typeface="+mn-ea"/>
              </a:endParaRPr>
            </a:p>
          </p:txBody>
        </p:sp>
        <p:sp>
          <p:nvSpPr>
            <p:cNvPr id="16" name="Freeform 16">
              <a:extLst>
                <a:ext uri="{FF2B5EF4-FFF2-40B4-BE49-F238E27FC236}">
                  <a16:creationId xmlns:a16="http://schemas.microsoft.com/office/drawing/2014/main" id="{05226384-73FD-03B8-C068-78E9F013DFC3}"/>
                </a:ext>
              </a:extLst>
            </p:cNvPr>
            <p:cNvSpPr>
              <a:spLocks noChangeAspect="1" noEditPoints="1"/>
            </p:cNvSpPr>
            <p:nvPr/>
          </p:nvSpPr>
          <p:spPr bwMode="gray">
            <a:xfrm>
              <a:off x="5490244" y="1456502"/>
              <a:ext cx="360000" cy="231529"/>
            </a:xfrm>
            <a:custGeom>
              <a:avLst/>
              <a:gdLst>
                <a:gd name="T0" fmla="*/ 659 w 1530"/>
                <a:gd name="T1" fmla="*/ 653 h 983"/>
                <a:gd name="T2" fmla="*/ 683 w 1530"/>
                <a:gd name="T3" fmla="*/ 672 h 983"/>
                <a:gd name="T4" fmla="*/ 705 w 1530"/>
                <a:gd name="T5" fmla="*/ 687 h 983"/>
                <a:gd name="T6" fmla="*/ 727 w 1530"/>
                <a:gd name="T7" fmla="*/ 696 h 983"/>
                <a:gd name="T8" fmla="*/ 747 w 1530"/>
                <a:gd name="T9" fmla="*/ 702 h 983"/>
                <a:gd name="T10" fmla="*/ 766 w 1530"/>
                <a:gd name="T11" fmla="*/ 705 h 983"/>
                <a:gd name="T12" fmla="*/ 801 w 1530"/>
                <a:gd name="T13" fmla="*/ 702 h 983"/>
                <a:gd name="T14" fmla="*/ 830 w 1530"/>
                <a:gd name="T15" fmla="*/ 691 h 983"/>
                <a:gd name="T16" fmla="*/ 852 w 1530"/>
                <a:gd name="T17" fmla="*/ 677 h 983"/>
                <a:gd name="T18" fmla="*/ 873 w 1530"/>
                <a:gd name="T19" fmla="*/ 658 h 983"/>
                <a:gd name="T20" fmla="*/ 1529 w 1530"/>
                <a:gd name="T21" fmla="*/ 109 h 983"/>
                <a:gd name="T22" fmla="*/ 1528 w 1530"/>
                <a:gd name="T23" fmla="*/ 90 h 983"/>
                <a:gd name="T24" fmla="*/ 1519 w 1530"/>
                <a:gd name="T25" fmla="*/ 59 h 983"/>
                <a:gd name="T26" fmla="*/ 1505 w 1530"/>
                <a:gd name="T27" fmla="*/ 35 h 983"/>
                <a:gd name="T28" fmla="*/ 1487 w 1530"/>
                <a:gd name="T29" fmla="*/ 20 h 983"/>
                <a:gd name="T30" fmla="*/ 1468 w 1530"/>
                <a:gd name="T31" fmla="*/ 9 h 983"/>
                <a:gd name="T32" fmla="*/ 1443 w 1530"/>
                <a:gd name="T33" fmla="*/ 2 h 983"/>
                <a:gd name="T34" fmla="*/ 1426 w 1530"/>
                <a:gd name="T35" fmla="*/ 0 h 983"/>
                <a:gd name="T36" fmla="*/ 102 w 1530"/>
                <a:gd name="T37" fmla="*/ 0 h 983"/>
                <a:gd name="T38" fmla="*/ 68 w 1530"/>
                <a:gd name="T39" fmla="*/ 4 h 983"/>
                <a:gd name="T40" fmla="*/ 43 w 1530"/>
                <a:gd name="T41" fmla="*/ 16 h 983"/>
                <a:gd name="T42" fmla="*/ 25 w 1530"/>
                <a:gd name="T43" fmla="*/ 34 h 983"/>
                <a:gd name="T44" fmla="*/ 13 w 1530"/>
                <a:gd name="T45" fmla="*/ 53 h 983"/>
                <a:gd name="T46" fmla="*/ 7 w 1530"/>
                <a:gd name="T47" fmla="*/ 74 h 983"/>
                <a:gd name="T48" fmla="*/ 3 w 1530"/>
                <a:gd name="T49" fmla="*/ 103 h 983"/>
                <a:gd name="T50" fmla="*/ 659 w 1530"/>
                <a:gd name="T51" fmla="*/ 653 h 983"/>
                <a:gd name="T52" fmla="*/ 1424 w 1530"/>
                <a:gd name="T53" fmla="*/ 871 h 983"/>
                <a:gd name="T54" fmla="*/ 931 w 1530"/>
                <a:gd name="T55" fmla="*/ 679 h 983"/>
                <a:gd name="T56" fmla="*/ 915 w 1530"/>
                <a:gd name="T57" fmla="*/ 697 h 983"/>
                <a:gd name="T58" fmla="*/ 883 w 1530"/>
                <a:gd name="T59" fmla="*/ 726 h 983"/>
                <a:gd name="T60" fmla="*/ 854 w 1530"/>
                <a:gd name="T61" fmla="*/ 745 h 983"/>
                <a:gd name="T62" fmla="*/ 827 w 1530"/>
                <a:gd name="T63" fmla="*/ 758 h 983"/>
                <a:gd name="T64" fmla="*/ 803 w 1530"/>
                <a:gd name="T65" fmla="*/ 765 h 983"/>
                <a:gd name="T66" fmla="*/ 777 w 1530"/>
                <a:gd name="T67" fmla="*/ 769 h 983"/>
                <a:gd name="T68" fmla="*/ 763 w 1530"/>
                <a:gd name="T69" fmla="*/ 768 h 983"/>
                <a:gd name="T70" fmla="*/ 744 w 1530"/>
                <a:gd name="T71" fmla="*/ 767 h 983"/>
                <a:gd name="T72" fmla="*/ 710 w 1530"/>
                <a:gd name="T73" fmla="*/ 759 h 983"/>
                <a:gd name="T74" fmla="*/ 680 w 1530"/>
                <a:gd name="T75" fmla="*/ 746 h 983"/>
                <a:gd name="T76" fmla="*/ 654 w 1530"/>
                <a:gd name="T77" fmla="*/ 731 h 983"/>
                <a:gd name="T78" fmla="*/ 624 w 1530"/>
                <a:gd name="T79" fmla="*/ 705 h 983"/>
                <a:gd name="T80" fmla="*/ 601 w 1530"/>
                <a:gd name="T81" fmla="*/ 679 h 983"/>
                <a:gd name="T82" fmla="*/ 385 w 1530"/>
                <a:gd name="T83" fmla="*/ 493 h 983"/>
                <a:gd name="T84" fmla="*/ 327 w 1530"/>
                <a:gd name="T85" fmla="*/ 443 h 983"/>
                <a:gd name="T86" fmla="*/ 0 w 1530"/>
                <a:gd name="T87" fmla="*/ 874 h 983"/>
                <a:gd name="T88" fmla="*/ 1 w 1530"/>
                <a:gd name="T89" fmla="*/ 893 h 983"/>
                <a:gd name="T90" fmla="*/ 10 w 1530"/>
                <a:gd name="T91" fmla="*/ 924 h 983"/>
                <a:gd name="T92" fmla="*/ 24 w 1530"/>
                <a:gd name="T93" fmla="*/ 948 h 983"/>
                <a:gd name="T94" fmla="*/ 42 w 1530"/>
                <a:gd name="T95" fmla="*/ 964 h 983"/>
                <a:gd name="T96" fmla="*/ 61 w 1530"/>
                <a:gd name="T97" fmla="*/ 975 h 983"/>
                <a:gd name="T98" fmla="*/ 87 w 1530"/>
                <a:gd name="T99" fmla="*/ 982 h 983"/>
                <a:gd name="T100" fmla="*/ 103 w 1530"/>
                <a:gd name="T101" fmla="*/ 983 h 983"/>
                <a:gd name="T102" fmla="*/ 1421 w 1530"/>
                <a:gd name="T103" fmla="*/ 983 h 983"/>
                <a:gd name="T104" fmla="*/ 1455 w 1530"/>
                <a:gd name="T105" fmla="*/ 978 h 983"/>
                <a:gd name="T106" fmla="*/ 1480 w 1530"/>
                <a:gd name="T107" fmla="*/ 966 h 983"/>
                <a:gd name="T108" fmla="*/ 1499 w 1530"/>
                <a:gd name="T109" fmla="*/ 949 h 983"/>
                <a:gd name="T110" fmla="*/ 1513 w 1530"/>
                <a:gd name="T111" fmla="*/ 930 h 983"/>
                <a:gd name="T112" fmla="*/ 1522 w 1530"/>
                <a:gd name="T113" fmla="*/ 911 h 983"/>
                <a:gd name="T114" fmla="*/ 1530 w 1530"/>
                <a:gd name="T115" fmla="*/ 881 h 983"/>
                <a:gd name="T116" fmla="*/ 1530 w 1530"/>
                <a:gd name="T117" fmla="*/ 164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30" h="983">
                  <a:moveTo>
                    <a:pt x="659" y="653"/>
                  </a:moveTo>
                  <a:lnTo>
                    <a:pt x="659" y="653"/>
                  </a:lnTo>
                  <a:lnTo>
                    <a:pt x="671" y="664"/>
                  </a:lnTo>
                  <a:lnTo>
                    <a:pt x="683" y="672"/>
                  </a:lnTo>
                  <a:lnTo>
                    <a:pt x="695" y="681"/>
                  </a:lnTo>
                  <a:lnTo>
                    <a:pt x="705" y="687"/>
                  </a:lnTo>
                  <a:lnTo>
                    <a:pt x="716" y="693"/>
                  </a:lnTo>
                  <a:lnTo>
                    <a:pt x="727" y="696"/>
                  </a:lnTo>
                  <a:lnTo>
                    <a:pt x="736" y="700"/>
                  </a:lnTo>
                  <a:lnTo>
                    <a:pt x="747" y="702"/>
                  </a:lnTo>
                  <a:lnTo>
                    <a:pt x="757" y="705"/>
                  </a:lnTo>
                  <a:lnTo>
                    <a:pt x="766" y="705"/>
                  </a:lnTo>
                  <a:lnTo>
                    <a:pt x="784" y="705"/>
                  </a:lnTo>
                  <a:lnTo>
                    <a:pt x="801" y="702"/>
                  </a:lnTo>
                  <a:lnTo>
                    <a:pt x="815" y="697"/>
                  </a:lnTo>
                  <a:lnTo>
                    <a:pt x="830" y="691"/>
                  </a:lnTo>
                  <a:lnTo>
                    <a:pt x="842" y="684"/>
                  </a:lnTo>
                  <a:lnTo>
                    <a:pt x="852" y="677"/>
                  </a:lnTo>
                  <a:lnTo>
                    <a:pt x="861" y="670"/>
                  </a:lnTo>
                  <a:lnTo>
                    <a:pt x="873" y="658"/>
                  </a:lnTo>
                  <a:lnTo>
                    <a:pt x="876" y="653"/>
                  </a:lnTo>
                  <a:lnTo>
                    <a:pt x="1529" y="109"/>
                  </a:lnTo>
                  <a:lnTo>
                    <a:pt x="1529" y="109"/>
                  </a:lnTo>
                  <a:lnTo>
                    <a:pt x="1528" y="90"/>
                  </a:lnTo>
                  <a:lnTo>
                    <a:pt x="1524" y="74"/>
                  </a:lnTo>
                  <a:lnTo>
                    <a:pt x="1519" y="59"/>
                  </a:lnTo>
                  <a:lnTo>
                    <a:pt x="1513" y="46"/>
                  </a:lnTo>
                  <a:lnTo>
                    <a:pt x="1505" y="35"/>
                  </a:lnTo>
                  <a:lnTo>
                    <a:pt x="1497" y="27"/>
                  </a:lnTo>
                  <a:lnTo>
                    <a:pt x="1487" y="20"/>
                  </a:lnTo>
                  <a:lnTo>
                    <a:pt x="1477" y="14"/>
                  </a:lnTo>
                  <a:lnTo>
                    <a:pt x="1468" y="9"/>
                  </a:lnTo>
                  <a:lnTo>
                    <a:pt x="1458" y="5"/>
                  </a:lnTo>
                  <a:lnTo>
                    <a:pt x="1443" y="2"/>
                  </a:lnTo>
                  <a:lnTo>
                    <a:pt x="1431" y="0"/>
                  </a:lnTo>
                  <a:lnTo>
                    <a:pt x="1426" y="0"/>
                  </a:lnTo>
                  <a:lnTo>
                    <a:pt x="102" y="0"/>
                  </a:lnTo>
                  <a:lnTo>
                    <a:pt x="102" y="0"/>
                  </a:lnTo>
                  <a:lnTo>
                    <a:pt x="84" y="1"/>
                  </a:lnTo>
                  <a:lnTo>
                    <a:pt x="68" y="4"/>
                  </a:lnTo>
                  <a:lnTo>
                    <a:pt x="54" y="9"/>
                  </a:lnTo>
                  <a:lnTo>
                    <a:pt x="43" y="16"/>
                  </a:lnTo>
                  <a:lnTo>
                    <a:pt x="34" y="25"/>
                  </a:lnTo>
                  <a:lnTo>
                    <a:pt x="25" y="34"/>
                  </a:lnTo>
                  <a:lnTo>
                    <a:pt x="19" y="44"/>
                  </a:lnTo>
                  <a:lnTo>
                    <a:pt x="13" y="53"/>
                  </a:lnTo>
                  <a:lnTo>
                    <a:pt x="10" y="64"/>
                  </a:lnTo>
                  <a:lnTo>
                    <a:pt x="7" y="74"/>
                  </a:lnTo>
                  <a:lnTo>
                    <a:pt x="4" y="92"/>
                  </a:lnTo>
                  <a:lnTo>
                    <a:pt x="3" y="103"/>
                  </a:lnTo>
                  <a:lnTo>
                    <a:pt x="3" y="108"/>
                  </a:lnTo>
                  <a:lnTo>
                    <a:pt x="659" y="653"/>
                  </a:lnTo>
                  <a:close/>
                  <a:moveTo>
                    <a:pt x="1216" y="434"/>
                  </a:moveTo>
                  <a:lnTo>
                    <a:pt x="1424" y="871"/>
                  </a:lnTo>
                  <a:lnTo>
                    <a:pt x="1148" y="493"/>
                  </a:lnTo>
                  <a:lnTo>
                    <a:pt x="931" y="679"/>
                  </a:lnTo>
                  <a:lnTo>
                    <a:pt x="931" y="679"/>
                  </a:lnTo>
                  <a:lnTo>
                    <a:pt x="915" y="697"/>
                  </a:lnTo>
                  <a:lnTo>
                    <a:pt x="899" y="713"/>
                  </a:lnTo>
                  <a:lnTo>
                    <a:pt x="883" y="726"/>
                  </a:lnTo>
                  <a:lnTo>
                    <a:pt x="868" y="737"/>
                  </a:lnTo>
                  <a:lnTo>
                    <a:pt x="854" y="745"/>
                  </a:lnTo>
                  <a:lnTo>
                    <a:pt x="840" y="752"/>
                  </a:lnTo>
                  <a:lnTo>
                    <a:pt x="827" y="758"/>
                  </a:lnTo>
                  <a:lnTo>
                    <a:pt x="814" y="762"/>
                  </a:lnTo>
                  <a:lnTo>
                    <a:pt x="803" y="765"/>
                  </a:lnTo>
                  <a:lnTo>
                    <a:pt x="793" y="767"/>
                  </a:lnTo>
                  <a:lnTo>
                    <a:pt x="777" y="769"/>
                  </a:lnTo>
                  <a:lnTo>
                    <a:pt x="766" y="769"/>
                  </a:lnTo>
                  <a:lnTo>
                    <a:pt x="763" y="768"/>
                  </a:lnTo>
                  <a:lnTo>
                    <a:pt x="763" y="768"/>
                  </a:lnTo>
                  <a:lnTo>
                    <a:pt x="744" y="767"/>
                  </a:lnTo>
                  <a:lnTo>
                    <a:pt x="727" y="764"/>
                  </a:lnTo>
                  <a:lnTo>
                    <a:pt x="710" y="759"/>
                  </a:lnTo>
                  <a:lnTo>
                    <a:pt x="695" y="754"/>
                  </a:lnTo>
                  <a:lnTo>
                    <a:pt x="680" y="746"/>
                  </a:lnTo>
                  <a:lnTo>
                    <a:pt x="667" y="739"/>
                  </a:lnTo>
                  <a:lnTo>
                    <a:pt x="654" y="731"/>
                  </a:lnTo>
                  <a:lnTo>
                    <a:pt x="643" y="722"/>
                  </a:lnTo>
                  <a:lnTo>
                    <a:pt x="624" y="705"/>
                  </a:lnTo>
                  <a:lnTo>
                    <a:pt x="610" y="690"/>
                  </a:lnTo>
                  <a:lnTo>
                    <a:pt x="601" y="679"/>
                  </a:lnTo>
                  <a:lnTo>
                    <a:pt x="598" y="676"/>
                  </a:lnTo>
                  <a:lnTo>
                    <a:pt x="385" y="493"/>
                  </a:lnTo>
                  <a:lnTo>
                    <a:pt x="111" y="869"/>
                  </a:lnTo>
                  <a:lnTo>
                    <a:pt x="327" y="443"/>
                  </a:lnTo>
                  <a:lnTo>
                    <a:pt x="0" y="164"/>
                  </a:lnTo>
                  <a:lnTo>
                    <a:pt x="0" y="874"/>
                  </a:lnTo>
                  <a:lnTo>
                    <a:pt x="0" y="874"/>
                  </a:lnTo>
                  <a:lnTo>
                    <a:pt x="1" y="893"/>
                  </a:lnTo>
                  <a:lnTo>
                    <a:pt x="5" y="910"/>
                  </a:lnTo>
                  <a:lnTo>
                    <a:pt x="10" y="924"/>
                  </a:lnTo>
                  <a:lnTo>
                    <a:pt x="17" y="938"/>
                  </a:lnTo>
                  <a:lnTo>
                    <a:pt x="24" y="948"/>
                  </a:lnTo>
                  <a:lnTo>
                    <a:pt x="34" y="957"/>
                  </a:lnTo>
                  <a:lnTo>
                    <a:pt x="42" y="964"/>
                  </a:lnTo>
                  <a:lnTo>
                    <a:pt x="52" y="970"/>
                  </a:lnTo>
                  <a:lnTo>
                    <a:pt x="61" y="975"/>
                  </a:lnTo>
                  <a:lnTo>
                    <a:pt x="71" y="977"/>
                  </a:lnTo>
                  <a:lnTo>
                    <a:pt x="87" y="982"/>
                  </a:lnTo>
                  <a:lnTo>
                    <a:pt x="99" y="983"/>
                  </a:lnTo>
                  <a:lnTo>
                    <a:pt x="103" y="983"/>
                  </a:lnTo>
                  <a:lnTo>
                    <a:pt x="1421" y="983"/>
                  </a:lnTo>
                  <a:lnTo>
                    <a:pt x="1421" y="983"/>
                  </a:lnTo>
                  <a:lnTo>
                    <a:pt x="1439" y="982"/>
                  </a:lnTo>
                  <a:lnTo>
                    <a:pt x="1455" y="978"/>
                  </a:lnTo>
                  <a:lnTo>
                    <a:pt x="1468" y="973"/>
                  </a:lnTo>
                  <a:lnTo>
                    <a:pt x="1480" y="966"/>
                  </a:lnTo>
                  <a:lnTo>
                    <a:pt x="1491" y="959"/>
                  </a:lnTo>
                  <a:lnTo>
                    <a:pt x="1499" y="949"/>
                  </a:lnTo>
                  <a:lnTo>
                    <a:pt x="1507" y="940"/>
                  </a:lnTo>
                  <a:lnTo>
                    <a:pt x="1513" y="930"/>
                  </a:lnTo>
                  <a:lnTo>
                    <a:pt x="1518" y="921"/>
                  </a:lnTo>
                  <a:lnTo>
                    <a:pt x="1522" y="911"/>
                  </a:lnTo>
                  <a:lnTo>
                    <a:pt x="1528" y="893"/>
                  </a:lnTo>
                  <a:lnTo>
                    <a:pt x="1530" y="881"/>
                  </a:lnTo>
                  <a:lnTo>
                    <a:pt x="1530" y="878"/>
                  </a:lnTo>
                  <a:lnTo>
                    <a:pt x="1530" y="164"/>
                  </a:lnTo>
                  <a:lnTo>
                    <a:pt x="1216" y="43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latin typeface="+mn-ea"/>
              </a:endParaRPr>
            </a:p>
          </p:txBody>
        </p:sp>
      </p:grpSp>
      <p:sp>
        <p:nvSpPr>
          <p:cNvPr id="17" name="テキスト ボックス 16">
            <a:extLst>
              <a:ext uri="{FF2B5EF4-FFF2-40B4-BE49-F238E27FC236}">
                <a16:creationId xmlns:a16="http://schemas.microsoft.com/office/drawing/2014/main" id="{EF085E23-C0E0-1902-F38C-FFF2EA84BDEC}"/>
              </a:ext>
            </a:extLst>
          </p:cNvPr>
          <p:cNvSpPr txBox="1"/>
          <p:nvPr/>
        </p:nvSpPr>
        <p:spPr bwMode="gray">
          <a:xfrm>
            <a:off x="1524703" y="3302810"/>
            <a:ext cx="4369388" cy="1476474"/>
          </a:xfrm>
          <a:prstGeom prst="rect">
            <a:avLst/>
          </a:prstGeom>
          <a:noFill/>
          <a:ln w="12700">
            <a:noFill/>
          </a:ln>
        </p:spPr>
        <p:txBody>
          <a:bodyPr wrap="square" tIns="54000" bIns="54000" rtlCol="0" anchor="ctr">
            <a:noAutofit/>
          </a:bodyPr>
          <a:lstStyle/>
          <a:p>
            <a:pPr lvl="0">
              <a:buClr>
                <a:srgbClr val="FF79A5"/>
              </a:buClr>
            </a:pPr>
            <a:r>
              <a:rPr lang="en-US" altLang="ja-JP" sz="2400" b="1" dirty="0">
                <a:solidFill>
                  <a:srgbClr val="F56302"/>
                </a:solidFill>
                <a:latin typeface="+mn-ea"/>
              </a:rPr>
              <a:t>045-640-5910 </a:t>
            </a:r>
            <a:r>
              <a:rPr lang="ja-JP" altLang="en-US" sz="2400" b="1" dirty="0">
                <a:solidFill>
                  <a:srgbClr val="F56302"/>
                </a:solidFill>
                <a:latin typeface="+mn-ea"/>
              </a:rPr>
              <a:t>　</a:t>
            </a:r>
            <a:r>
              <a:rPr lang="ja-JP" altLang="en-US" sz="1600" b="1" dirty="0">
                <a:solidFill>
                  <a:srgbClr val="F56302"/>
                </a:solidFill>
                <a:latin typeface="+mn-ea"/>
              </a:rPr>
              <a:t>（横浜本社）</a:t>
            </a:r>
            <a:endParaRPr lang="en-US" altLang="ja-JP" sz="1600" b="1" dirty="0">
              <a:solidFill>
                <a:srgbClr val="F56302"/>
              </a:solidFill>
              <a:latin typeface="+mn-ea"/>
            </a:endParaRPr>
          </a:p>
          <a:p>
            <a:pPr lvl="0">
              <a:buClr>
                <a:srgbClr val="FF79A5"/>
              </a:buClr>
            </a:pPr>
            <a:r>
              <a:rPr lang="en-US" altLang="ja-JP" sz="2400" b="1" dirty="0">
                <a:solidFill>
                  <a:srgbClr val="F56302"/>
                </a:solidFill>
                <a:latin typeface="+mn-ea"/>
              </a:rPr>
              <a:t>06-4560-5900 </a:t>
            </a:r>
            <a:r>
              <a:rPr lang="ja-JP" altLang="en-US" sz="2400" b="1" dirty="0">
                <a:solidFill>
                  <a:srgbClr val="F56302"/>
                </a:solidFill>
                <a:latin typeface="+mn-ea"/>
              </a:rPr>
              <a:t>　</a:t>
            </a:r>
            <a:r>
              <a:rPr lang="ja-JP" altLang="en-US" sz="1600" b="1" dirty="0">
                <a:solidFill>
                  <a:srgbClr val="F56302"/>
                </a:solidFill>
                <a:latin typeface="+mn-ea"/>
              </a:rPr>
              <a:t>（大阪営業所）</a:t>
            </a:r>
            <a:endParaRPr lang="en-US" altLang="ja-JP" sz="1600" b="1" dirty="0">
              <a:solidFill>
                <a:srgbClr val="F56302"/>
              </a:solidFill>
              <a:latin typeface="+mn-ea"/>
            </a:endParaRPr>
          </a:p>
          <a:p>
            <a:pPr lvl="0">
              <a:buClr>
                <a:srgbClr val="FF79A5"/>
              </a:buClr>
            </a:pPr>
            <a:r>
              <a:rPr lang="en-US" altLang="zh-TW" sz="2400" b="1" dirty="0">
                <a:solidFill>
                  <a:srgbClr val="F56302"/>
                </a:solidFill>
                <a:latin typeface="ＭＳ Ｐゴシック 本文"/>
              </a:rPr>
              <a:t>052-856-3310</a:t>
            </a:r>
            <a:r>
              <a:rPr lang="ja-JP" altLang="en-US" sz="2400" b="1" dirty="0">
                <a:solidFill>
                  <a:srgbClr val="F56302"/>
                </a:solidFill>
                <a:latin typeface="ＭＳ Ｐゴシック 本文"/>
              </a:rPr>
              <a:t>　　</a:t>
            </a:r>
            <a:r>
              <a:rPr lang="ja-JP" altLang="en-US" sz="1600" b="1" dirty="0">
                <a:solidFill>
                  <a:srgbClr val="F56302"/>
                </a:solidFill>
                <a:latin typeface="ＭＳ Ｐゴシック 本文"/>
              </a:rPr>
              <a:t>（名古屋営業所）</a:t>
            </a:r>
            <a:endParaRPr lang="en-US" altLang="ja-JP" sz="1600" b="1" dirty="0">
              <a:solidFill>
                <a:srgbClr val="F56302"/>
              </a:solidFill>
              <a:latin typeface="ＭＳ Ｐゴシック 本文"/>
            </a:endParaRPr>
          </a:p>
          <a:p>
            <a:pPr>
              <a:buClr>
                <a:srgbClr val="FF79A5"/>
              </a:buClr>
            </a:pPr>
            <a:r>
              <a:rPr lang="en-US" altLang="ja-JP" sz="2400" b="1" dirty="0">
                <a:solidFill>
                  <a:srgbClr val="F56302"/>
                </a:solidFill>
                <a:latin typeface="+mn-ea"/>
              </a:rPr>
              <a:t>092</a:t>
            </a:r>
            <a:r>
              <a:rPr lang="en-US" altLang="zh-TW" sz="2400" b="1" dirty="0">
                <a:solidFill>
                  <a:srgbClr val="F56302"/>
                </a:solidFill>
                <a:latin typeface="+mn-ea"/>
              </a:rPr>
              <a:t>-</a:t>
            </a:r>
            <a:r>
              <a:rPr lang="en-US" altLang="ja-JP" sz="2400" b="1" dirty="0">
                <a:solidFill>
                  <a:srgbClr val="F56302"/>
                </a:solidFill>
                <a:latin typeface="+mn-ea"/>
              </a:rPr>
              <a:t>419</a:t>
            </a:r>
            <a:r>
              <a:rPr lang="en-US" altLang="zh-TW" sz="2400" b="1" dirty="0">
                <a:solidFill>
                  <a:srgbClr val="F56302"/>
                </a:solidFill>
                <a:latin typeface="+mn-ea"/>
              </a:rPr>
              <a:t>-</a:t>
            </a:r>
            <a:r>
              <a:rPr lang="en-US" altLang="ja-JP" sz="2400" b="1" dirty="0">
                <a:solidFill>
                  <a:srgbClr val="F56302"/>
                </a:solidFill>
                <a:latin typeface="+mn-ea"/>
              </a:rPr>
              <a:t>7277</a:t>
            </a:r>
            <a:r>
              <a:rPr lang="en-US" altLang="zh-TW" sz="1600" b="1" dirty="0">
                <a:solidFill>
                  <a:srgbClr val="353F5D"/>
                </a:solidFill>
                <a:latin typeface="+mn-ea"/>
              </a:rPr>
              <a:t> </a:t>
            </a:r>
            <a:r>
              <a:rPr lang="ja-JP" altLang="en-US" sz="1600" b="1" dirty="0">
                <a:solidFill>
                  <a:srgbClr val="353F5D"/>
                </a:solidFill>
                <a:latin typeface="+mn-ea"/>
              </a:rPr>
              <a:t>　　</a:t>
            </a:r>
            <a:r>
              <a:rPr lang="zh-TW" altLang="en-US" sz="1600" b="1" dirty="0">
                <a:solidFill>
                  <a:srgbClr val="F56302"/>
                </a:solidFill>
                <a:latin typeface="+mn-ea"/>
              </a:rPr>
              <a:t>（</a:t>
            </a:r>
            <a:r>
              <a:rPr lang="ja-JP" altLang="en-US" sz="1600" b="1" dirty="0">
                <a:solidFill>
                  <a:srgbClr val="F56302"/>
                </a:solidFill>
                <a:latin typeface="+mn-ea"/>
              </a:rPr>
              <a:t>福岡営業所</a:t>
            </a:r>
            <a:r>
              <a:rPr lang="zh-TW" altLang="en-US" sz="1600" b="1" dirty="0">
                <a:solidFill>
                  <a:srgbClr val="F56302"/>
                </a:solidFill>
                <a:latin typeface="+mn-ea"/>
              </a:rPr>
              <a:t>）</a:t>
            </a:r>
            <a:endParaRPr lang="en-US" altLang="zh-TW" sz="900" b="1" dirty="0">
              <a:solidFill>
                <a:srgbClr val="F56302"/>
              </a:solidFill>
              <a:latin typeface="+mn-ea"/>
            </a:endParaRPr>
          </a:p>
        </p:txBody>
      </p:sp>
      <p:sp>
        <p:nvSpPr>
          <p:cNvPr id="18" name="角丸四角形 80">
            <a:extLst>
              <a:ext uri="{FF2B5EF4-FFF2-40B4-BE49-F238E27FC236}">
                <a16:creationId xmlns:a16="http://schemas.microsoft.com/office/drawing/2014/main" id="{8410C41D-4A93-A275-7622-8F2E02B2551E}"/>
              </a:ext>
            </a:extLst>
          </p:cNvPr>
          <p:cNvSpPr/>
          <p:nvPr/>
        </p:nvSpPr>
        <p:spPr bwMode="gray">
          <a:xfrm>
            <a:off x="6248400" y="3962400"/>
            <a:ext cx="4369388" cy="1315925"/>
          </a:xfrm>
          <a:prstGeom prst="roundRect">
            <a:avLst>
              <a:gd name="adj" fmla="val 2817"/>
            </a:avLst>
          </a:prstGeom>
          <a:solidFill>
            <a:srgbClr val="F2F6FF"/>
          </a:solidFill>
          <a:ln>
            <a:solidFill>
              <a:srgbClr val="355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200" b="1"/>
          </a:p>
        </p:txBody>
      </p:sp>
      <p:sp>
        <p:nvSpPr>
          <p:cNvPr id="19" name="角丸四角形 38">
            <a:extLst>
              <a:ext uri="{FF2B5EF4-FFF2-40B4-BE49-F238E27FC236}">
                <a16:creationId xmlns:a16="http://schemas.microsoft.com/office/drawing/2014/main" id="{A7FA7523-FF7E-1306-F93B-B0677FABE21D}"/>
              </a:ext>
            </a:extLst>
          </p:cNvPr>
          <p:cNvSpPr/>
          <p:nvPr/>
        </p:nvSpPr>
        <p:spPr bwMode="gray">
          <a:xfrm>
            <a:off x="6248400" y="3969225"/>
            <a:ext cx="4369396" cy="427856"/>
          </a:xfrm>
          <a:custGeom>
            <a:avLst/>
            <a:gdLst/>
            <a:ahLst/>
            <a:cxnLst/>
            <a:rect l="l" t="t" r="r" b="b"/>
            <a:pathLst>
              <a:path w="4369396" h="427856">
                <a:moveTo>
                  <a:pt x="82738" y="0"/>
                </a:moveTo>
                <a:lnTo>
                  <a:pt x="4286658" y="0"/>
                </a:lnTo>
                <a:cubicBezTo>
                  <a:pt x="4332353" y="0"/>
                  <a:pt x="4369396" y="37043"/>
                  <a:pt x="4369396" y="82738"/>
                </a:cubicBezTo>
                <a:lnTo>
                  <a:pt x="4369396" y="244846"/>
                </a:lnTo>
                <a:lnTo>
                  <a:pt x="4369396" y="283280"/>
                </a:lnTo>
                <a:lnTo>
                  <a:pt x="4369396" y="427856"/>
                </a:lnTo>
                <a:lnTo>
                  <a:pt x="0" y="427856"/>
                </a:lnTo>
                <a:lnTo>
                  <a:pt x="0" y="283280"/>
                </a:lnTo>
                <a:lnTo>
                  <a:pt x="0" y="244846"/>
                </a:lnTo>
                <a:lnTo>
                  <a:pt x="0" y="82738"/>
                </a:lnTo>
                <a:cubicBezTo>
                  <a:pt x="0" y="37043"/>
                  <a:pt x="37043" y="0"/>
                  <a:pt x="82738" y="0"/>
                </a:cubicBezTo>
                <a:close/>
              </a:path>
            </a:pathLst>
          </a:custGeom>
          <a:solidFill>
            <a:srgbClr val="3550A0"/>
          </a:solidFill>
          <a:ln>
            <a:solidFill>
              <a:srgbClr val="355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400" b="1"/>
          </a:p>
        </p:txBody>
      </p:sp>
      <p:grpSp>
        <p:nvGrpSpPr>
          <p:cNvPr id="20" name="グループ化 19">
            <a:extLst>
              <a:ext uri="{FF2B5EF4-FFF2-40B4-BE49-F238E27FC236}">
                <a16:creationId xmlns:a16="http://schemas.microsoft.com/office/drawing/2014/main" id="{48544520-64AE-901D-305C-FD23E6D10D42}"/>
              </a:ext>
            </a:extLst>
          </p:cNvPr>
          <p:cNvGrpSpPr/>
          <p:nvPr/>
        </p:nvGrpSpPr>
        <p:grpSpPr>
          <a:xfrm>
            <a:off x="6771048" y="3967543"/>
            <a:ext cx="3399827" cy="416831"/>
            <a:chOff x="5490244" y="1358524"/>
            <a:chExt cx="3399827" cy="416831"/>
          </a:xfrm>
        </p:grpSpPr>
        <p:sp>
          <p:nvSpPr>
            <p:cNvPr id="21" name="テキスト ボックス 20">
              <a:extLst>
                <a:ext uri="{FF2B5EF4-FFF2-40B4-BE49-F238E27FC236}">
                  <a16:creationId xmlns:a16="http://schemas.microsoft.com/office/drawing/2014/main" id="{5502545F-3E5A-8855-6E9E-47BFBA3DDA6A}"/>
                </a:ext>
              </a:extLst>
            </p:cNvPr>
            <p:cNvSpPr txBox="1"/>
            <p:nvPr/>
          </p:nvSpPr>
          <p:spPr bwMode="gray">
            <a:xfrm>
              <a:off x="5797558" y="1358524"/>
              <a:ext cx="3092513" cy="416831"/>
            </a:xfrm>
            <a:prstGeom prst="rect">
              <a:avLst/>
            </a:prstGeom>
            <a:noFill/>
          </p:spPr>
          <p:txBody>
            <a:bodyPr wrap="none" tIns="54000" bIns="54000" rtlCol="0">
              <a:spAutoFit/>
            </a:bodyPr>
            <a:lstStyle/>
            <a:p>
              <a:pPr algn="ctr"/>
              <a:r>
                <a:rPr lang="ja-JP" altLang="en-US" sz="2000" dirty="0">
                  <a:solidFill>
                    <a:schemeClr val="bg1"/>
                  </a:solidFill>
                  <a:latin typeface="+mn-ea"/>
                </a:rPr>
                <a:t>フォームでのお問い合わせ</a:t>
              </a:r>
              <a:endParaRPr lang="en-US" altLang="ja-JP" sz="2000" dirty="0">
                <a:solidFill>
                  <a:schemeClr val="bg1"/>
                </a:solidFill>
                <a:latin typeface="+mn-ea"/>
              </a:endParaRPr>
            </a:p>
          </p:txBody>
        </p:sp>
        <p:sp>
          <p:nvSpPr>
            <p:cNvPr id="22" name="Freeform 16">
              <a:extLst>
                <a:ext uri="{FF2B5EF4-FFF2-40B4-BE49-F238E27FC236}">
                  <a16:creationId xmlns:a16="http://schemas.microsoft.com/office/drawing/2014/main" id="{643097BE-4C7C-90CA-7ECD-0CCEF058B018}"/>
                </a:ext>
              </a:extLst>
            </p:cNvPr>
            <p:cNvSpPr>
              <a:spLocks noChangeAspect="1" noEditPoints="1"/>
            </p:cNvSpPr>
            <p:nvPr/>
          </p:nvSpPr>
          <p:spPr bwMode="gray">
            <a:xfrm>
              <a:off x="5490244" y="1456502"/>
              <a:ext cx="360000" cy="231529"/>
            </a:xfrm>
            <a:custGeom>
              <a:avLst/>
              <a:gdLst>
                <a:gd name="T0" fmla="*/ 659 w 1530"/>
                <a:gd name="T1" fmla="*/ 653 h 983"/>
                <a:gd name="T2" fmla="*/ 683 w 1530"/>
                <a:gd name="T3" fmla="*/ 672 h 983"/>
                <a:gd name="T4" fmla="*/ 705 w 1530"/>
                <a:gd name="T5" fmla="*/ 687 h 983"/>
                <a:gd name="T6" fmla="*/ 727 w 1530"/>
                <a:gd name="T7" fmla="*/ 696 h 983"/>
                <a:gd name="T8" fmla="*/ 747 w 1530"/>
                <a:gd name="T9" fmla="*/ 702 h 983"/>
                <a:gd name="T10" fmla="*/ 766 w 1530"/>
                <a:gd name="T11" fmla="*/ 705 h 983"/>
                <a:gd name="T12" fmla="*/ 801 w 1530"/>
                <a:gd name="T13" fmla="*/ 702 h 983"/>
                <a:gd name="T14" fmla="*/ 830 w 1530"/>
                <a:gd name="T15" fmla="*/ 691 h 983"/>
                <a:gd name="T16" fmla="*/ 852 w 1530"/>
                <a:gd name="T17" fmla="*/ 677 h 983"/>
                <a:gd name="T18" fmla="*/ 873 w 1530"/>
                <a:gd name="T19" fmla="*/ 658 h 983"/>
                <a:gd name="T20" fmla="*/ 1529 w 1530"/>
                <a:gd name="T21" fmla="*/ 109 h 983"/>
                <a:gd name="T22" fmla="*/ 1528 w 1530"/>
                <a:gd name="T23" fmla="*/ 90 h 983"/>
                <a:gd name="T24" fmla="*/ 1519 w 1530"/>
                <a:gd name="T25" fmla="*/ 59 h 983"/>
                <a:gd name="T26" fmla="*/ 1505 w 1530"/>
                <a:gd name="T27" fmla="*/ 35 h 983"/>
                <a:gd name="T28" fmla="*/ 1487 w 1530"/>
                <a:gd name="T29" fmla="*/ 20 h 983"/>
                <a:gd name="T30" fmla="*/ 1468 w 1530"/>
                <a:gd name="T31" fmla="*/ 9 h 983"/>
                <a:gd name="T32" fmla="*/ 1443 w 1530"/>
                <a:gd name="T33" fmla="*/ 2 h 983"/>
                <a:gd name="T34" fmla="*/ 1426 w 1530"/>
                <a:gd name="T35" fmla="*/ 0 h 983"/>
                <a:gd name="T36" fmla="*/ 102 w 1530"/>
                <a:gd name="T37" fmla="*/ 0 h 983"/>
                <a:gd name="T38" fmla="*/ 68 w 1530"/>
                <a:gd name="T39" fmla="*/ 4 h 983"/>
                <a:gd name="T40" fmla="*/ 43 w 1530"/>
                <a:gd name="T41" fmla="*/ 16 h 983"/>
                <a:gd name="T42" fmla="*/ 25 w 1530"/>
                <a:gd name="T43" fmla="*/ 34 h 983"/>
                <a:gd name="T44" fmla="*/ 13 w 1530"/>
                <a:gd name="T45" fmla="*/ 53 h 983"/>
                <a:gd name="T46" fmla="*/ 7 w 1530"/>
                <a:gd name="T47" fmla="*/ 74 h 983"/>
                <a:gd name="T48" fmla="*/ 3 w 1530"/>
                <a:gd name="T49" fmla="*/ 103 h 983"/>
                <a:gd name="T50" fmla="*/ 659 w 1530"/>
                <a:gd name="T51" fmla="*/ 653 h 983"/>
                <a:gd name="T52" fmla="*/ 1424 w 1530"/>
                <a:gd name="T53" fmla="*/ 871 h 983"/>
                <a:gd name="T54" fmla="*/ 931 w 1530"/>
                <a:gd name="T55" fmla="*/ 679 h 983"/>
                <a:gd name="T56" fmla="*/ 915 w 1530"/>
                <a:gd name="T57" fmla="*/ 697 h 983"/>
                <a:gd name="T58" fmla="*/ 883 w 1530"/>
                <a:gd name="T59" fmla="*/ 726 h 983"/>
                <a:gd name="T60" fmla="*/ 854 w 1530"/>
                <a:gd name="T61" fmla="*/ 745 h 983"/>
                <a:gd name="T62" fmla="*/ 827 w 1530"/>
                <a:gd name="T63" fmla="*/ 758 h 983"/>
                <a:gd name="T64" fmla="*/ 803 w 1530"/>
                <a:gd name="T65" fmla="*/ 765 h 983"/>
                <a:gd name="T66" fmla="*/ 777 w 1530"/>
                <a:gd name="T67" fmla="*/ 769 h 983"/>
                <a:gd name="T68" fmla="*/ 763 w 1530"/>
                <a:gd name="T69" fmla="*/ 768 h 983"/>
                <a:gd name="T70" fmla="*/ 744 w 1530"/>
                <a:gd name="T71" fmla="*/ 767 h 983"/>
                <a:gd name="T72" fmla="*/ 710 w 1530"/>
                <a:gd name="T73" fmla="*/ 759 h 983"/>
                <a:gd name="T74" fmla="*/ 680 w 1530"/>
                <a:gd name="T75" fmla="*/ 746 h 983"/>
                <a:gd name="T76" fmla="*/ 654 w 1530"/>
                <a:gd name="T77" fmla="*/ 731 h 983"/>
                <a:gd name="T78" fmla="*/ 624 w 1530"/>
                <a:gd name="T79" fmla="*/ 705 h 983"/>
                <a:gd name="T80" fmla="*/ 601 w 1530"/>
                <a:gd name="T81" fmla="*/ 679 h 983"/>
                <a:gd name="T82" fmla="*/ 385 w 1530"/>
                <a:gd name="T83" fmla="*/ 493 h 983"/>
                <a:gd name="T84" fmla="*/ 327 w 1530"/>
                <a:gd name="T85" fmla="*/ 443 h 983"/>
                <a:gd name="T86" fmla="*/ 0 w 1530"/>
                <a:gd name="T87" fmla="*/ 874 h 983"/>
                <a:gd name="T88" fmla="*/ 1 w 1530"/>
                <a:gd name="T89" fmla="*/ 893 h 983"/>
                <a:gd name="T90" fmla="*/ 10 w 1530"/>
                <a:gd name="T91" fmla="*/ 924 h 983"/>
                <a:gd name="T92" fmla="*/ 24 w 1530"/>
                <a:gd name="T93" fmla="*/ 948 h 983"/>
                <a:gd name="T94" fmla="*/ 42 w 1530"/>
                <a:gd name="T95" fmla="*/ 964 h 983"/>
                <a:gd name="T96" fmla="*/ 61 w 1530"/>
                <a:gd name="T97" fmla="*/ 975 h 983"/>
                <a:gd name="T98" fmla="*/ 87 w 1530"/>
                <a:gd name="T99" fmla="*/ 982 h 983"/>
                <a:gd name="T100" fmla="*/ 103 w 1530"/>
                <a:gd name="T101" fmla="*/ 983 h 983"/>
                <a:gd name="T102" fmla="*/ 1421 w 1530"/>
                <a:gd name="T103" fmla="*/ 983 h 983"/>
                <a:gd name="T104" fmla="*/ 1455 w 1530"/>
                <a:gd name="T105" fmla="*/ 978 h 983"/>
                <a:gd name="T106" fmla="*/ 1480 w 1530"/>
                <a:gd name="T107" fmla="*/ 966 h 983"/>
                <a:gd name="T108" fmla="*/ 1499 w 1530"/>
                <a:gd name="T109" fmla="*/ 949 h 983"/>
                <a:gd name="T110" fmla="*/ 1513 w 1530"/>
                <a:gd name="T111" fmla="*/ 930 h 983"/>
                <a:gd name="T112" fmla="*/ 1522 w 1530"/>
                <a:gd name="T113" fmla="*/ 911 h 983"/>
                <a:gd name="T114" fmla="*/ 1530 w 1530"/>
                <a:gd name="T115" fmla="*/ 881 h 983"/>
                <a:gd name="T116" fmla="*/ 1530 w 1530"/>
                <a:gd name="T117" fmla="*/ 164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30" h="983">
                  <a:moveTo>
                    <a:pt x="659" y="653"/>
                  </a:moveTo>
                  <a:lnTo>
                    <a:pt x="659" y="653"/>
                  </a:lnTo>
                  <a:lnTo>
                    <a:pt x="671" y="664"/>
                  </a:lnTo>
                  <a:lnTo>
                    <a:pt x="683" y="672"/>
                  </a:lnTo>
                  <a:lnTo>
                    <a:pt x="695" y="681"/>
                  </a:lnTo>
                  <a:lnTo>
                    <a:pt x="705" y="687"/>
                  </a:lnTo>
                  <a:lnTo>
                    <a:pt x="716" y="693"/>
                  </a:lnTo>
                  <a:lnTo>
                    <a:pt x="727" y="696"/>
                  </a:lnTo>
                  <a:lnTo>
                    <a:pt x="736" y="700"/>
                  </a:lnTo>
                  <a:lnTo>
                    <a:pt x="747" y="702"/>
                  </a:lnTo>
                  <a:lnTo>
                    <a:pt x="757" y="705"/>
                  </a:lnTo>
                  <a:lnTo>
                    <a:pt x="766" y="705"/>
                  </a:lnTo>
                  <a:lnTo>
                    <a:pt x="784" y="705"/>
                  </a:lnTo>
                  <a:lnTo>
                    <a:pt x="801" y="702"/>
                  </a:lnTo>
                  <a:lnTo>
                    <a:pt x="815" y="697"/>
                  </a:lnTo>
                  <a:lnTo>
                    <a:pt x="830" y="691"/>
                  </a:lnTo>
                  <a:lnTo>
                    <a:pt x="842" y="684"/>
                  </a:lnTo>
                  <a:lnTo>
                    <a:pt x="852" y="677"/>
                  </a:lnTo>
                  <a:lnTo>
                    <a:pt x="861" y="670"/>
                  </a:lnTo>
                  <a:lnTo>
                    <a:pt x="873" y="658"/>
                  </a:lnTo>
                  <a:lnTo>
                    <a:pt x="876" y="653"/>
                  </a:lnTo>
                  <a:lnTo>
                    <a:pt x="1529" y="109"/>
                  </a:lnTo>
                  <a:lnTo>
                    <a:pt x="1529" y="109"/>
                  </a:lnTo>
                  <a:lnTo>
                    <a:pt x="1528" y="90"/>
                  </a:lnTo>
                  <a:lnTo>
                    <a:pt x="1524" y="74"/>
                  </a:lnTo>
                  <a:lnTo>
                    <a:pt x="1519" y="59"/>
                  </a:lnTo>
                  <a:lnTo>
                    <a:pt x="1513" y="46"/>
                  </a:lnTo>
                  <a:lnTo>
                    <a:pt x="1505" y="35"/>
                  </a:lnTo>
                  <a:lnTo>
                    <a:pt x="1497" y="27"/>
                  </a:lnTo>
                  <a:lnTo>
                    <a:pt x="1487" y="20"/>
                  </a:lnTo>
                  <a:lnTo>
                    <a:pt x="1477" y="14"/>
                  </a:lnTo>
                  <a:lnTo>
                    <a:pt x="1468" y="9"/>
                  </a:lnTo>
                  <a:lnTo>
                    <a:pt x="1458" y="5"/>
                  </a:lnTo>
                  <a:lnTo>
                    <a:pt x="1443" y="2"/>
                  </a:lnTo>
                  <a:lnTo>
                    <a:pt x="1431" y="0"/>
                  </a:lnTo>
                  <a:lnTo>
                    <a:pt x="1426" y="0"/>
                  </a:lnTo>
                  <a:lnTo>
                    <a:pt x="102" y="0"/>
                  </a:lnTo>
                  <a:lnTo>
                    <a:pt x="102" y="0"/>
                  </a:lnTo>
                  <a:lnTo>
                    <a:pt x="84" y="1"/>
                  </a:lnTo>
                  <a:lnTo>
                    <a:pt x="68" y="4"/>
                  </a:lnTo>
                  <a:lnTo>
                    <a:pt x="54" y="9"/>
                  </a:lnTo>
                  <a:lnTo>
                    <a:pt x="43" y="16"/>
                  </a:lnTo>
                  <a:lnTo>
                    <a:pt x="34" y="25"/>
                  </a:lnTo>
                  <a:lnTo>
                    <a:pt x="25" y="34"/>
                  </a:lnTo>
                  <a:lnTo>
                    <a:pt x="19" y="44"/>
                  </a:lnTo>
                  <a:lnTo>
                    <a:pt x="13" y="53"/>
                  </a:lnTo>
                  <a:lnTo>
                    <a:pt x="10" y="64"/>
                  </a:lnTo>
                  <a:lnTo>
                    <a:pt x="7" y="74"/>
                  </a:lnTo>
                  <a:lnTo>
                    <a:pt x="4" y="92"/>
                  </a:lnTo>
                  <a:lnTo>
                    <a:pt x="3" y="103"/>
                  </a:lnTo>
                  <a:lnTo>
                    <a:pt x="3" y="108"/>
                  </a:lnTo>
                  <a:lnTo>
                    <a:pt x="659" y="653"/>
                  </a:lnTo>
                  <a:close/>
                  <a:moveTo>
                    <a:pt x="1216" y="434"/>
                  </a:moveTo>
                  <a:lnTo>
                    <a:pt x="1424" y="871"/>
                  </a:lnTo>
                  <a:lnTo>
                    <a:pt x="1148" y="493"/>
                  </a:lnTo>
                  <a:lnTo>
                    <a:pt x="931" y="679"/>
                  </a:lnTo>
                  <a:lnTo>
                    <a:pt x="931" y="679"/>
                  </a:lnTo>
                  <a:lnTo>
                    <a:pt x="915" y="697"/>
                  </a:lnTo>
                  <a:lnTo>
                    <a:pt x="899" y="713"/>
                  </a:lnTo>
                  <a:lnTo>
                    <a:pt x="883" y="726"/>
                  </a:lnTo>
                  <a:lnTo>
                    <a:pt x="868" y="737"/>
                  </a:lnTo>
                  <a:lnTo>
                    <a:pt x="854" y="745"/>
                  </a:lnTo>
                  <a:lnTo>
                    <a:pt x="840" y="752"/>
                  </a:lnTo>
                  <a:lnTo>
                    <a:pt x="827" y="758"/>
                  </a:lnTo>
                  <a:lnTo>
                    <a:pt x="814" y="762"/>
                  </a:lnTo>
                  <a:lnTo>
                    <a:pt x="803" y="765"/>
                  </a:lnTo>
                  <a:lnTo>
                    <a:pt x="793" y="767"/>
                  </a:lnTo>
                  <a:lnTo>
                    <a:pt x="777" y="769"/>
                  </a:lnTo>
                  <a:lnTo>
                    <a:pt x="766" y="769"/>
                  </a:lnTo>
                  <a:lnTo>
                    <a:pt x="763" y="768"/>
                  </a:lnTo>
                  <a:lnTo>
                    <a:pt x="763" y="768"/>
                  </a:lnTo>
                  <a:lnTo>
                    <a:pt x="744" y="767"/>
                  </a:lnTo>
                  <a:lnTo>
                    <a:pt x="727" y="764"/>
                  </a:lnTo>
                  <a:lnTo>
                    <a:pt x="710" y="759"/>
                  </a:lnTo>
                  <a:lnTo>
                    <a:pt x="695" y="754"/>
                  </a:lnTo>
                  <a:lnTo>
                    <a:pt x="680" y="746"/>
                  </a:lnTo>
                  <a:lnTo>
                    <a:pt x="667" y="739"/>
                  </a:lnTo>
                  <a:lnTo>
                    <a:pt x="654" y="731"/>
                  </a:lnTo>
                  <a:lnTo>
                    <a:pt x="643" y="722"/>
                  </a:lnTo>
                  <a:lnTo>
                    <a:pt x="624" y="705"/>
                  </a:lnTo>
                  <a:lnTo>
                    <a:pt x="610" y="690"/>
                  </a:lnTo>
                  <a:lnTo>
                    <a:pt x="601" y="679"/>
                  </a:lnTo>
                  <a:lnTo>
                    <a:pt x="598" y="676"/>
                  </a:lnTo>
                  <a:lnTo>
                    <a:pt x="385" y="493"/>
                  </a:lnTo>
                  <a:lnTo>
                    <a:pt x="111" y="869"/>
                  </a:lnTo>
                  <a:lnTo>
                    <a:pt x="327" y="443"/>
                  </a:lnTo>
                  <a:lnTo>
                    <a:pt x="0" y="164"/>
                  </a:lnTo>
                  <a:lnTo>
                    <a:pt x="0" y="874"/>
                  </a:lnTo>
                  <a:lnTo>
                    <a:pt x="0" y="874"/>
                  </a:lnTo>
                  <a:lnTo>
                    <a:pt x="1" y="893"/>
                  </a:lnTo>
                  <a:lnTo>
                    <a:pt x="5" y="910"/>
                  </a:lnTo>
                  <a:lnTo>
                    <a:pt x="10" y="924"/>
                  </a:lnTo>
                  <a:lnTo>
                    <a:pt x="17" y="938"/>
                  </a:lnTo>
                  <a:lnTo>
                    <a:pt x="24" y="948"/>
                  </a:lnTo>
                  <a:lnTo>
                    <a:pt x="34" y="957"/>
                  </a:lnTo>
                  <a:lnTo>
                    <a:pt x="42" y="964"/>
                  </a:lnTo>
                  <a:lnTo>
                    <a:pt x="52" y="970"/>
                  </a:lnTo>
                  <a:lnTo>
                    <a:pt x="61" y="975"/>
                  </a:lnTo>
                  <a:lnTo>
                    <a:pt x="71" y="977"/>
                  </a:lnTo>
                  <a:lnTo>
                    <a:pt x="87" y="982"/>
                  </a:lnTo>
                  <a:lnTo>
                    <a:pt x="99" y="983"/>
                  </a:lnTo>
                  <a:lnTo>
                    <a:pt x="103" y="983"/>
                  </a:lnTo>
                  <a:lnTo>
                    <a:pt x="1421" y="983"/>
                  </a:lnTo>
                  <a:lnTo>
                    <a:pt x="1421" y="983"/>
                  </a:lnTo>
                  <a:lnTo>
                    <a:pt x="1439" y="982"/>
                  </a:lnTo>
                  <a:lnTo>
                    <a:pt x="1455" y="978"/>
                  </a:lnTo>
                  <a:lnTo>
                    <a:pt x="1468" y="973"/>
                  </a:lnTo>
                  <a:lnTo>
                    <a:pt x="1480" y="966"/>
                  </a:lnTo>
                  <a:lnTo>
                    <a:pt x="1491" y="959"/>
                  </a:lnTo>
                  <a:lnTo>
                    <a:pt x="1499" y="949"/>
                  </a:lnTo>
                  <a:lnTo>
                    <a:pt x="1507" y="940"/>
                  </a:lnTo>
                  <a:lnTo>
                    <a:pt x="1513" y="930"/>
                  </a:lnTo>
                  <a:lnTo>
                    <a:pt x="1518" y="921"/>
                  </a:lnTo>
                  <a:lnTo>
                    <a:pt x="1522" y="911"/>
                  </a:lnTo>
                  <a:lnTo>
                    <a:pt x="1528" y="893"/>
                  </a:lnTo>
                  <a:lnTo>
                    <a:pt x="1530" y="881"/>
                  </a:lnTo>
                  <a:lnTo>
                    <a:pt x="1530" y="878"/>
                  </a:lnTo>
                  <a:lnTo>
                    <a:pt x="1530" y="164"/>
                  </a:lnTo>
                  <a:lnTo>
                    <a:pt x="1216" y="43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latin typeface="+mn-ea"/>
              </a:endParaRPr>
            </a:p>
          </p:txBody>
        </p:sp>
      </p:grpSp>
      <p:grpSp>
        <p:nvGrpSpPr>
          <p:cNvPr id="23" name="グループ化 22">
            <a:extLst>
              <a:ext uri="{FF2B5EF4-FFF2-40B4-BE49-F238E27FC236}">
                <a16:creationId xmlns:a16="http://schemas.microsoft.com/office/drawing/2014/main" id="{565B0B44-02ED-A1A5-FCDE-A2D0C063039B}"/>
              </a:ext>
            </a:extLst>
          </p:cNvPr>
          <p:cNvGrpSpPr/>
          <p:nvPr/>
        </p:nvGrpSpPr>
        <p:grpSpPr>
          <a:xfrm>
            <a:off x="7223275" y="4565104"/>
            <a:ext cx="2400160" cy="575183"/>
            <a:chOff x="6143899" y="3848389"/>
            <a:chExt cx="2400160" cy="575183"/>
          </a:xfrm>
        </p:grpSpPr>
        <p:sp>
          <p:nvSpPr>
            <p:cNvPr id="24" name="四角形: 角を丸くする 23">
              <a:hlinkClick r:id="rId2"/>
              <a:extLst>
                <a:ext uri="{FF2B5EF4-FFF2-40B4-BE49-F238E27FC236}">
                  <a16:creationId xmlns:a16="http://schemas.microsoft.com/office/drawing/2014/main" id="{7B578389-42D0-2DCE-DE5E-F06374BCB3C3}"/>
                </a:ext>
              </a:extLst>
            </p:cNvPr>
            <p:cNvSpPr/>
            <p:nvPr/>
          </p:nvSpPr>
          <p:spPr>
            <a:xfrm>
              <a:off x="6143899" y="3862851"/>
              <a:ext cx="2352431" cy="508519"/>
            </a:xfrm>
            <a:prstGeom prst="roundRect">
              <a:avLst>
                <a:gd name="adj" fmla="val 50000"/>
              </a:avLst>
            </a:prstGeom>
            <a:solidFill>
              <a:srgbClr val="355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latin typeface="+mn-ea"/>
              </a:endParaRPr>
            </a:p>
          </p:txBody>
        </p:sp>
        <p:sp>
          <p:nvSpPr>
            <p:cNvPr id="25" name="テキスト ボックス 24">
              <a:extLst>
                <a:ext uri="{FF2B5EF4-FFF2-40B4-BE49-F238E27FC236}">
                  <a16:creationId xmlns:a16="http://schemas.microsoft.com/office/drawing/2014/main" id="{383BE827-5B47-6CC2-2D8C-0B582405BA7C}"/>
                </a:ext>
              </a:extLst>
            </p:cNvPr>
            <p:cNvSpPr txBox="1"/>
            <p:nvPr/>
          </p:nvSpPr>
          <p:spPr bwMode="gray">
            <a:xfrm>
              <a:off x="6334707" y="3848389"/>
              <a:ext cx="2209352" cy="575183"/>
            </a:xfrm>
            <a:prstGeom prst="rect">
              <a:avLst/>
            </a:prstGeom>
            <a:noFill/>
            <a:ln w="12700">
              <a:noFill/>
            </a:ln>
          </p:spPr>
          <p:txBody>
            <a:bodyPr wrap="square" tIns="54000" bIns="54000" rtlCol="0" anchor="ctr">
              <a:noAutofit/>
            </a:bodyPr>
            <a:lstStyle/>
            <a:p>
              <a:pPr algn="ctr">
                <a:buClr>
                  <a:srgbClr val="FF79A5"/>
                </a:buClr>
              </a:pPr>
              <a:r>
                <a:rPr lang="ja-JP" altLang="en-US" sz="1600" b="1" dirty="0">
                  <a:ln w="3175">
                    <a:noFill/>
                  </a:ln>
                  <a:solidFill>
                    <a:schemeClr val="bg1"/>
                  </a:solidFill>
                  <a:latin typeface="+mn-ea"/>
                </a:rPr>
                <a:t>お問合せフォームへ</a:t>
              </a:r>
              <a:endParaRPr lang="en-US" altLang="ja-JP" sz="1600" b="1" dirty="0">
                <a:ln w="3175">
                  <a:noFill/>
                </a:ln>
                <a:solidFill>
                  <a:schemeClr val="bg1"/>
                </a:solidFill>
                <a:latin typeface="+mn-ea"/>
              </a:endParaRPr>
            </a:p>
          </p:txBody>
        </p:sp>
        <p:sp>
          <p:nvSpPr>
            <p:cNvPr id="26" name="二等辺三角形 25">
              <a:extLst>
                <a:ext uri="{FF2B5EF4-FFF2-40B4-BE49-F238E27FC236}">
                  <a16:creationId xmlns:a16="http://schemas.microsoft.com/office/drawing/2014/main" id="{980E7816-18B8-8E03-605A-EC414C6A97B1}"/>
                </a:ext>
              </a:extLst>
            </p:cNvPr>
            <p:cNvSpPr/>
            <p:nvPr/>
          </p:nvSpPr>
          <p:spPr>
            <a:xfrm rot="5400000">
              <a:off x="6287994" y="4048200"/>
              <a:ext cx="202068" cy="1440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b="1" dirty="0">
                <a:latin typeface="+mn-ea"/>
              </a:endParaRPr>
            </a:p>
          </p:txBody>
        </p:sp>
      </p:grpSp>
      <p:pic>
        <p:nvPicPr>
          <p:cNvPr id="27" name="図 26" descr="アイコン&#10;&#10;自動的に生成された説明">
            <a:extLst>
              <a:ext uri="{FF2B5EF4-FFF2-40B4-BE49-F238E27FC236}">
                <a16:creationId xmlns:a16="http://schemas.microsoft.com/office/drawing/2014/main" id="{F52E46BD-B680-9852-00DD-6240CB712F30}"/>
              </a:ext>
            </a:extLst>
          </p:cNvPr>
          <p:cNvPicPr>
            <a:picLocks noChangeAspect="1"/>
          </p:cNvPicPr>
          <p:nvPr/>
        </p:nvPicPr>
        <p:blipFill>
          <a:blip r:embed="rId3"/>
          <a:stretch>
            <a:fillRect/>
          </a:stretch>
        </p:blipFill>
        <p:spPr>
          <a:xfrm rot="14528632">
            <a:off x="9204315" y="4965103"/>
            <a:ext cx="656557" cy="518680"/>
          </a:xfrm>
          <a:prstGeom prst="rect">
            <a:avLst/>
          </a:prstGeom>
        </p:spPr>
      </p:pic>
      <p:sp>
        <p:nvSpPr>
          <p:cNvPr id="28" name="テキスト ボックス 27">
            <a:extLst>
              <a:ext uri="{FF2B5EF4-FFF2-40B4-BE49-F238E27FC236}">
                <a16:creationId xmlns:a16="http://schemas.microsoft.com/office/drawing/2014/main" id="{0C3A4E6C-068F-213A-8371-3B797DC98E75}"/>
              </a:ext>
            </a:extLst>
          </p:cNvPr>
          <p:cNvSpPr txBox="1"/>
          <p:nvPr/>
        </p:nvSpPr>
        <p:spPr>
          <a:xfrm rot="19868819">
            <a:off x="9347618" y="5427383"/>
            <a:ext cx="936104" cy="369332"/>
          </a:xfrm>
          <a:prstGeom prst="rect">
            <a:avLst/>
          </a:prstGeom>
          <a:noFill/>
        </p:spPr>
        <p:txBody>
          <a:bodyPr wrap="square" rtlCol="0">
            <a:spAutoFit/>
          </a:bodyPr>
          <a:lstStyle/>
          <a:p>
            <a:r>
              <a:rPr lang="en-US" altLang="ja-JP" b="1" dirty="0">
                <a:solidFill>
                  <a:schemeClr val="tx2"/>
                </a:solidFill>
              </a:rPr>
              <a:t>CLICK!</a:t>
            </a:r>
            <a:endParaRPr lang="ja-JP" altLang="en-US" b="1" dirty="0">
              <a:solidFill>
                <a:schemeClr val="tx2"/>
              </a:solidFill>
            </a:endParaRPr>
          </a:p>
        </p:txBody>
      </p:sp>
      <p:sp>
        <p:nvSpPr>
          <p:cNvPr id="29" name="正方形/長方形 28">
            <a:extLst>
              <a:ext uri="{FF2B5EF4-FFF2-40B4-BE49-F238E27FC236}">
                <a16:creationId xmlns:a16="http://schemas.microsoft.com/office/drawing/2014/main" id="{71A3D974-70AE-B601-4BAF-3FFBEF10A02D}"/>
              </a:ext>
            </a:extLst>
          </p:cNvPr>
          <p:cNvSpPr/>
          <p:nvPr/>
        </p:nvSpPr>
        <p:spPr>
          <a:xfrm>
            <a:off x="0" y="-4111"/>
            <a:ext cx="12192000" cy="961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2FA66845-4DEA-D0D7-E7AF-C9FA8530E957}"/>
              </a:ext>
            </a:extLst>
          </p:cNvPr>
          <p:cNvSpPr txBox="1"/>
          <p:nvPr/>
        </p:nvSpPr>
        <p:spPr>
          <a:xfrm>
            <a:off x="381000" y="210174"/>
            <a:ext cx="8496944" cy="523220"/>
          </a:xfrm>
          <a:prstGeom prst="rect">
            <a:avLst/>
          </a:prstGeom>
          <a:noFill/>
        </p:spPr>
        <p:txBody>
          <a:bodyPr wrap="square" rtlCol="0">
            <a:spAutoFit/>
          </a:bodyPr>
          <a:lstStyle/>
          <a:p>
            <a:r>
              <a:rPr lang="ja-JP" altLang="en-US" sz="2800" b="1" dirty="0">
                <a:latin typeface="+mn-ea"/>
              </a:rPr>
              <a:t>付録：メーカー相談例</a:t>
            </a:r>
            <a:r>
              <a:rPr lang="ja-JP" altLang="en-US" sz="1600" b="1" dirty="0">
                <a:latin typeface="+mn-ea"/>
              </a:rPr>
              <a:t>　＜　</a:t>
            </a:r>
            <a:r>
              <a:rPr lang="en-US" altLang="ja-JP" sz="1600" b="1" dirty="0">
                <a:latin typeface="+mn-ea"/>
              </a:rPr>
              <a:t>AppSuite </a:t>
            </a:r>
            <a:r>
              <a:rPr lang="ja-JP" altLang="en-US" sz="1600" b="1" dirty="0">
                <a:latin typeface="+mn-ea"/>
              </a:rPr>
              <a:t>ご検討の場合　＞</a:t>
            </a:r>
            <a:endParaRPr lang="ja-JP" altLang="en-US" sz="2400" b="1" dirty="0">
              <a:latin typeface="+mn-ea"/>
            </a:endParaRPr>
          </a:p>
        </p:txBody>
      </p:sp>
      <p:sp>
        <p:nvSpPr>
          <p:cNvPr id="31" name="四角形: 角を丸くする 30">
            <a:extLst>
              <a:ext uri="{FF2B5EF4-FFF2-40B4-BE49-F238E27FC236}">
                <a16:creationId xmlns:a16="http://schemas.microsoft.com/office/drawing/2014/main" id="{8E93C8CE-651D-EC00-01C3-7BA6328CB2F3}"/>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32" name="図 31" descr="文字が書かれている&#10;&#10;低い精度で自動的に生成された説明">
            <a:extLst>
              <a:ext uri="{FF2B5EF4-FFF2-40B4-BE49-F238E27FC236}">
                <a16:creationId xmlns:a16="http://schemas.microsoft.com/office/drawing/2014/main" id="{4F7FB3AE-EA2E-C8D2-4648-49EDC9D096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33" name="図 32" descr="挿絵, 記号 が含まれている画像&#10;&#10;自動的に生成された説明">
            <a:extLst>
              <a:ext uri="{FF2B5EF4-FFF2-40B4-BE49-F238E27FC236}">
                <a16:creationId xmlns:a16="http://schemas.microsoft.com/office/drawing/2014/main" id="{3CBC81E1-4698-D703-EF00-F1FA244601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
        <p:nvSpPr>
          <p:cNvPr id="34" name="フッター プレースホルダー 3">
            <a:extLst>
              <a:ext uri="{FF2B5EF4-FFF2-40B4-BE49-F238E27FC236}">
                <a16:creationId xmlns:a16="http://schemas.microsoft.com/office/drawing/2014/main" id="{77298B71-1973-FD24-D8AB-78241D17D0E7}"/>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Tree>
    <p:extLst>
      <p:ext uri="{BB962C8B-B14F-4D97-AF65-F5344CB8AC3E}">
        <p14:creationId xmlns:p14="http://schemas.microsoft.com/office/powerpoint/2010/main" val="710126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E190C0F-5FFF-DF03-DA6A-334A44C1E4B6}"/>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D5FBFF"/>
              </a:solidFill>
            </a:endParaRPr>
          </a:p>
        </p:txBody>
      </p:sp>
      <p:sp>
        <p:nvSpPr>
          <p:cNvPr id="3" name="テキスト ボックス 2">
            <a:extLst>
              <a:ext uri="{FF2B5EF4-FFF2-40B4-BE49-F238E27FC236}">
                <a16:creationId xmlns:a16="http://schemas.microsoft.com/office/drawing/2014/main" id="{3E9CF455-3E23-B82C-4DA6-73C6D00EF871}"/>
              </a:ext>
            </a:extLst>
          </p:cNvPr>
          <p:cNvSpPr txBox="1"/>
          <p:nvPr/>
        </p:nvSpPr>
        <p:spPr>
          <a:xfrm>
            <a:off x="3327400" y="2336422"/>
            <a:ext cx="8115300" cy="523220"/>
          </a:xfrm>
          <a:prstGeom prst="rect">
            <a:avLst/>
          </a:prstGeom>
          <a:noFill/>
        </p:spPr>
        <p:txBody>
          <a:bodyPr wrap="square" rtlCol="0">
            <a:spAutoFit/>
          </a:bodyPr>
          <a:lstStyle/>
          <a:p>
            <a:r>
              <a:rPr kumimoji="1" lang="en-US" altLang="ja-JP" sz="2800" dirty="0">
                <a:latin typeface="+mn-ea"/>
              </a:rPr>
              <a:t>1. </a:t>
            </a:r>
            <a:r>
              <a:rPr kumimoji="1" lang="ja-JP" altLang="en-US" sz="2800" dirty="0">
                <a:latin typeface="+mn-ea"/>
              </a:rPr>
              <a:t>　・・・　</a:t>
            </a:r>
            <a:r>
              <a:rPr lang="ja-JP" altLang="en-US" sz="2800" dirty="0">
                <a:latin typeface="+mn-ea"/>
              </a:rPr>
              <a:t> </a:t>
            </a:r>
            <a:r>
              <a:rPr kumimoji="1" lang="en-US" altLang="ja-JP" sz="2800" dirty="0">
                <a:latin typeface="+mn-ea"/>
              </a:rPr>
              <a:t>AppSuite</a:t>
            </a:r>
            <a:r>
              <a:rPr kumimoji="1" lang="ja-JP" altLang="en-US" sz="2800" dirty="0">
                <a:latin typeface="+mn-ea"/>
              </a:rPr>
              <a:t>自体を</a:t>
            </a:r>
            <a:r>
              <a:rPr lang="ja-JP" altLang="en-US" sz="2800" dirty="0">
                <a:latin typeface="+mn-ea"/>
              </a:rPr>
              <a:t>利用可能にする</a:t>
            </a:r>
            <a:r>
              <a:rPr kumimoji="1" lang="ja-JP" altLang="en-US" sz="2800" dirty="0">
                <a:latin typeface="+mn-ea"/>
              </a:rPr>
              <a:t>設定</a:t>
            </a:r>
          </a:p>
        </p:txBody>
      </p:sp>
      <p:sp>
        <p:nvSpPr>
          <p:cNvPr id="4" name="テキスト ボックス 3">
            <a:extLst>
              <a:ext uri="{FF2B5EF4-FFF2-40B4-BE49-F238E27FC236}">
                <a16:creationId xmlns:a16="http://schemas.microsoft.com/office/drawing/2014/main" id="{77720288-1F09-92B4-CD6B-8644939A94A7}"/>
              </a:ext>
            </a:extLst>
          </p:cNvPr>
          <p:cNvSpPr txBox="1"/>
          <p:nvPr/>
        </p:nvSpPr>
        <p:spPr>
          <a:xfrm>
            <a:off x="3327400" y="3317913"/>
            <a:ext cx="7772400" cy="523220"/>
          </a:xfrm>
          <a:prstGeom prst="rect">
            <a:avLst/>
          </a:prstGeom>
          <a:noFill/>
        </p:spPr>
        <p:txBody>
          <a:bodyPr wrap="square" rtlCol="0">
            <a:spAutoFit/>
          </a:bodyPr>
          <a:lstStyle/>
          <a:p>
            <a:r>
              <a:rPr kumimoji="1" lang="en-US" altLang="ja-JP" sz="2800" dirty="0">
                <a:latin typeface="+mn-ea"/>
              </a:rPr>
              <a:t>2.</a:t>
            </a:r>
            <a:r>
              <a:rPr kumimoji="1" lang="ja-JP" altLang="en-US" sz="2800" dirty="0">
                <a:latin typeface="+mn-ea"/>
              </a:rPr>
              <a:t> 　・・・　</a:t>
            </a:r>
            <a:r>
              <a:rPr lang="ja-JP" altLang="en-US" sz="2800" dirty="0">
                <a:latin typeface="+mn-ea"/>
              </a:rPr>
              <a:t> </a:t>
            </a:r>
            <a:r>
              <a:rPr kumimoji="1" lang="en-US" altLang="ja-JP" sz="2800" dirty="0">
                <a:latin typeface="+mn-ea"/>
              </a:rPr>
              <a:t> </a:t>
            </a:r>
            <a:r>
              <a:rPr kumimoji="1" lang="ja-JP" altLang="en-US" sz="2800" dirty="0">
                <a:latin typeface="+mn-ea"/>
              </a:rPr>
              <a:t>試使用を開始するスイッチを</a:t>
            </a:r>
            <a:r>
              <a:rPr kumimoji="1" lang="en-US" altLang="ja-JP" sz="2800" dirty="0">
                <a:latin typeface="+mn-ea"/>
              </a:rPr>
              <a:t>ON</a:t>
            </a:r>
            <a:r>
              <a:rPr kumimoji="1" lang="ja-JP" altLang="en-US" sz="2800" dirty="0">
                <a:latin typeface="+mn-ea"/>
              </a:rPr>
              <a:t>！</a:t>
            </a:r>
          </a:p>
        </p:txBody>
      </p:sp>
      <p:sp>
        <p:nvSpPr>
          <p:cNvPr id="5" name="テキスト ボックス 4">
            <a:extLst>
              <a:ext uri="{FF2B5EF4-FFF2-40B4-BE49-F238E27FC236}">
                <a16:creationId xmlns:a16="http://schemas.microsoft.com/office/drawing/2014/main" id="{E99AB3AE-C727-0D3F-BC20-109DFB694F4C}"/>
              </a:ext>
            </a:extLst>
          </p:cNvPr>
          <p:cNvSpPr txBox="1"/>
          <p:nvPr/>
        </p:nvSpPr>
        <p:spPr>
          <a:xfrm>
            <a:off x="3327400" y="4305353"/>
            <a:ext cx="6859156" cy="523220"/>
          </a:xfrm>
          <a:prstGeom prst="rect">
            <a:avLst/>
          </a:prstGeom>
          <a:noFill/>
        </p:spPr>
        <p:txBody>
          <a:bodyPr wrap="square" rtlCol="0">
            <a:spAutoFit/>
          </a:bodyPr>
          <a:lstStyle/>
          <a:p>
            <a:r>
              <a:rPr lang="en-US" altLang="ja-JP" sz="2800" dirty="0">
                <a:latin typeface="+mn-ea"/>
              </a:rPr>
              <a:t>3. </a:t>
            </a:r>
            <a:r>
              <a:rPr kumimoji="1" lang="ja-JP" altLang="en-US" sz="2800" dirty="0">
                <a:latin typeface="+mn-ea"/>
              </a:rPr>
              <a:t>　・・・　　</a:t>
            </a:r>
            <a:r>
              <a:rPr lang="ja-JP" altLang="en-US" sz="2800" dirty="0">
                <a:latin typeface="+mn-ea"/>
              </a:rPr>
              <a:t>ライセンスの割り当て</a:t>
            </a:r>
            <a:endParaRPr lang="en-US" altLang="ja-JP" sz="2800" dirty="0">
              <a:latin typeface="+mn-ea"/>
            </a:endParaRPr>
          </a:p>
        </p:txBody>
      </p:sp>
      <p:sp>
        <p:nvSpPr>
          <p:cNvPr id="6" name="フッター プレースホルダー 3">
            <a:extLst>
              <a:ext uri="{FF2B5EF4-FFF2-40B4-BE49-F238E27FC236}">
                <a16:creationId xmlns:a16="http://schemas.microsoft.com/office/drawing/2014/main" id="{F193DBA6-815D-5FB0-269E-5705C1707485}"/>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7" name="正方形/長方形 6">
            <a:extLst>
              <a:ext uri="{FF2B5EF4-FFF2-40B4-BE49-F238E27FC236}">
                <a16:creationId xmlns:a16="http://schemas.microsoft.com/office/drawing/2014/main" id="{37036272-9181-7502-3F90-F96FBEE553D6}"/>
              </a:ext>
            </a:extLst>
          </p:cNvPr>
          <p:cNvSpPr/>
          <p:nvPr/>
        </p:nvSpPr>
        <p:spPr>
          <a:xfrm>
            <a:off x="0" y="0"/>
            <a:ext cx="12182764" cy="8456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42B7669F-FCF2-E26C-4384-75F5F2B8EA2E}"/>
              </a:ext>
            </a:extLst>
          </p:cNvPr>
          <p:cNvSpPr txBox="1"/>
          <p:nvPr/>
        </p:nvSpPr>
        <p:spPr>
          <a:xfrm>
            <a:off x="108194" y="122149"/>
            <a:ext cx="4724400" cy="523220"/>
          </a:xfrm>
          <a:prstGeom prst="rect">
            <a:avLst/>
          </a:prstGeom>
          <a:noFill/>
        </p:spPr>
        <p:txBody>
          <a:bodyPr wrap="square" rtlCol="0">
            <a:spAutoFit/>
          </a:bodyPr>
          <a:lstStyle/>
          <a:p>
            <a:r>
              <a:rPr kumimoji="1" lang="ja-JP" altLang="en-US" sz="2800" b="1" dirty="0">
                <a:latin typeface="+mn-ea"/>
              </a:rPr>
              <a:t>■</a:t>
            </a:r>
            <a:r>
              <a:rPr kumimoji="1" lang="en-US" altLang="ja-JP" sz="2800" b="1" dirty="0">
                <a:latin typeface="+mn-ea"/>
              </a:rPr>
              <a:t>AppSuite</a:t>
            </a:r>
            <a:r>
              <a:rPr kumimoji="1" lang="ja-JP" altLang="en-US" sz="2800" b="1" dirty="0">
                <a:latin typeface="+mn-ea"/>
              </a:rPr>
              <a:t>試使用開始手順</a:t>
            </a:r>
          </a:p>
        </p:txBody>
      </p:sp>
      <p:pic>
        <p:nvPicPr>
          <p:cNvPr id="9" name="図 8" descr="文字が書かれている&#10;&#10;低い精度で自動的に生成された説明">
            <a:extLst>
              <a:ext uri="{FF2B5EF4-FFF2-40B4-BE49-F238E27FC236}">
                <a16:creationId xmlns:a16="http://schemas.microsoft.com/office/drawing/2014/main" id="{2172C4DE-4BBC-1721-320A-618D948AC7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0" name="図 9" descr="挿絵, 記号 が含まれている画像&#10;&#10;自動的に生成された説明">
            <a:extLst>
              <a:ext uri="{FF2B5EF4-FFF2-40B4-BE49-F238E27FC236}">
                <a16:creationId xmlns:a16="http://schemas.microsoft.com/office/drawing/2014/main" id="{0F802370-B551-FAA6-F3F7-F45C13BE2F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pic>
        <p:nvPicPr>
          <p:cNvPr id="11" name="図 10" descr="スポーツゲーム, 男, 立つ が含まれている画像&#10;&#10;自動的に生成された説明">
            <a:extLst>
              <a:ext uri="{FF2B5EF4-FFF2-40B4-BE49-F238E27FC236}">
                <a16:creationId xmlns:a16="http://schemas.microsoft.com/office/drawing/2014/main" id="{F5BB7E3B-1B64-8DF0-D664-496B929C3D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847" y="665921"/>
            <a:ext cx="4343400" cy="5791200"/>
          </a:xfrm>
          <a:prstGeom prst="rect">
            <a:avLst/>
          </a:prstGeom>
        </p:spPr>
      </p:pic>
    </p:spTree>
    <p:extLst>
      <p:ext uri="{BB962C8B-B14F-4D97-AF65-F5344CB8AC3E}">
        <p14:creationId xmlns:p14="http://schemas.microsoft.com/office/powerpoint/2010/main" val="124715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5530D74-9450-16B5-3E56-EF1ED8E4A642}"/>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AF179445-5278-54EC-05F1-2F82F328B0CA}"/>
              </a:ext>
            </a:extLst>
          </p:cNvPr>
          <p:cNvSpPr txBox="1"/>
          <p:nvPr/>
        </p:nvSpPr>
        <p:spPr>
          <a:xfrm>
            <a:off x="964925" y="2288742"/>
            <a:ext cx="10439400" cy="646331"/>
          </a:xfrm>
          <a:prstGeom prst="rect">
            <a:avLst/>
          </a:prstGeom>
          <a:noFill/>
        </p:spPr>
        <p:txBody>
          <a:bodyPr wrap="square" rtlCol="0">
            <a:spAutoFit/>
          </a:bodyPr>
          <a:lstStyle/>
          <a:p>
            <a:r>
              <a:rPr kumimoji="1" lang="en-US" altLang="ja-JP" sz="3600" dirty="0">
                <a:latin typeface="+mn-ea"/>
              </a:rPr>
              <a:t>1. </a:t>
            </a:r>
            <a:r>
              <a:rPr kumimoji="1" lang="ja-JP" altLang="en-US" sz="3600" dirty="0">
                <a:latin typeface="+mn-ea"/>
              </a:rPr>
              <a:t>　・・・　</a:t>
            </a:r>
            <a:r>
              <a:rPr lang="ja-JP" altLang="en-US" sz="3600" dirty="0">
                <a:latin typeface="+mn-ea"/>
              </a:rPr>
              <a:t> </a:t>
            </a:r>
            <a:r>
              <a:rPr kumimoji="1" lang="en-US" altLang="ja-JP" sz="3600" dirty="0">
                <a:latin typeface="+mn-ea"/>
              </a:rPr>
              <a:t>AppSuite</a:t>
            </a:r>
            <a:r>
              <a:rPr kumimoji="1" lang="ja-JP" altLang="en-US" sz="3600" dirty="0">
                <a:latin typeface="+mn-ea"/>
              </a:rPr>
              <a:t>自体を</a:t>
            </a:r>
            <a:r>
              <a:rPr lang="ja-JP" altLang="en-US" sz="3600" dirty="0">
                <a:latin typeface="+mn-ea"/>
              </a:rPr>
              <a:t>利用可能にする</a:t>
            </a:r>
            <a:r>
              <a:rPr kumimoji="1" lang="ja-JP" altLang="en-US" sz="3600" dirty="0">
                <a:latin typeface="+mn-ea"/>
              </a:rPr>
              <a:t>設定</a:t>
            </a:r>
          </a:p>
        </p:txBody>
      </p:sp>
      <p:sp>
        <p:nvSpPr>
          <p:cNvPr id="4" name="テキスト ボックス 3">
            <a:extLst>
              <a:ext uri="{FF2B5EF4-FFF2-40B4-BE49-F238E27FC236}">
                <a16:creationId xmlns:a16="http://schemas.microsoft.com/office/drawing/2014/main" id="{80584A06-F351-131E-D505-097427CB50C6}"/>
              </a:ext>
            </a:extLst>
          </p:cNvPr>
          <p:cNvSpPr txBox="1"/>
          <p:nvPr/>
        </p:nvSpPr>
        <p:spPr>
          <a:xfrm>
            <a:off x="1981200" y="3266106"/>
            <a:ext cx="7772400" cy="523220"/>
          </a:xfrm>
          <a:prstGeom prst="rect">
            <a:avLst/>
          </a:prstGeom>
          <a:noFill/>
        </p:spPr>
        <p:txBody>
          <a:bodyPr wrap="square" rtlCol="0">
            <a:spAutoFit/>
          </a:bodyPr>
          <a:lstStyle/>
          <a:p>
            <a:r>
              <a:rPr kumimoji="1" lang="en-US" altLang="ja-JP" sz="2800" dirty="0">
                <a:solidFill>
                  <a:schemeClr val="bg1">
                    <a:lumMod val="65000"/>
                  </a:schemeClr>
                </a:solidFill>
                <a:latin typeface="+mn-ea"/>
              </a:rPr>
              <a:t>2.</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 </a:t>
            </a:r>
            <a:r>
              <a:rPr kumimoji="1" lang="en-US" altLang="ja-JP" sz="2800" dirty="0">
                <a:solidFill>
                  <a:schemeClr val="bg1">
                    <a:lumMod val="65000"/>
                  </a:schemeClr>
                </a:solidFill>
                <a:latin typeface="+mn-ea"/>
              </a:rPr>
              <a:t> </a:t>
            </a:r>
            <a:r>
              <a:rPr kumimoji="1" lang="ja-JP" altLang="en-US" sz="2800" dirty="0">
                <a:solidFill>
                  <a:schemeClr val="bg1">
                    <a:lumMod val="65000"/>
                  </a:schemeClr>
                </a:solidFill>
                <a:latin typeface="+mn-ea"/>
              </a:rPr>
              <a:t>試使用を開始するスイッチを</a:t>
            </a:r>
            <a:r>
              <a:rPr kumimoji="1" lang="en-US" altLang="ja-JP" sz="2800" dirty="0">
                <a:solidFill>
                  <a:schemeClr val="bg1">
                    <a:lumMod val="65000"/>
                  </a:schemeClr>
                </a:solidFill>
                <a:latin typeface="+mn-ea"/>
              </a:rPr>
              <a:t>ON</a:t>
            </a:r>
            <a:r>
              <a:rPr kumimoji="1" lang="ja-JP" altLang="en-US" sz="2800" dirty="0">
                <a:solidFill>
                  <a:schemeClr val="bg1">
                    <a:lumMod val="65000"/>
                  </a:schemeClr>
                </a:solidFill>
                <a:latin typeface="+mn-ea"/>
              </a:rPr>
              <a:t>！</a:t>
            </a:r>
          </a:p>
        </p:txBody>
      </p:sp>
      <p:sp>
        <p:nvSpPr>
          <p:cNvPr id="5" name="テキスト ボックス 4">
            <a:extLst>
              <a:ext uri="{FF2B5EF4-FFF2-40B4-BE49-F238E27FC236}">
                <a16:creationId xmlns:a16="http://schemas.microsoft.com/office/drawing/2014/main" id="{A5949D13-C48C-0B0F-F490-EA235B33A17D}"/>
              </a:ext>
            </a:extLst>
          </p:cNvPr>
          <p:cNvSpPr txBox="1"/>
          <p:nvPr/>
        </p:nvSpPr>
        <p:spPr>
          <a:xfrm>
            <a:off x="2755047" y="4211719"/>
            <a:ext cx="6859156" cy="523220"/>
          </a:xfrm>
          <a:prstGeom prst="rect">
            <a:avLst/>
          </a:prstGeom>
          <a:noFill/>
        </p:spPr>
        <p:txBody>
          <a:bodyPr wrap="square" rtlCol="0">
            <a:spAutoFit/>
          </a:bodyPr>
          <a:lstStyle/>
          <a:p>
            <a:r>
              <a:rPr lang="en-US" altLang="ja-JP" sz="2800" dirty="0">
                <a:solidFill>
                  <a:schemeClr val="bg1">
                    <a:lumMod val="65000"/>
                  </a:schemeClr>
                </a:solidFill>
                <a:latin typeface="+mn-ea"/>
              </a:rPr>
              <a:t>3. </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ライセンスの割り当て</a:t>
            </a:r>
            <a:endParaRPr lang="en-US" altLang="ja-JP" sz="2800" dirty="0">
              <a:solidFill>
                <a:schemeClr val="bg1">
                  <a:lumMod val="65000"/>
                </a:schemeClr>
              </a:solidFill>
              <a:latin typeface="+mn-ea"/>
            </a:endParaRPr>
          </a:p>
        </p:txBody>
      </p:sp>
      <p:sp>
        <p:nvSpPr>
          <p:cNvPr id="6" name="フッター プレースホルダー 3">
            <a:extLst>
              <a:ext uri="{FF2B5EF4-FFF2-40B4-BE49-F238E27FC236}">
                <a16:creationId xmlns:a16="http://schemas.microsoft.com/office/drawing/2014/main" id="{D3CA7B87-33A4-B2BC-30B9-444D2FB093F7}"/>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7" name="正方形/長方形 6">
            <a:extLst>
              <a:ext uri="{FF2B5EF4-FFF2-40B4-BE49-F238E27FC236}">
                <a16:creationId xmlns:a16="http://schemas.microsoft.com/office/drawing/2014/main" id="{465A6C4D-B4CB-AEC4-3348-A603C41E60EE}"/>
              </a:ext>
            </a:extLst>
          </p:cNvPr>
          <p:cNvSpPr/>
          <p:nvPr/>
        </p:nvSpPr>
        <p:spPr>
          <a:xfrm>
            <a:off x="-3677" y="718"/>
            <a:ext cx="12192000" cy="863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FD4D24CA-5B7F-DACE-9ED4-A1B7A7212AA3}"/>
              </a:ext>
            </a:extLst>
          </p:cNvPr>
          <p:cNvSpPr txBox="1"/>
          <p:nvPr/>
        </p:nvSpPr>
        <p:spPr>
          <a:xfrm>
            <a:off x="140745" y="165681"/>
            <a:ext cx="4724400" cy="523220"/>
          </a:xfrm>
          <a:prstGeom prst="rect">
            <a:avLst/>
          </a:prstGeom>
          <a:noFill/>
        </p:spPr>
        <p:txBody>
          <a:bodyPr wrap="square" rtlCol="0">
            <a:spAutoFit/>
          </a:bodyPr>
          <a:lstStyle/>
          <a:p>
            <a:r>
              <a:rPr kumimoji="1" lang="ja-JP" altLang="en-US" sz="2800" b="1" dirty="0">
                <a:latin typeface="+mn-ea"/>
              </a:rPr>
              <a:t>■</a:t>
            </a:r>
            <a:r>
              <a:rPr kumimoji="1" lang="en-US" altLang="ja-JP" sz="2800" b="1" dirty="0">
                <a:latin typeface="+mn-ea"/>
              </a:rPr>
              <a:t>AppSuite</a:t>
            </a:r>
            <a:r>
              <a:rPr kumimoji="1" lang="ja-JP" altLang="en-US" sz="2800" b="1" dirty="0">
                <a:latin typeface="+mn-ea"/>
              </a:rPr>
              <a:t>試使用開始手順</a:t>
            </a:r>
          </a:p>
        </p:txBody>
      </p:sp>
      <p:pic>
        <p:nvPicPr>
          <p:cNvPr id="9" name="図 8" descr="文字が書かれている&#10;&#10;低い精度で自動的に生成された説明">
            <a:extLst>
              <a:ext uri="{FF2B5EF4-FFF2-40B4-BE49-F238E27FC236}">
                <a16:creationId xmlns:a16="http://schemas.microsoft.com/office/drawing/2014/main" id="{45721948-249D-D66D-D071-966DDEF8D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0" name="図 9" descr="挿絵, 記号 が含まれている画像&#10;&#10;自動的に生成された説明">
            <a:extLst>
              <a:ext uri="{FF2B5EF4-FFF2-40B4-BE49-F238E27FC236}">
                <a16:creationId xmlns:a16="http://schemas.microsoft.com/office/drawing/2014/main" id="{CD7759BA-1C54-5D66-1EDD-1FC65B0E12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Tree>
    <p:extLst>
      <p:ext uri="{BB962C8B-B14F-4D97-AF65-F5344CB8AC3E}">
        <p14:creationId xmlns:p14="http://schemas.microsoft.com/office/powerpoint/2010/main" val="266426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a:extLst>
              <a:ext uri="{FF2B5EF4-FFF2-40B4-BE49-F238E27FC236}">
                <a16:creationId xmlns:a16="http://schemas.microsoft.com/office/drawing/2014/main" id="{A6A8B92D-D17E-BD5D-BC71-5F6501C12506}"/>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3" name="object 6">
            <a:extLst>
              <a:ext uri="{FF2B5EF4-FFF2-40B4-BE49-F238E27FC236}">
                <a16:creationId xmlns:a16="http://schemas.microsoft.com/office/drawing/2014/main" id="{02D1AC63-57CE-4A86-4F22-D9CEEE49048E}"/>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5</a:t>
            </a:fld>
            <a:endParaRPr dirty="0"/>
          </a:p>
        </p:txBody>
      </p:sp>
      <p:sp>
        <p:nvSpPr>
          <p:cNvPr id="4" name="正方形/長方形 3">
            <a:extLst>
              <a:ext uri="{FF2B5EF4-FFF2-40B4-BE49-F238E27FC236}">
                <a16:creationId xmlns:a16="http://schemas.microsoft.com/office/drawing/2014/main" id="{DE781AF8-A2C5-6425-1FFD-5207348578F2}"/>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27B3C610-C722-1D8B-1F84-616F4F2ABA82}"/>
              </a:ext>
            </a:extLst>
          </p:cNvPr>
          <p:cNvSpPr txBox="1"/>
          <p:nvPr/>
        </p:nvSpPr>
        <p:spPr>
          <a:xfrm>
            <a:off x="227406" y="145287"/>
            <a:ext cx="7924800" cy="523220"/>
          </a:xfrm>
          <a:prstGeom prst="rect">
            <a:avLst/>
          </a:prstGeom>
          <a:noFill/>
        </p:spPr>
        <p:txBody>
          <a:bodyPr wrap="square" rtlCol="0">
            <a:spAutoFit/>
          </a:bodyPr>
          <a:lstStyle/>
          <a:p>
            <a:r>
              <a:rPr kumimoji="1" lang="en-US" altLang="ja-JP" sz="2800" b="1" dirty="0">
                <a:latin typeface="+mj-ea"/>
                <a:ea typeface="+mj-ea"/>
              </a:rPr>
              <a:t>AppSuite</a:t>
            </a:r>
            <a:r>
              <a:rPr kumimoji="1" lang="ja-JP" altLang="en-US" sz="2800" b="1" dirty="0">
                <a:latin typeface="+mj-ea"/>
                <a:ea typeface="+mj-ea"/>
              </a:rPr>
              <a:t>を利用可能（</a:t>
            </a:r>
            <a:r>
              <a:rPr lang="ja-JP" altLang="en-US" sz="2800" b="1" dirty="0">
                <a:latin typeface="+mj-ea"/>
                <a:ea typeface="+mj-ea"/>
              </a:rPr>
              <a:t>画面上に表示</a:t>
            </a:r>
            <a:r>
              <a:rPr kumimoji="1" lang="ja-JP" altLang="en-US" sz="2800" b="1" dirty="0">
                <a:latin typeface="+mj-ea"/>
                <a:ea typeface="+mj-ea"/>
              </a:rPr>
              <a:t>）にする</a:t>
            </a:r>
          </a:p>
        </p:txBody>
      </p:sp>
      <p:sp>
        <p:nvSpPr>
          <p:cNvPr id="11" name="テキスト ボックス 10">
            <a:extLst>
              <a:ext uri="{FF2B5EF4-FFF2-40B4-BE49-F238E27FC236}">
                <a16:creationId xmlns:a16="http://schemas.microsoft.com/office/drawing/2014/main" id="{C12B56F9-A7DB-9C32-AC97-D654D6FE2FA2}"/>
              </a:ext>
            </a:extLst>
          </p:cNvPr>
          <p:cNvSpPr txBox="1"/>
          <p:nvPr/>
        </p:nvSpPr>
        <p:spPr>
          <a:xfrm>
            <a:off x="1405933" y="1180339"/>
            <a:ext cx="10058400" cy="400110"/>
          </a:xfrm>
          <a:prstGeom prst="rect">
            <a:avLst/>
          </a:prstGeom>
          <a:noFill/>
        </p:spPr>
        <p:txBody>
          <a:bodyPr vert="horz" wrap="square" rtlCol="0">
            <a:spAutoFit/>
          </a:bodyPr>
          <a:lstStyle/>
          <a:p>
            <a:r>
              <a:rPr kumimoji="1" lang="ja-JP" altLang="en-US" sz="2000" dirty="0">
                <a:latin typeface="+mn-ea"/>
              </a:rPr>
              <a:t>システム管理者権限のユーザーにてログイン後、ポータルメニュー内</a:t>
            </a:r>
            <a:r>
              <a:rPr kumimoji="1" lang="ja-JP" altLang="en-US" sz="2000" dirty="0">
                <a:highlight>
                  <a:srgbClr val="FFFF00"/>
                </a:highlight>
                <a:latin typeface="+mn-ea"/>
              </a:rPr>
              <a:t>「</a:t>
            </a:r>
            <a:r>
              <a:rPr kumimoji="1" lang="ja-JP" altLang="en-US" sz="2000" b="1" dirty="0">
                <a:highlight>
                  <a:srgbClr val="FFFF00"/>
                </a:highlight>
                <a:latin typeface="+mn-ea"/>
              </a:rPr>
              <a:t>管理者設定</a:t>
            </a:r>
            <a:r>
              <a:rPr kumimoji="1" lang="ja-JP" altLang="en-US" sz="2000" dirty="0">
                <a:highlight>
                  <a:srgbClr val="FFFF00"/>
                </a:highlight>
                <a:latin typeface="+mn-ea"/>
              </a:rPr>
              <a:t>」</a:t>
            </a:r>
            <a:r>
              <a:rPr kumimoji="1" lang="ja-JP" altLang="en-US" sz="2000" dirty="0">
                <a:latin typeface="+mn-ea"/>
              </a:rPr>
              <a:t>をクリック。</a:t>
            </a:r>
          </a:p>
        </p:txBody>
      </p:sp>
      <p:grpSp>
        <p:nvGrpSpPr>
          <p:cNvPr id="12" name="グループ化 11">
            <a:extLst>
              <a:ext uri="{FF2B5EF4-FFF2-40B4-BE49-F238E27FC236}">
                <a16:creationId xmlns:a16="http://schemas.microsoft.com/office/drawing/2014/main" id="{71DADB95-3F97-4EDA-EE7A-41290095CF59}"/>
              </a:ext>
            </a:extLst>
          </p:cNvPr>
          <p:cNvGrpSpPr/>
          <p:nvPr/>
        </p:nvGrpSpPr>
        <p:grpSpPr>
          <a:xfrm>
            <a:off x="305176" y="1066206"/>
            <a:ext cx="875177" cy="584775"/>
            <a:chOff x="307820" y="905402"/>
            <a:chExt cx="875177" cy="584775"/>
          </a:xfrm>
        </p:grpSpPr>
        <p:sp>
          <p:nvSpPr>
            <p:cNvPr id="13" name="四角形: 角を丸くする 12">
              <a:extLst>
                <a:ext uri="{FF2B5EF4-FFF2-40B4-BE49-F238E27FC236}">
                  <a16:creationId xmlns:a16="http://schemas.microsoft.com/office/drawing/2014/main" id="{A3CFDCDE-E71A-3344-8D84-77EB91802F72}"/>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925C7618-3E0B-2229-F422-5B8918C4E79D}"/>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1</a:t>
              </a:r>
              <a:endParaRPr kumimoji="1" lang="ja-JP" altLang="en-US" sz="3200" b="1" dirty="0"/>
            </a:p>
          </p:txBody>
        </p:sp>
      </p:grpSp>
      <p:grpSp>
        <p:nvGrpSpPr>
          <p:cNvPr id="15" name="グループ化 14">
            <a:extLst>
              <a:ext uri="{FF2B5EF4-FFF2-40B4-BE49-F238E27FC236}">
                <a16:creationId xmlns:a16="http://schemas.microsoft.com/office/drawing/2014/main" id="{959AF4B9-610A-BBEB-38B3-C3B7605CCA09}"/>
              </a:ext>
            </a:extLst>
          </p:cNvPr>
          <p:cNvGrpSpPr/>
          <p:nvPr/>
        </p:nvGrpSpPr>
        <p:grpSpPr>
          <a:xfrm>
            <a:off x="1179977" y="1981200"/>
            <a:ext cx="9832046" cy="4331899"/>
            <a:chOff x="1179977" y="1981200"/>
            <a:chExt cx="9832046" cy="4331899"/>
          </a:xfrm>
        </p:grpSpPr>
        <p:pic>
          <p:nvPicPr>
            <p:cNvPr id="16" name="図 15" descr="グラフィカル ユーザー インターフェイス, アプリケーション&#10;&#10;自動的に生成された説明">
              <a:extLst>
                <a:ext uri="{FF2B5EF4-FFF2-40B4-BE49-F238E27FC236}">
                  <a16:creationId xmlns:a16="http://schemas.microsoft.com/office/drawing/2014/main" id="{28DE58E7-54BF-31B1-0140-62E1D8A8AC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977" y="1981200"/>
              <a:ext cx="9832046" cy="4331899"/>
            </a:xfrm>
            <a:prstGeom prst="rect">
              <a:avLst/>
            </a:prstGeom>
            <a:ln>
              <a:solidFill>
                <a:schemeClr val="tx1"/>
              </a:solidFill>
            </a:ln>
          </p:spPr>
        </p:pic>
        <p:sp>
          <p:nvSpPr>
            <p:cNvPr id="17" name="円: 塗りつぶしなし 16">
              <a:extLst>
                <a:ext uri="{FF2B5EF4-FFF2-40B4-BE49-F238E27FC236}">
                  <a16:creationId xmlns:a16="http://schemas.microsoft.com/office/drawing/2014/main" id="{BC1B8655-AB5F-80A2-D7FF-93597FDAC935}"/>
                </a:ext>
              </a:extLst>
            </p:cNvPr>
            <p:cNvSpPr/>
            <p:nvPr/>
          </p:nvSpPr>
          <p:spPr>
            <a:xfrm>
              <a:off x="5334000" y="3396929"/>
              <a:ext cx="1371600" cy="1371600"/>
            </a:xfrm>
            <a:prstGeom prst="donut">
              <a:avLst>
                <a:gd name="adj" fmla="val 1037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18" name="図 17" descr="アイコン&#10;&#10;自動的に生成された説明">
              <a:extLst>
                <a:ext uri="{FF2B5EF4-FFF2-40B4-BE49-F238E27FC236}">
                  <a16:creationId xmlns:a16="http://schemas.microsoft.com/office/drawing/2014/main" id="{C3B66E54-78AE-BF97-35E3-1A1399330552}"/>
                </a:ext>
              </a:extLst>
            </p:cNvPr>
            <p:cNvPicPr>
              <a:picLocks noChangeAspect="1"/>
            </p:cNvPicPr>
            <p:nvPr/>
          </p:nvPicPr>
          <p:blipFill>
            <a:blip r:embed="rId3"/>
            <a:stretch>
              <a:fillRect/>
            </a:stretch>
          </p:blipFill>
          <p:spPr>
            <a:xfrm rot="13428113">
              <a:off x="6426728" y="4468094"/>
              <a:ext cx="760594" cy="600869"/>
            </a:xfrm>
            <a:prstGeom prst="rect">
              <a:avLst/>
            </a:prstGeom>
          </p:spPr>
        </p:pic>
      </p:grpSp>
      <p:sp>
        <p:nvSpPr>
          <p:cNvPr id="19" name="四角形: 角を丸くする 18">
            <a:extLst>
              <a:ext uri="{FF2B5EF4-FFF2-40B4-BE49-F238E27FC236}">
                <a16:creationId xmlns:a16="http://schemas.microsoft.com/office/drawing/2014/main" id="{DD60DFD9-27ED-7D23-97AC-3306FE5BF4EC}"/>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20" name="フッター プレースホルダー 3">
            <a:extLst>
              <a:ext uri="{FF2B5EF4-FFF2-40B4-BE49-F238E27FC236}">
                <a16:creationId xmlns:a16="http://schemas.microsoft.com/office/drawing/2014/main" id="{1A008070-DC2A-0D4F-C333-744712D835D8}"/>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pic>
        <p:nvPicPr>
          <p:cNvPr id="21" name="図 20" descr="文字が書かれている&#10;&#10;低い精度で自動的に生成された説明">
            <a:extLst>
              <a:ext uri="{FF2B5EF4-FFF2-40B4-BE49-F238E27FC236}">
                <a16:creationId xmlns:a16="http://schemas.microsoft.com/office/drawing/2014/main" id="{7447E48D-3F00-2107-5BAE-62E5EE7F23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22" name="図 21" descr="挿絵, 記号 が含まれている画像&#10;&#10;自動的に生成された説明">
            <a:extLst>
              <a:ext uri="{FF2B5EF4-FFF2-40B4-BE49-F238E27FC236}">
                <a16:creationId xmlns:a16="http://schemas.microsoft.com/office/drawing/2014/main" id="{5EA707CD-5EE1-8D50-DD9C-BECAF595DA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94C9803-B5AF-AD85-F233-98469AD4099A}"/>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object 5">
            <a:extLst>
              <a:ext uri="{FF2B5EF4-FFF2-40B4-BE49-F238E27FC236}">
                <a16:creationId xmlns:a16="http://schemas.microsoft.com/office/drawing/2014/main" id="{74BE2409-A739-7695-E7F9-26AE4DAB5586}"/>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4" name="object 6">
            <a:extLst>
              <a:ext uri="{FF2B5EF4-FFF2-40B4-BE49-F238E27FC236}">
                <a16:creationId xmlns:a16="http://schemas.microsoft.com/office/drawing/2014/main" id="{91E95885-EA96-3951-E7F9-CAECEB6C6817}"/>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6</a:t>
            </a:fld>
            <a:endParaRPr dirty="0"/>
          </a:p>
        </p:txBody>
      </p:sp>
      <p:sp>
        <p:nvSpPr>
          <p:cNvPr id="5" name="テキスト ボックス 4">
            <a:extLst>
              <a:ext uri="{FF2B5EF4-FFF2-40B4-BE49-F238E27FC236}">
                <a16:creationId xmlns:a16="http://schemas.microsoft.com/office/drawing/2014/main" id="{3AD264A9-071C-B12D-FC0E-E5EF268F3DFC}"/>
              </a:ext>
            </a:extLst>
          </p:cNvPr>
          <p:cNvSpPr txBox="1"/>
          <p:nvPr/>
        </p:nvSpPr>
        <p:spPr>
          <a:xfrm>
            <a:off x="381000" y="206143"/>
            <a:ext cx="8153400" cy="523220"/>
          </a:xfrm>
          <a:prstGeom prst="rect">
            <a:avLst/>
          </a:prstGeom>
          <a:noFill/>
        </p:spPr>
        <p:txBody>
          <a:bodyPr wrap="square" rtlCol="0">
            <a:spAutoFit/>
          </a:bodyPr>
          <a:lstStyle/>
          <a:p>
            <a:r>
              <a:rPr kumimoji="1" lang="en-US" altLang="ja-JP" sz="2800" b="1" dirty="0">
                <a:latin typeface="+mj-ea"/>
                <a:ea typeface="+mj-ea"/>
              </a:rPr>
              <a:t>AppSuite</a:t>
            </a:r>
            <a:r>
              <a:rPr kumimoji="1" lang="ja-JP" altLang="en-US" sz="2800" b="1" dirty="0">
                <a:latin typeface="+mj-ea"/>
                <a:ea typeface="+mj-ea"/>
              </a:rPr>
              <a:t>を利用可能（</a:t>
            </a:r>
            <a:r>
              <a:rPr lang="ja-JP" altLang="en-US" sz="2800" b="1" dirty="0">
                <a:latin typeface="+mj-ea"/>
                <a:ea typeface="+mj-ea"/>
              </a:rPr>
              <a:t>画面上に表示</a:t>
            </a:r>
            <a:r>
              <a:rPr kumimoji="1" lang="ja-JP" altLang="en-US" sz="2800" b="1" dirty="0">
                <a:latin typeface="+mj-ea"/>
                <a:ea typeface="+mj-ea"/>
              </a:rPr>
              <a:t>）にする</a:t>
            </a:r>
          </a:p>
        </p:txBody>
      </p:sp>
      <p:sp>
        <p:nvSpPr>
          <p:cNvPr id="6" name="テキスト ボックス 5">
            <a:extLst>
              <a:ext uri="{FF2B5EF4-FFF2-40B4-BE49-F238E27FC236}">
                <a16:creationId xmlns:a16="http://schemas.microsoft.com/office/drawing/2014/main" id="{B7C48AF6-6474-4D8F-FC3A-31F139EBC7C8}"/>
              </a:ext>
            </a:extLst>
          </p:cNvPr>
          <p:cNvSpPr txBox="1"/>
          <p:nvPr/>
        </p:nvSpPr>
        <p:spPr>
          <a:xfrm>
            <a:off x="1546600" y="1177849"/>
            <a:ext cx="10506317" cy="400110"/>
          </a:xfrm>
          <a:prstGeom prst="rect">
            <a:avLst/>
          </a:prstGeom>
          <a:noFill/>
        </p:spPr>
        <p:txBody>
          <a:bodyPr vert="horz" wrap="square" rtlCol="0">
            <a:spAutoFit/>
          </a:bodyPr>
          <a:lstStyle/>
          <a:p>
            <a:r>
              <a:rPr kumimoji="1" lang="ja-JP" altLang="en-US" sz="2000" dirty="0">
                <a:latin typeface="+mn-ea"/>
              </a:rPr>
              <a:t>画面右上</a:t>
            </a:r>
            <a:r>
              <a:rPr kumimoji="1" lang="ja-JP" altLang="en-US" sz="2000" dirty="0">
                <a:highlight>
                  <a:srgbClr val="FFFF00"/>
                </a:highlight>
                <a:latin typeface="+mn-ea"/>
              </a:rPr>
              <a:t>「</a:t>
            </a:r>
            <a:r>
              <a:rPr kumimoji="1" lang="ja-JP" altLang="en-US" sz="2000" b="1" dirty="0">
                <a:highlight>
                  <a:srgbClr val="FFFF00"/>
                </a:highlight>
                <a:latin typeface="+mn-ea"/>
              </a:rPr>
              <a:t>スパナ</a:t>
            </a:r>
            <a:r>
              <a:rPr kumimoji="1" lang="ja-JP" altLang="en-US" sz="2000" dirty="0">
                <a:highlight>
                  <a:srgbClr val="FFFF00"/>
                </a:highlight>
                <a:latin typeface="+mn-ea"/>
              </a:rPr>
              <a:t>」アイコン</a:t>
            </a:r>
            <a:r>
              <a:rPr kumimoji="1" lang="ja-JP" altLang="en-US" sz="2000" dirty="0">
                <a:latin typeface="+mn-ea"/>
              </a:rPr>
              <a:t>をクリックし、次に</a:t>
            </a:r>
            <a:r>
              <a:rPr lang="ja-JP" altLang="en-US" sz="2000" dirty="0">
                <a:highlight>
                  <a:srgbClr val="FFFF00"/>
                </a:highlight>
                <a:latin typeface="+mn-ea"/>
              </a:rPr>
              <a:t>「</a:t>
            </a:r>
            <a:r>
              <a:rPr lang="en-US" altLang="ja-JP" sz="2000" b="1" dirty="0">
                <a:highlight>
                  <a:srgbClr val="FFFF00"/>
                </a:highlight>
                <a:latin typeface="+mn-ea"/>
              </a:rPr>
              <a:t>desknet’s NEO</a:t>
            </a:r>
            <a:r>
              <a:rPr lang="ja-JP" altLang="en-US" sz="2000" b="1" dirty="0">
                <a:highlight>
                  <a:srgbClr val="FFFF00"/>
                </a:highlight>
                <a:latin typeface="+mn-ea"/>
              </a:rPr>
              <a:t>メニュー</a:t>
            </a:r>
            <a:r>
              <a:rPr lang="ja-JP" altLang="en-US" sz="2000" dirty="0">
                <a:highlight>
                  <a:srgbClr val="FFFF00"/>
                </a:highlight>
                <a:latin typeface="+mn-ea"/>
              </a:rPr>
              <a:t>」</a:t>
            </a:r>
            <a:r>
              <a:rPr lang="ja-JP" altLang="en-US" sz="2000" dirty="0">
                <a:latin typeface="+mn-ea"/>
              </a:rPr>
              <a:t>をクリック。</a:t>
            </a:r>
            <a:endParaRPr kumimoji="1" lang="ja-JP" altLang="en-US" sz="2000" dirty="0">
              <a:latin typeface="+mn-ea"/>
            </a:endParaRPr>
          </a:p>
        </p:txBody>
      </p:sp>
      <p:pic>
        <p:nvPicPr>
          <p:cNvPr id="7" name="図 6" descr="グラフィカル ユーザー インターフェイス, テキスト, アプリケーション, メール&#10;&#10;自動的に生成された説明">
            <a:extLst>
              <a:ext uri="{FF2B5EF4-FFF2-40B4-BE49-F238E27FC236}">
                <a16:creationId xmlns:a16="http://schemas.microsoft.com/office/drawing/2014/main" id="{32274C2C-394A-40B0-76A1-1C9569FDCC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150" y="1997465"/>
            <a:ext cx="9486900" cy="4329371"/>
          </a:xfrm>
          <a:prstGeom prst="rect">
            <a:avLst/>
          </a:prstGeom>
          <a:ln>
            <a:solidFill>
              <a:schemeClr val="tx1"/>
            </a:solidFill>
          </a:ln>
        </p:spPr>
      </p:pic>
      <p:sp>
        <p:nvSpPr>
          <p:cNvPr id="8" name="円: 塗りつぶしなし 7">
            <a:extLst>
              <a:ext uri="{FF2B5EF4-FFF2-40B4-BE49-F238E27FC236}">
                <a16:creationId xmlns:a16="http://schemas.microsoft.com/office/drawing/2014/main" id="{C71B7288-B259-54B2-C0E7-ACE8572F41E9}"/>
              </a:ext>
            </a:extLst>
          </p:cNvPr>
          <p:cNvSpPr/>
          <p:nvPr/>
        </p:nvSpPr>
        <p:spPr>
          <a:xfrm>
            <a:off x="10077449" y="2335784"/>
            <a:ext cx="571893" cy="609600"/>
          </a:xfrm>
          <a:prstGeom prst="donut">
            <a:avLst>
              <a:gd name="adj" fmla="val 101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9" name="図 8" descr="アイコン&#10;&#10;自動的に生成された説明">
            <a:extLst>
              <a:ext uri="{FF2B5EF4-FFF2-40B4-BE49-F238E27FC236}">
                <a16:creationId xmlns:a16="http://schemas.microsoft.com/office/drawing/2014/main" id="{AE056560-BE71-E6F5-52A1-CCE5BE10628F}"/>
              </a:ext>
            </a:extLst>
          </p:cNvPr>
          <p:cNvPicPr>
            <a:picLocks noChangeAspect="1"/>
          </p:cNvPicPr>
          <p:nvPr/>
        </p:nvPicPr>
        <p:blipFill>
          <a:blip r:embed="rId3"/>
          <a:stretch>
            <a:fillRect/>
          </a:stretch>
        </p:blipFill>
        <p:spPr>
          <a:xfrm rot="18062818">
            <a:off x="9779957" y="2989316"/>
            <a:ext cx="594985" cy="470038"/>
          </a:xfrm>
          <a:prstGeom prst="rect">
            <a:avLst/>
          </a:prstGeom>
        </p:spPr>
      </p:pic>
      <p:sp>
        <p:nvSpPr>
          <p:cNvPr id="10" name="テキスト ボックス 9">
            <a:extLst>
              <a:ext uri="{FF2B5EF4-FFF2-40B4-BE49-F238E27FC236}">
                <a16:creationId xmlns:a16="http://schemas.microsoft.com/office/drawing/2014/main" id="{14182341-8CFF-02FE-1550-BB63F7F4CEE8}"/>
              </a:ext>
            </a:extLst>
          </p:cNvPr>
          <p:cNvSpPr txBox="1"/>
          <p:nvPr/>
        </p:nvSpPr>
        <p:spPr>
          <a:xfrm>
            <a:off x="9620250" y="2696303"/>
            <a:ext cx="457199" cy="400110"/>
          </a:xfrm>
          <a:prstGeom prst="rect">
            <a:avLst/>
          </a:prstGeom>
          <a:noFill/>
        </p:spPr>
        <p:txBody>
          <a:bodyPr wrap="square" rtlCol="0">
            <a:spAutoFit/>
          </a:bodyPr>
          <a:lstStyle/>
          <a:p>
            <a:r>
              <a:rPr kumimoji="1" lang="ja-JP" altLang="en-US" sz="2000" b="1" dirty="0">
                <a:solidFill>
                  <a:srgbClr val="FF0000"/>
                </a:solidFill>
              </a:rPr>
              <a:t>①</a:t>
            </a:r>
          </a:p>
        </p:txBody>
      </p:sp>
      <p:pic>
        <p:nvPicPr>
          <p:cNvPr id="11" name="図 10" descr="アイコン&#10;&#10;自動的に生成された説明">
            <a:extLst>
              <a:ext uri="{FF2B5EF4-FFF2-40B4-BE49-F238E27FC236}">
                <a16:creationId xmlns:a16="http://schemas.microsoft.com/office/drawing/2014/main" id="{ECD2CA16-C554-2CD8-256A-2F5B32F06E96}"/>
              </a:ext>
            </a:extLst>
          </p:cNvPr>
          <p:cNvPicPr>
            <a:picLocks noChangeAspect="1"/>
          </p:cNvPicPr>
          <p:nvPr/>
        </p:nvPicPr>
        <p:blipFill>
          <a:blip r:embed="rId3"/>
          <a:stretch>
            <a:fillRect/>
          </a:stretch>
        </p:blipFill>
        <p:spPr>
          <a:xfrm rot="18613480">
            <a:off x="5027066" y="4732830"/>
            <a:ext cx="594985" cy="470038"/>
          </a:xfrm>
          <a:prstGeom prst="rect">
            <a:avLst/>
          </a:prstGeom>
        </p:spPr>
      </p:pic>
      <p:sp>
        <p:nvSpPr>
          <p:cNvPr id="12" name="テキスト ボックス 11">
            <a:extLst>
              <a:ext uri="{FF2B5EF4-FFF2-40B4-BE49-F238E27FC236}">
                <a16:creationId xmlns:a16="http://schemas.microsoft.com/office/drawing/2014/main" id="{5B7D6669-7D02-F6EC-B134-ED16762F700F}"/>
              </a:ext>
            </a:extLst>
          </p:cNvPr>
          <p:cNvSpPr txBox="1"/>
          <p:nvPr/>
        </p:nvSpPr>
        <p:spPr>
          <a:xfrm>
            <a:off x="5059085" y="4288040"/>
            <a:ext cx="457199" cy="400110"/>
          </a:xfrm>
          <a:prstGeom prst="rect">
            <a:avLst/>
          </a:prstGeom>
          <a:noFill/>
        </p:spPr>
        <p:txBody>
          <a:bodyPr wrap="square" rtlCol="0">
            <a:spAutoFit/>
          </a:bodyPr>
          <a:lstStyle/>
          <a:p>
            <a:r>
              <a:rPr lang="ja-JP" altLang="en-US" sz="2000" b="1" dirty="0">
                <a:solidFill>
                  <a:srgbClr val="FF0000"/>
                </a:solidFill>
              </a:rPr>
              <a:t>②</a:t>
            </a:r>
            <a:endParaRPr kumimoji="1" lang="ja-JP" altLang="en-US" sz="2000" b="1" dirty="0">
              <a:solidFill>
                <a:srgbClr val="FF0000"/>
              </a:solidFill>
            </a:endParaRPr>
          </a:p>
        </p:txBody>
      </p:sp>
      <p:sp>
        <p:nvSpPr>
          <p:cNvPr id="13" name="フレーム 12">
            <a:extLst>
              <a:ext uri="{FF2B5EF4-FFF2-40B4-BE49-F238E27FC236}">
                <a16:creationId xmlns:a16="http://schemas.microsoft.com/office/drawing/2014/main" id="{C3B91645-5CD1-FCA2-4CD9-2B3316B59F43}"/>
              </a:ext>
            </a:extLst>
          </p:cNvPr>
          <p:cNvSpPr/>
          <p:nvPr/>
        </p:nvSpPr>
        <p:spPr>
          <a:xfrm>
            <a:off x="5553238" y="4257721"/>
            <a:ext cx="1990561" cy="33121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フッター プレースホルダー 3">
            <a:extLst>
              <a:ext uri="{FF2B5EF4-FFF2-40B4-BE49-F238E27FC236}">
                <a16:creationId xmlns:a16="http://schemas.microsoft.com/office/drawing/2014/main" id="{F449EB4D-C83E-3E84-DA13-1C85591D4775}"/>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sp>
        <p:nvSpPr>
          <p:cNvPr id="15" name="四角形: 角を丸くする 14">
            <a:extLst>
              <a:ext uri="{FF2B5EF4-FFF2-40B4-BE49-F238E27FC236}">
                <a16:creationId xmlns:a16="http://schemas.microsoft.com/office/drawing/2014/main" id="{29748EB5-C048-AB77-8AC0-6F607DF39DA8}"/>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6" name="図 15" descr="文字が書かれている&#10;&#10;低い精度で自動的に生成された説明">
            <a:extLst>
              <a:ext uri="{FF2B5EF4-FFF2-40B4-BE49-F238E27FC236}">
                <a16:creationId xmlns:a16="http://schemas.microsoft.com/office/drawing/2014/main" id="{5D78FDDA-DFB6-6BD2-6C48-D99B896716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7" name="図 16" descr="挿絵, 記号 が含まれている画像&#10;&#10;自動的に生成された説明">
            <a:extLst>
              <a:ext uri="{FF2B5EF4-FFF2-40B4-BE49-F238E27FC236}">
                <a16:creationId xmlns:a16="http://schemas.microsoft.com/office/drawing/2014/main" id="{3DE850B5-FDFF-22C0-B7A5-5ADF35C2E6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18" name="グループ化 17">
            <a:extLst>
              <a:ext uri="{FF2B5EF4-FFF2-40B4-BE49-F238E27FC236}">
                <a16:creationId xmlns:a16="http://schemas.microsoft.com/office/drawing/2014/main" id="{CEB2E182-0303-41DB-3C7C-2BAA24CFEF1A}"/>
              </a:ext>
            </a:extLst>
          </p:cNvPr>
          <p:cNvGrpSpPr/>
          <p:nvPr/>
        </p:nvGrpSpPr>
        <p:grpSpPr>
          <a:xfrm>
            <a:off x="305176" y="1066206"/>
            <a:ext cx="875177" cy="584775"/>
            <a:chOff x="307820" y="905402"/>
            <a:chExt cx="875177" cy="584775"/>
          </a:xfrm>
        </p:grpSpPr>
        <p:sp>
          <p:nvSpPr>
            <p:cNvPr id="19" name="四角形: 角を丸くする 18">
              <a:extLst>
                <a:ext uri="{FF2B5EF4-FFF2-40B4-BE49-F238E27FC236}">
                  <a16:creationId xmlns:a16="http://schemas.microsoft.com/office/drawing/2014/main" id="{BCA99106-04AD-2D92-5E10-B43F45B71184}"/>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16DC0775-A303-7EEE-CC0D-EA72055B0A89}"/>
                </a:ext>
              </a:extLst>
            </p:cNvPr>
            <p:cNvSpPr txBox="1"/>
            <p:nvPr/>
          </p:nvSpPr>
          <p:spPr>
            <a:xfrm>
              <a:off x="533400" y="905402"/>
              <a:ext cx="325226" cy="584775"/>
            </a:xfrm>
            <a:prstGeom prst="rect">
              <a:avLst/>
            </a:prstGeom>
            <a:noFill/>
          </p:spPr>
          <p:txBody>
            <a:bodyPr wrap="square" rtlCol="0">
              <a:spAutoFit/>
            </a:bodyPr>
            <a:lstStyle/>
            <a:p>
              <a:r>
                <a:rPr lang="en-US" altLang="ja-JP" sz="3200" b="1" dirty="0"/>
                <a:t>2</a:t>
              </a:r>
              <a:endParaRPr kumimoji="1" lang="ja-JP" altLang="en-US" sz="3200" b="1" dirty="0"/>
            </a:p>
          </p:txBody>
        </p:sp>
      </p:grpSp>
    </p:spTree>
    <p:extLst>
      <p:ext uri="{BB962C8B-B14F-4D97-AF65-F5344CB8AC3E}">
        <p14:creationId xmlns:p14="http://schemas.microsoft.com/office/powerpoint/2010/main" val="358463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919876E-01F1-55CB-858C-094B453E3295}"/>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object 5">
            <a:extLst>
              <a:ext uri="{FF2B5EF4-FFF2-40B4-BE49-F238E27FC236}">
                <a16:creationId xmlns:a16="http://schemas.microsoft.com/office/drawing/2014/main" id="{19A3916B-5F05-9BFE-7808-3EBD086DC328}"/>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17" name="object 6">
            <a:extLst>
              <a:ext uri="{FF2B5EF4-FFF2-40B4-BE49-F238E27FC236}">
                <a16:creationId xmlns:a16="http://schemas.microsoft.com/office/drawing/2014/main" id="{C935B152-A16C-6779-C9D2-F13BD6C24F1E}"/>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7</a:t>
            </a:fld>
            <a:endParaRPr dirty="0"/>
          </a:p>
        </p:txBody>
      </p:sp>
      <p:sp>
        <p:nvSpPr>
          <p:cNvPr id="18" name="テキスト ボックス 17">
            <a:extLst>
              <a:ext uri="{FF2B5EF4-FFF2-40B4-BE49-F238E27FC236}">
                <a16:creationId xmlns:a16="http://schemas.microsoft.com/office/drawing/2014/main" id="{D8E2BC2A-D862-351B-E018-E0EA66BC3F19}"/>
              </a:ext>
            </a:extLst>
          </p:cNvPr>
          <p:cNvSpPr txBox="1"/>
          <p:nvPr/>
        </p:nvSpPr>
        <p:spPr>
          <a:xfrm>
            <a:off x="288852" y="200954"/>
            <a:ext cx="8077200" cy="523220"/>
          </a:xfrm>
          <a:prstGeom prst="rect">
            <a:avLst/>
          </a:prstGeom>
          <a:noFill/>
        </p:spPr>
        <p:txBody>
          <a:bodyPr wrap="square" rtlCol="0">
            <a:spAutoFit/>
          </a:bodyPr>
          <a:lstStyle/>
          <a:p>
            <a:r>
              <a:rPr kumimoji="1" lang="en-US" altLang="ja-JP" sz="2800" b="1" dirty="0">
                <a:latin typeface="+mj-ea"/>
                <a:ea typeface="+mj-ea"/>
              </a:rPr>
              <a:t>AppSuite</a:t>
            </a:r>
            <a:r>
              <a:rPr kumimoji="1" lang="ja-JP" altLang="en-US" sz="2800" b="1" dirty="0">
                <a:latin typeface="+mj-ea"/>
                <a:ea typeface="+mj-ea"/>
              </a:rPr>
              <a:t>を利用可能（</a:t>
            </a:r>
            <a:r>
              <a:rPr lang="ja-JP" altLang="en-US" sz="2800" b="1" dirty="0">
                <a:latin typeface="+mj-ea"/>
                <a:ea typeface="+mj-ea"/>
              </a:rPr>
              <a:t>画面上に表示</a:t>
            </a:r>
            <a:r>
              <a:rPr kumimoji="1" lang="ja-JP" altLang="en-US" sz="2800" b="1" dirty="0">
                <a:latin typeface="+mj-ea"/>
                <a:ea typeface="+mj-ea"/>
              </a:rPr>
              <a:t>）にする</a:t>
            </a:r>
          </a:p>
        </p:txBody>
      </p:sp>
      <p:sp>
        <p:nvSpPr>
          <p:cNvPr id="19" name="テキスト ボックス 18">
            <a:extLst>
              <a:ext uri="{FF2B5EF4-FFF2-40B4-BE49-F238E27FC236}">
                <a16:creationId xmlns:a16="http://schemas.microsoft.com/office/drawing/2014/main" id="{0944F87C-2F34-40CE-0BDB-9369DDE4F72C}"/>
              </a:ext>
            </a:extLst>
          </p:cNvPr>
          <p:cNvSpPr txBox="1"/>
          <p:nvPr/>
        </p:nvSpPr>
        <p:spPr>
          <a:xfrm>
            <a:off x="1453834" y="1075633"/>
            <a:ext cx="10277717" cy="707886"/>
          </a:xfrm>
          <a:prstGeom prst="rect">
            <a:avLst/>
          </a:prstGeom>
          <a:noFill/>
        </p:spPr>
        <p:txBody>
          <a:bodyPr vert="horz" wrap="square" rtlCol="0">
            <a:spAutoFit/>
          </a:bodyPr>
          <a:lstStyle/>
          <a:p>
            <a:r>
              <a:rPr lang="en-US" altLang="ja-JP" sz="2000" dirty="0">
                <a:latin typeface="+mn-ea"/>
              </a:rPr>
              <a:t>desknet’s NEO</a:t>
            </a:r>
            <a:r>
              <a:rPr lang="ja-JP" altLang="en-US" sz="2000" dirty="0">
                <a:latin typeface="+mn-ea"/>
              </a:rPr>
              <a:t>メニュー画面下部の</a:t>
            </a:r>
            <a:r>
              <a:rPr lang="en-US" altLang="ja-JP" sz="2000" dirty="0">
                <a:latin typeface="+mn-ea"/>
              </a:rPr>
              <a:t>AppSuite</a:t>
            </a:r>
            <a:r>
              <a:rPr lang="ja-JP" altLang="en-US" sz="2000" dirty="0">
                <a:latin typeface="+mn-ea"/>
              </a:rPr>
              <a:t>欄が</a:t>
            </a:r>
            <a:r>
              <a:rPr lang="ja-JP" altLang="en-US" sz="2000" dirty="0">
                <a:highlight>
                  <a:srgbClr val="FFFF00"/>
                </a:highlight>
                <a:latin typeface="+mn-ea"/>
              </a:rPr>
              <a:t>「使用する」になっていれば</a:t>
            </a:r>
            <a:r>
              <a:rPr lang="en-US" altLang="ja-JP" sz="2000" dirty="0">
                <a:highlight>
                  <a:srgbClr val="FFFF00"/>
                </a:highlight>
                <a:latin typeface="+mn-ea"/>
              </a:rPr>
              <a:t>OK</a:t>
            </a:r>
            <a:r>
              <a:rPr lang="ja-JP" altLang="en-US" sz="2000" dirty="0">
                <a:highlight>
                  <a:srgbClr val="FFFF00"/>
                </a:highlight>
                <a:latin typeface="+mn-ea"/>
              </a:rPr>
              <a:t>！</a:t>
            </a:r>
            <a:endParaRPr lang="en-US" altLang="ja-JP" sz="2000" dirty="0">
              <a:highlight>
                <a:srgbClr val="FFFF00"/>
              </a:highlight>
              <a:latin typeface="+mn-ea"/>
            </a:endParaRPr>
          </a:p>
          <a:p>
            <a:r>
              <a:rPr lang="ja-JP" altLang="en-US" sz="2000" dirty="0">
                <a:latin typeface="+mn-ea"/>
              </a:rPr>
              <a:t>「使用しない」となっていれば「</a:t>
            </a:r>
            <a:r>
              <a:rPr lang="en-US" altLang="ja-JP" sz="2000" dirty="0">
                <a:latin typeface="+mn-ea"/>
              </a:rPr>
              <a:t>AppSuite</a:t>
            </a:r>
            <a:r>
              <a:rPr lang="ja-JP" altLang="en-US" sz="2000" dirty="0">
                <a:latin typeface="+mn-ea"/>
              </a:rPr>
              <a:t>」のリンクをクリック。</a:t>
            </a:r>
            <a:endParaRPr kumimoji="1" lang="ja-JP" altLang="en-US" sz="2000" dirty="0">
              <a:latin typeface="+mn-ea"/>
            </a:endParaRPr>
          </a:p>
        </p:txBody>
      </p:sp>
      <p:pic>
        <p:nvPicPr>
          <p:cNvPr id="20" name="図 19" descr="グラフィカル ユーザー インターフェイス, テキスト, アプリケーション, メール&#10;&#10;自動的に生成された説明">
            <a:extLst>
              <a:ext uri="{FF2B5EF4-FFF2-40B4-BE49-F238E27FC236}">
                <a16:creationId xmlns:a16="http://schemas.microsoft.com/office/drawing/2014/main" id="{3E7A1D0C-AAFC-B344-D6AC-2B1124DBB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8325" y="2013497"/>
            <a:ext cx="9372600" cy="4307801"/>
          </a:xfrm>
          <a:prstGeom prst="rect">
            <a:avLst/>
          </a:prstGeom>
          <a:ln>
            <a:solidFill>
              <a:schemeClr val="tx1"/>
            </a:solidFill>
          </a:ln>
        </p:spPr>
      </p:pic>
      <p:pic>
        <p:nvPicPr>
          <p:cNvPr id="59" name="図 58" descr="アイコン&#10;&#10;自動的に生成された説明">
            <a:extLst>
              <a:ext uri="{FF2B5EF4-FFF2-40B4-BE49-F238E27FC236}">
                <a16:creationId xmlns:a16="http://schemas.microsoft.com/office/drawing/2014/main" id="{6308CB79-E74F-D501-F4E1-87A964F70CFE}"/>
              </a:ext>
            </a:extLst>
          </p:cNvPr>
          <p:cNvPicPr>
            <a:picLocks noChangeAspect="1"/>
          </p:cNvPicPr>
          <p:nvPr/>
        </p:nvPicPr>
        <p:blipFill>
          <a:blip r:embed="rId3"/>
          <a:stretch>
            <a:fillRect/>
          </a:stretch>
        </p:blipFill>
        <p:spPr>
          <a:xfrm rot="13684680">
            <a:off x="7114589" y="4977014"/>
            <a:ext cx="920964" cy="727561"/>
          </a:xfrm>
          <a:prstGeom prst="rect">
            <a:avLst/>
          </a:prstGeom>
        </p:spPr>
      </p:pic>
      <p:sp>
        <p:nvSpPr>
          <p:cNvPr id="60" name="フレーム 59">
            <a:extLst>
              <a:ext uri="{FF2B5EF4-FFF2-40B4-BE49-F238E27FC236}">
                <a16:creationId xmlns:a16="http://schemas.microsoft.com/office/drawing/2014/main" id="{38464DD1-98B9-1F12-DA5D-79416100D8E1}"/>
              </a:ext>
            </a:extLst>
          </p:cNvPr>
          <p:cNvSpPr/>
          <p:nvPr/>
        </p:nvSpPr>
        <p:spPr>
          <a:xfrm>
            <a:off x="2412725" y="3924468"/>
            <a:ext cx="4979194" cy="885715"/>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フッター プレースホルダー 3">
            <a:extLst>
              <a:ext uri="{FF2B5EF4-FFF2-40B4-BE49-F238E27FC236}">
                <a16:creationId xmlns:a16="http://schemas.microsoft.com/office/drawing/2014/main" id="{AAE6E7AF-A1E4-AB65-D194-201EC31D8DC1}"/>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sp>
        <p:nvSpPr>
          <p:cNvPr id="62" name="四角形: 角を丸くする 61">
            <a:extLst>
              <a:ext uri="{FF2B5EF4-FFF2-40B4-BE49-F238E27FC236}">
                <a16:creationId xmlns:a16="http://schemas.microsoft.com/office/drawing/2014/main" id="{A58239C0-7E60-F224-D12A-DD8149EA3D0E}"/>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63" name="図 62" descr="文字が書かれている&#10;&#10;低い精度で自動的に生成された説明">
            <a:extLst>
              <a:ext uri="{FF2B5EF4-FFF2-40B4-BE49-F238E27FC236}">
                <a16:creationId xmlns:a16="http://schemas.microsoft.com/office/drawing/2014/main" id="{2C57391D-6195-A121-3B9F-86BE55C208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64" name="図 63" descr="挿絵, 記号 が含まれている画像&#10;&#10;自動的に生成された説明">
            <a:extLst>
              <a:ext uri="{FF2B5EF4-FFF2-40B4-BE49-F238E27FC236}">
                <a16:creationId xmlns:a16="http://schemas.microsoft.com/office/drawing/2014/main" id="{7F4327FA-F8A4-D807-ADAE-1499D327B44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65" name="グループ化 64">
            <a:extLst>
              <a:ext uri="{FF2B5EF4-FFF2-40B4-BE49-F238E27FC236}">
                <a16:creationId xmlns:a16="http://schemas.microsoft.com/office/drawing/2014/main" id="{FA8B40B9-43D9-7A29-0E40-52D0A1ED8024}"/>
              </a:ext>
            </a:extLst>
          </p:cNvPr>
          <p:cNvGrpSpPr/>
          <p:nvPr/>
        </p:nvGrpSpPr>
        <p:grpSpPr>
          <a:xfrm>
            <a:off x="305176" y="1066206"/>
            <a:ext cx="875177" cy="584775"/>
            <a:chOff x="307820" y="905402"/>
            <a:chExt cx="875177" cy="584775"/>
          </a:xfrm>
        </p:grpSpPr>
        <p:sp>
          <p:nvSpPr>
            <p:cNvPr id="66" name="四角形: 角を丸くする 65">
              <a:extLst>
                <a:ext uri="{FF2B5EF4-FFF2-40B4-BE49-F238E27FC236}">
                  <a16:creationId xmlns:a16="http://schemas.microsoft.com/office/drawing/2014/main" id="{384DDB70-FB80-EA4A-F3CA-7B13B29625F0}"/>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a:extLst>
                <a:ext uri="{FF2B5EF4-FFF2-40B4-BE49-F238E27FC236}">
                  <a16:creationId xmlns:a16="http://schemas.microsoft.com/office/drawing/2014/main" id="{89837BE0-5B53-18D2-6B42-25F3654256B2}"/>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3</a:t>
              </a:r>
              <a:endParaRPr kumimoji="1" lang="ja-JP" altLang="en-US" sz="3200" b="1" dirty="0"/>
            </a:p>
          </p:txBody>
        </p:sp>
      </p:grpSp>
    </p:spTree>
    <p:extLst>
      <p:ext uri="{BB962C8B-B14F-4D97-AF65-F5344CB8AC3E}">
        <p14:creationId xmlns:p14="http://schemas.microsoft.com/office/powerpoint/2010/main" val="230978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CD6BFF8-BFDA-1796-E37B-064F891D50A5}"/>
              </a:ext>
            </a:extLst>
          </p:cNvPr>
          <p:cNvSpPr/>
          <p:nvPr/>
        </p:nvSpPr>
        <p:spPr>
          <a:xfrm>
            <a:off x="0" y="0"/>
            <a:ext cx="12192000" cy="845655"/>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object 5">
            <a:extLst>
              <a:ext uri="{FF2B5EF4-FFF2-40B4-BE49-F238E27FC236}">
                <a16:creationId xmlns:a16="http://schemas.microsoft.com/office/drawing/2014/main" id="{6DCB03DB-1102-CEC0-0FBA-E538C6252B2D}"/>
              </a:ext>
            </a:extLst>
          </p:cNvPr>
          <p:cNvSpPr txBox="1">
            <a:spLocks noGrp="1"/>
          </p:cNvSpPr>
          <p:nvPr>
            <p:ph type="ftr" sz="quarter" idx="5"/>
          </p:nvPr>
        </p:nvSpPr>
        <p:spPr>
          <a:xfrm>
            <a:off x="54051" y="6627732"/>
            <a:ext cx="2958465" cy="203834"/>
          </a:xfrm>
          <a:prstGeom prst="rect">
            <a:avLst/>
          </a:prstGeom>
        </p:spPr>
        <p:txBody>
          <a:bodyPr vert="horz" wrap="square" lIns="0" tIns="24130" rIns="0" bIns="0" rtlCol="0">
            <a:spAutoFit/>
          </a:bodyPr>
          <a:lstStyle/>
          <a:p>
            <a:pPr marL="12700">
              <a:lnSpc>
                <a:spcPct val="100000"/>
              </a:lnSpc>
              <a:spcBef>
                <a:spcPts val="190"/>
              </a:spcBef>
            </a:pPr>
            <a:r>
              <a:rPr dirty="0"/>
              <a:t>Copyright</a:t>
            </a:r>
            <a:r>
              <a:rPr spc="-50" dirty="0"/>
              <a:t> </a:t>
            </a:r>
            <a:r>
              <a:rPr spc="-5" dirty="0"/>
              <a:t>(C)</a:t>
            </a:r>
            <a:r>
              <a:rPr spc="-25" dirty="0"/>
              <a:t> </a:t>
            </a:r>
            <a:r>
              <a:rPr dirty="0"/>
              <a:t>NEOJAPAN,</a:t>
            </a:r>
            <a:r>
              <a:rPr spc="-50" dirty="0"/>
              <a:t> </a:t>
            </a:r>
            <a:r>
              <a:rPr dirty="0"/>
              <a:t>Inc.</a:t>
            </a:r>
            <a:r>
              <a:rPr spc="-5" dirty="0"/>
              <a:t> </a:t>
            </a:r>
            <a:r>
              <a:rPr dirty="0"/>
              <a:t>All</a:t>
            </a:r>
            <a:r>
              <a:rPr spc="-20" dirty="0"/>
              <a:t> </a:t>
            </a:r>
            <a:r>
              <a:rPr dirty="0"/>
              <a:t>Rights</a:t>
            </a:r>
            <a:r>
              <a:rPr spc="-45" dirty="0"/>
              <a:t> </a:t>
            </a:r>
            <a:r>
              <a:rPr dirty="0"/>
              <a:t>Reserved.</a:t>
            </a:r>
          </a:p>
        </p:txBody>
      </p:sp>
      <p:sp>
        <p:nvSpPr>
          <p:cNvPr id="4" name="object 6">
            <a:extLst>
              <a:ext uri="{FF2B5EF4-FFF2-40B4-BE49-F238E27FC236}">
                <a16:creationId xmlns:a16="http://schemas.microsoft.com/office/drawing/2014/main" id="{9DA57123-16C5-F0BA-20F4-3560C559BCBB}"/>
              </a:ext>
            </a:extLst>
          </p:cNvPr>
          <p:cNvSpPr txBox="1">
            <a:spLocks noGrp="1"/>
          </p:cNvSpPr>
          <p:nvPr>
            <p:ph type="sldNum" sz="quarter" idx="7"/>
          </p:nvPr>
        </p:nvSpPr>
        <p:spPr>
          <a:xfrm>
            <a:off x="11842115" y="6625294"/>
            <a:ext cx="161290" cy="203834"/>
          </a:xfrm>
          <a:prstGeom prst="rect">
            <a:avLst/>
          </a:prstGeom>
        </p:spPr>
        <p:txBody>
          <a:bodyPr vert="horz" wrap="square" lIns="0" tIns="24130" rIns="0" bIns="0" rtlCol="0">
            <a:spAutoFit/>
          </a:bodyPr>
          <a:lstStyle/>
          <a:p>
            <a:pPr marL="38100">
              <a:lnSpc>
                <a:spcPct val="100000"/>
              </a:lnSpc>
              <a:spcBef>
                <a:spcPts val="190"/>
              </a:spcBef>
            </a:pPr>
            <a:fld id="{81D60167-4931-47E6-BA6A-407CBD079E47}" type="slidenum">
              <a:rPr dirty="0"/>
              <a:t>8</a:t>
            </a:fld>
            <a:endParaRPr dirty="0"/>
          </a:p>
        </p:txBody>
      </p:sp>
      <p:sp>
        <p:nvSpPr>
          <p:cNvPr id="5" name="テキスト ボックス 4">
            <a:extLst>
              <a:ext uri="{FF2B5EF4-FFF2-40B4-BE49-F238E27FC236}">
                <a16:creationId xmlns:a16="http://schemas.microsoft.com/office/drawing/2014/main" id="{2786EEC3-6733-9D14-4A3C-83E8F83B64B9}"/>
              </a:ext>
            </a:extLst>
          </p:cNvPr>
          <p:cNvSpPr txBox="1"/>
          <p:nvPr/>
        </p:nvSpPr>
        <p:spPr>
          <a:xfrm>
            <a:off x="265506" y="215916"/>
            <a:ext cx="8001000" cy="523220"/>
          </a:xfrm>
          <a:prstGeom prst="rect">
            <a:avLst/>
          </a:prstGeom>
          <a:noFill/>
        </p:spPr>
        <p:txBody>
          <a:bodyPr wrap="square" rtlCol="0">
            <a:spAutoFit/>
          </a:bodyPr>
          <a:lstStyle/>
          <a:p>
            <a:r>
              <a:rPr kumimoji="1" lang="en-US" altLang="ja-JP" sz="2800" b="1" dirty="0">
                <a:latin typeface="+mj-ea"/>
                <a:ea typeface="+mj-ea"/>
              </a:rPr>
              <a:t>AppSuite</a:t>
            </a:r>
            <a:r>
              <a:rPr kumimoji="1" lang="ja-JP" altLang="en-US" sz="2800" b="1" dirty="0">
                <a:latin typeface="+mj-ea"/>
                <a:ea typeface="+mj-ea"/>
              </a:rPr>
              <a:t>を利用可能（</a:t>
            </a:r>
            <a:r>
              <a:rPr lang="ja-JP" altLang="en-US" sz="2800" b="1" dirty="0">
                <a:latin typeface="+mj-ea"/>
                <a:ea typeface="+mj-ea"/>
              </a:rPr>
              <a:t>画面上に表示</a:t>
            </a:r>
            <a:r>
              <a:rPr kumimoji="1" lang="ja-JP" altLang="en-US" sz="2800" b="1" dirty="0">
                <a:latin typeface="+mj-ea"/>
                <a:ea typeface="+mj-ea"/>
              </a:rPr>
              <a:t>）にする</a:t>
            </a:r>
          </a:p>
        </p:txBody>
      </p:sp>
      <p:sp>
        <p:nvSpPr>
          <p:cNvPr id="6" name="テキスト ボックス 5">
            <a:extLst>
              <a:ext uri="{FF2B5EF4-FFF2-40B4-BE49-F238E27FC236}">
                <a16:creationId xmlns:a16="http://schemas.microsoft.com/office/drawing/2014/main" id="{BEF41A87-EBFA-E39F-A8CD-282FFCA85836}"/>
              </a:ext>
            </a:extLst>
          </p:cNvPr>
          <p:cNvSpPr txBox="1"/>
          <p:nvPr/>
        </p:nvSpPr>
        <p:spPr>
          <a:xfrm>
            <a:off x="1493129" y="1126883"/>
            <a:ext cx="10277717" cy="707886"/>
          </a:xfrm>
          <a:prstGeom prst="rect">
            <a:avLst/>
          </a:prstGeom>
          <a:noFill/>
        </p:spPr>
        <p:txBody>
          <a:bodyPr vert="horz" wrap="square" rtlCol="0">
            <a:spAutoFit/>
          </a:bodyPr>
          <a:lstStyle/>
          <a:p>
            <a:r>
              <a:rPr lang="ja-JP" altLang="en-US" sz="2000" dirty="0">
                <a:latin typeface="+mn-ea"/>
              </a:rPr>
              <a:t>使用有無で</a:t>
            </a:r>
            <a:r>
              <a:rPr lang="ja-JP" altLang="en-US" sz="2000" dirty="0">
                <a:highlight>
                  <a:srgbClr val="FFFF00"/>
                </a:highlight>
                <a:latin typeface="+mn-ea"/>
              </a:rPr>
              <a:t>「</a:t>
            </a:r>
            <a:r>
              <a:rPr lang="ja-JP" altLang="en-US" sz="2000" b="1" dirty="0">
                <a:highlight>
                  <a:srgbClr val="FFFF00"/>
                </a:highlight>
                <a:latin typeface="+mn-ea"/>
              </a:rPr>
              <a:t>使用する</a:t>
            </a:r>
            <a:r>
              <a:rPr lang="ja-JP" altLang="en-US" sz="2000" dirty="0">
                <a:highlight>
                  <a:srgbClr val="FFFF00"/>
                </a:highlight>
                <a:latin typeface="+mn-ea"/>
              </a:rPr>
              <a:t>」をクリック</a:t>
            </a:r>
            <a:r>
              <a:rPr lang="ja-JP" altLang="en-US" sz="2000" dirty="0">
                <a:latin typeface="+mn-ea"/>
              </a:rPr>
              <a:t>し、画面左上「</a:t>
            </a:r>
            <a:r>
              <a:rPr lang="ja-JP" altLang="en-US" sz="2000" b="1" dirty="0">
                <a:latin typeface="+mn-ea"/>
              </a:rPr>
              <a:t>変更</a:t>
            </a:r>
            <a:r>
              <a:rPr lang="ja-JP" altLang="en-US" sz="2000" dirty="0">
                <a:latin typeface="+mn-ea"/>
              </a:rPr>
              <a:t>」を選択すれば</a:t>
            </a:r>
            <a:r>
              <a:rPr lang="en-US" altLang="ja-JP" sz="2000" dirty="0">
                <a:latin typeface="+mn-ea"/>
              </a:rPr>
              <a:t>OK</a:t>
            </a:r>
            <a:r>
              <a:rPr lang="ja-JP" altLang="en-US" sz="2000" dirty="0">
                <a:latin typeface="+mn-ea"/>
              </a:rPr>
              <a:t>！</a:t>
            </a:r>
            <a:endParaRPr lang="en-US" altLang="ja-JP" sz="2000" dirty="0">
              <a:latin typeface="+mn-ea"/>
            </a:endParaRPr>
          </a:p>
          <a:p>
            <a:r>
              <a:rPr kumimoji="1" lang="ja-JP" altLang="en-US" sz="2000" dirty="0">
                <a:latin typeface="+mn-ea"/>
              </a:rPr>
              <a:t>ちなみに</a:t>
            </a:r>
            <a:r>
              <a:rPr lang="ja-JP" altLang="en-US" sz="2000" dirty="0">
                <a:latin typeface="+mn-ea"/>
              </a:rPr>
              <a:t>組織単位で</a:t>
            </a:r>
            <a:r>
              <a:rPr lang="en-US" altLang="ja-JP" sz="2000" dirty="0">
                <a:latin typeface="+mn-ea"/>
              </a:rPr>
              <a:t>AppSuite</a:t>
            </a:r>
            <a:r>
              <a:rPr lang="ja-JP" altLang="en-US" sz="2000" dirty="0">
                <a:latin typeface="+mn-ea"/>
              </a:rPr>
              <a:t>の使用を制限できます。</a:t>
            </a:r>
            <a:endParaRPr kumimoji="1" lang="en-US" altLang="ja-JP" sz="2000" dirty="0">
              <a:latin typeface="+mn-ea"/>
            </a:endParaRPr>
          </a:p>
        </p:txBody>
      </p:sp>
      <p:grpSp>
        <p:nvGrpSpPr>
          <p:cNvPr id="7" name="グループ化 6">
            <a:extLst>
              <a:ext uri="{FF2B5EF4-FFF2-40B4-BE49-F238E27FC236}">
                <a16:creationId xmlns:a16="http://schemas.microsoft.com/office/drawing/2014/main" id="{11B02AD4-B947-B8DF-F997-C7606FA075DA}"/>
              </a:ext>
            </a:extLst>
          </p:cNvPr>
          <p:cNvGrpSpPr/>
          <p:nvPr/>
        </p:nvGrpSpPr>
        <p:grpSpPr>
          <a:xfrm>
            <a:off x="1493129" y="2057400"/>
            <a:ext cx="9205741" cy="4282381"/>
            <a:chOff x="1462259" y="2286000"/>
            <a:chExt cx="8962681" cy="4171950"/>
          </a:xfrm>
        </p:grpSpPr>
        <p:pic>
          <p:nvPicPr>
            <p:cNvPr id="8" name="図 7" descr="グラフィカル ユーザー インターフェイス, テキスト, アプリケーション, メール&#10;&#10;自動的に生成された説明">
              <a:extLst>
                <a:ext uri="{FF2B5EF4-FFF2-40B4-BE49-F238E27FC236}">
                  <a16:creationId xmlns:a16="http://schemas.microsoft.com/office/drawing/2014/main" id="{C0AFF24A-6970-01AD-72CC-69D711998134}"/>
                </a:ext>
              </a:extLst>
            </p:cNvPr>
            <p:cNvPicPr>
              <a:picLocks noChangeAspect="1"/>
            </p:cNvPicPr>
            <p:nvPr/>
          </p:nvPicPr>
          <p:blipFill rotWithShape="1">
            <a:blip r:embed="rId2">
              <a:extLst>
                <a:ext uri="{28A0092B-C50C-407E-A947-70E740481C1C}">
                  <a14:useLocalDpi xmlns:a14="http://schemas.microsoft.com/office/drawing/2010/main" val="0"/>
                </a:ext>
              </a:extLst>
            </a:blip>
            <a:srcRect r="15195"/>
            <a:stretch/>
          </p:blipFill>
          <p:spPr>
            <a:xfrm>
              <a:off x="1462259" y="2286000"/>
              <a:ext cx="8962681" cy="4171950"/>
            </a:xfrm>
            <a:prstGeom prst="rect">
              <a:avLst/>
            </a:prstGeom>
            <a:ln>
              <a:solidFill>
                <a:schemeClr val="tx1"/>
              </a:solidFill>
            </a:ln>
          </p:spPr>
        </p:pic>
        <p:sp>
          <p:nvSpPr>
            <p:cNvPr id="9" name="フレーム 8">
              <a:extLst>
                <a:ext uri="{FF2B5EF4-FFF2-40B4-BE49-F238E27FC236}">
                  <a16:creationId xmlns:a16="http://schemas.microsoft.com/office/drawing/2014/main" id="{C1991A2F-C21F-0E91-6F98-679F0D378D0D}"/>
                </a:ext>
              </a:extLst>
            </p:cNvPr>
            <p:cNvSpPr/>
            <p:nvPr/>
          </p:nvSpPr>
          <p:spPr>
            <a:xfrm>
              <a:off x="2286000" y="4122156"/>
              <a:ext cx="3200400" cy="457200"/>
            </a:xfrm>
            <a:prstGeom prst="frame">
              <a:avLst>
                <a:gd name="adj1" fmla="val 1448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10" name="図 9" descr="アイコン&#10;&#10;自動的に生成された説明">
              <a:extLst>
                <a:ext uri="{FF2B5EF4-FFF2-40B4-BE49-F238E27FC236}">
                  <a16:creationId xmlns:a16="http://schemas.microsoft.com/office/drawing/2014/main" id="{EC8B713C-85EC-C0FB-8455-B052BB3ACB42}"/>
                </a:ext>
              </a:extLst>
            </p:cNvPr>
            <p:cNvPicPr>
              <a:picLocks noChangeAspect="1"/>
            </p:cNvPicPr>
            <p:nvPr/>
          </p:nvPicPr>
          <p:blipFill>
            <a:blip r:embed="rId3"/>
            <a:stretch>
              <a:fillRect/>
            </a:stretch>
          </p:blipFill>
          <p:spPr>
            <a:xfrm rot="18044661">
              <a:off x="1978452" y="4818527"/>
              <a:ext cx="920964" cy="727561"/>
            </a:xfrm>
            <a:prstGeom prst="rect">
              <a:avLst/>
            </a:prstGeom>
          </p:spPr>
        </p:pic>
      </p:grpSp>
      <p:sp>
        <p:nvSpPr>
          <p:cNvPr id="11" name="フッター プレースホルダー 3">
            <a:extLst>
              <a:ext uri="{FF2B5EF4-FFF2-40B4-BE49-F238E27FC236}">
                <a16:creationId xmlns:a16="http://schemas.microsoft.com/office/drawing/2014/main" id="{67177C7E-9188-1B19-A051-C960E20A0871}"/>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 2021 NEOJAPAN Inc. PP519AA21043</a:t>
            </a:r>
            <a:endParaRPr lang="ja-JP" altLang="en-US" dirty="0"/>
          </a:p>
        </p:txBody>
      </p:sp>
      <p:sp>
        <p:nvSpPr>
          <p:cNvPr id="12" name="四角形: 角を丸くする 11">
            <a:extLst>
              <a:ext uri="{FF2B5EF4-FFF2-40B4-BE49-F238E27FC236}">
                <a16:creationId xmlns:a16="http://schemas.microsoft.com/office/drawing/2014/main" id="{08C78952-2C16-7051-A34B-713EEB07B4F9}"/>
              </a:ext>
            </a:extLst>
          </p:cNvPr>
          <p:cNvSpPr/>
          <p:nvPr/>
        </p:nvSpPr>
        <p:spPr>
          <a:xfrm>
            <a:off x="10380919" y="121479"/>
            <a:ext cx="1583675" cy="602695"/>
          </a:xfrm>
          <a:prstGeom prst="roundRect">
            <a:avLst>
              <a:gd name="adj" fmla="val 477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pic>
        <p:nvPicPr>
          <p:cNvPr id="13" name="図 12" descr="文字が書かれている&#10;&#10;低い精度で自動的に生成された説明">
            <a:extLst>
              <a:ext uri="{FF2B5EF4-FFF2-40B4-BE49-F238E27FC236}">
                <a16:creationId xmlns:a16="http://schemas.microsoft.com/office/drawing/2014/main" id="{A0FF71FA-AF97-57D8-B6C4-BE77661E94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3150" y="174080"/>
            <a:ext cx="1059212" cy="232817"/>
          </a:xfrm>
          <a:prstGeom prst="rect">
            <a:avLst/>
          </a:prstGeom>
        </p:spPr>
      </p:pic>
      <p:pic>
        <p:nvPicPr>
          <p:cNvPr id="14" name="図 13" descr="挿絵, 記号 が含まれている画像&#10;&#10;自動的に生成された説明">
            <a:extLst>
              <a:ext uri="{FF2B5EF4-FFF2-40B4-BE49-F238E27FC236}">
                <a16:creationId xmlns:a16="http://schemas.microsoft.com/office/drawing/2014/main" id="{E0149E38-74BF-763E-6B7A-31670A2C11B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4952" y="453737"/>
            <a:ext cx="864338" cy="182327"/>
          </a:xfrm>
          <a:prstGeom prst="rect">
            <a:avLst/>
          </a:prstGeom>
        </p:spPr>
      </p:pic>
      <p:grpSp>
        <p:nvGrpSpPr>
          <p:cNvPr id="15" name="グループ化 14">
            <a:extLst>
              <a:ext uri="{FF2B5EF4-FFF2-40B4-BE49-F238E27FC236}">
                <a16:creationId xmlns:a16="http://schemas.microsoft.com/office/drawing/2014/main" id="{DA7DDE7F-E567-8963-5C12-CBE3A23857A0}"/>
              </a:ext>
            </a:extLst>
          </p:cNvPr>
          <p:cNvGrpSpPr/>
          <p:nvPr/>
        </p:nvGrpSpPr>
        <p:grpSpPr>
          <a:xfrm>
            <a:off x="305176" y="1066206"/>
            <a:ext cx="875177" cy="584775"/>
            <a:chOff x="307820" y="905402"/>
            <a:chExt cx="875177" cy="584775"/>
          </a:xfrm>
        </p:grpSpPr>
        <p:sp>
          <p:nvSpPr>
            <p:cNvPr id="16" name="四角形: 角を丸くする 15">
              <a:extLst>
                <a:ext uri="{FF2B5EF4-FFF2-40B4-BE49-F238E27FC236}">
                  <a16:creationId xmlns:a16="http://schemas.microsoft.com/office/drawing/2014/main" id="{E2E4C0A4-1B8B-21E9-9C1E-3C9FAD6A64CB}"/>
                </a:ext>
              </a:extLst>
            </p:cNvPr>
            <p:cNvSpPr/>
            <p:nvPr/>
          </p:nvSpPr>
          <p:spPr>
            <a:xfrm>
              <a:off x="307820" y="969104"/>
              <a:ext cx="875177" cy="500972"/>
            </a:xfrm>
            <a:prstGeom prst="round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2EBD2608-62E2-D1B7-2094-601102A19D0C}"/>
                </a:ext>
              </a:extLst>
            </p:cNvPr>
            <p:cNvSpPr txBox="1"/>
            <p:nvPr/>
          </p:nvSpPr>
          <p:spPr>
            <a:xfrm>
              <a:off x="533400" y="905402"/>
              <a:ext cx="325226" cy="584775"/>
            </a:xfrm>
            <a:prstGeom prst="rect">
              <a:avLst/>
            </a:prstGeom>
            <a:noFill/>
          </p:spPr>
          <p:txBody>
            <a:bodyPr wrap="square" rtlCol="0">
              <a:spAutoFit/>
            </a:bodyPr>
            <a:lstStyle/>
            <a:p>
              <a:r>
                <a:rPr kumimoji="1" lang="en-US" altLang="ja-JP" sz="3200" b="1" dirty="0"/>
                <a:t>4</a:t>
              </a:r>
              <a:endParaRPr kumimoji="1" lang="ja-JP" altLang="en-US" sz="3200" b="1" dirty="0"/>
            </a:p>
          </p:txBody>
        </p:sp>
      </p:grpSp>
    </p:spTree>
    <p:extLst>
      <p:ext uri="{BB962C8B-B14F-4D97-AF65-F5344CB8AC3E}">
        <p14:creationId xmlns:p14="http://schemas.microsoft.com/office/powerpoint/2010/main" val="3068670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3B6215A-7ED3-72D2-54A8-9047B0CF899F}"/>
              </a:ext>
            </a:extLst>
          </p:cNvPr>
          <p:cNvSpPr/>
          <p:nvPr/>
        </p:nvSpPr>
        <p:spPr>
          <a:xfrm>
            <a:off x="0" y="0"/>
            <a:ext cx="12192000" cy="6858000"/>
          </a:xfrm>
          <a:prstGeom prst="rect">
            <a:avLst/>
          </a:prstGeom>
          <a:solidFill>
            <a:srgbClr val="D5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4D61D030-400C-744A-4A22-BF6D7D7D7CEB}"/>
              </a:ext>
            </a:extLst>
          </p:cNvPr>
          <p:cNvSpPr txBox="1"/>
          <p:nvPr/>
        </p:nvSpPr>
        <p:spPr>
          <a:xfrm>
            <a:off x="2246909" y="2237621"/>
            <a:ext cx="7875431" cy="523220"/>
          </a:xfrm>
          <a:prstGeom prst="rect">
            <a:avLst/>
          </a:prstGeom>
          <a:noFill/>
        </p:spPr>
        <p:txBody>
          <a:bodyPr wrap="square" rtlCol="0">
            <a:spAutoFit/>
          </a:bodyPr>
          <a:lstStyle/>
          <a:p>
            <a:r>
              <a:rPr kumimoji="1" lang="en-US" altLang="ja-JP" sz="2800" dirty="0">
                <a:solidFill>
                  <a:schemeClr val="bg1">
                    <a:lumMod val="65000"/>
                  </a:schemeClr>
                </a:solidFill>
                <a:latin typeface="+mn-ea"/>
              </a:rPr>
              <a:t>1. </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 </a:t>
            </a:r>
            <a:r>
              <a:rPr kumimoji="1" lang="en-US" altLang="ja-JP" sz="2800" dirty="0">
                <a:solidFill>
                  <a:schemeClr val="bg1">
                    <a:lumMod val="65000"/>
                  </a:schemeClr>
                </a:solidFill>
                <a:latin typeface="+mn-ea"/>
              </a:rPr>
              <a:t>AppSuite</a:t>
            </a:r>
            <a:r>
              <a:rPr kumimoji="1" lang="ja-JP" altLang="en-US" sz="2800" dirty="0">
                <a:solidFill>
                  <a:schemeClr val="bg1">
                    <a:lumMod val="65000"/>
                  </a:schemeClr>
                </a:solidFill>
                <a:latin typeface="+mn-ea"/>
              </a:rPr>
              <a:t>自体を</a:t>
            </a:r>
            <a:r>
              <a:rPr lang="ja-JP" altLang="en-US" sz="2800" dirty="0">
                <a:solidFill>
                  <a:schemeClr val="bg1">
                    <a:lumMod val="65000"/>
                  </a:schemeClr>
                </a:solidFill>
                <a:latin typeface="+mn-ea"/>
              </a:rPr>
              <a:t>利用可能にする</a:t>
            </a:r>
            <a:r>
              <a:rPr kumimoji="1" lang="ja-JP" altLang="en-US" sz="2800" dirty="0">
                <a:solidFill>
                  <a:schemeClr val="bg1">
                    <a:lumMod val="65000"/>
                  </a:schemeClr>
                </a:solidFill>
                <a:latin typeface="+mn-ea"/>
              </a:rPr>
              <a:t>設定</a:t>
            </a:r>
          </a:p>
        </p:txBody>
      </p:sp>
      <p:sp>
        <p:nvSpPr>
          <p:cNvPr id="4" name="テキスト ボックス 3">
            <a:extLst>
              <a:ext uri="{FF2B5EF4-FFF2-40B4-BE49-F238E27FC236}">
                <a16:creationId xmlns:a16="http://schemas.microsoft.com/office/drawing/2014/main" id="{D1D6D503-10A0-AF76-F033-542A958D2E08}"/>
              </a:ext>
            </a:extLst>
          </p:cNvPr>
          <p:cNvSpPr txBox="1"/>
          <p:nvPr/>
        </p:nvSpPr>
        <p:spPr>
          <a:xfrm>
            <a:off x="1664056" y="3168443"/>
            <a:ext cx="8863885" cy="646331"/>
          </a:xfrm>
          <a:prstGeom prst="rect">
            <a:avLst/>
          </a:prstGeom>
          <a:noFill/>
        </p:spPr>
        <p:txBody>
          <a:bodyPr wrap="square" rtlCol="0">
            <a:spAutoFit/>
          </a:bodyPr>
          <a:lstStyle/>
          <a:p>
            <a:r>
              <a:rPr kumimoji="1" lang="en-US" altLang="ja-JP" sz="3600" dirty="0">
                <a:latin typeface="+mn-ea"/>
              </a:rPr>
              <a:t>2.</a:t>
            </a:r>
            <a:r>
              <a:rPr kumimoji="1" lang="ja-JP" altLang="en-US" sz="3600" dirty="0">
                <a:latin typeface="+mn-ea"/>
              </a:rPr>
              <a:t> 　・・・　</a:t>
            </a:r>
            <a:r>
              <a:rPr lang="ja-JP" altLang="en-US" sz="3600" dirty="0">
                <a:latin typeface="+mn-ea"/>
              </a:rPr>
              <a:t> </a:t>
            </a:r>
            <a:r>
              <a:rPr kumimoji="1" lang="en-US" altLang="ja-JP" sz="3600" dirty="0">
                <a:latin typeface="+mn-ea"/>
              </a:rPr>
              <a:t> </a:t>
            </a:r>
            <a:r>
              <a:rPr kumimoji="1" lang="ja-JP" altLang="en-US" sz="3600" dirty="0">
                <a:latin typeface="+mn-ea"/>
              </a:rPr>
              <a:t>試使用を開始するスイッチを</a:t>
            </a:r>
            <a:r>
              <a:rPr kumimoji="1" lang="en-US" altLang="ja-JP" sz="3600" dirty="0">
                <a:latin typeface="+mn-ea"/>
              </a:rPr>
              <a:t>ON</a:t>
            </a:r>
            <a:r>
              <a:rPr kumimoji="1" lang="ja-JP" altLang="en-US" sz="3600" dirty="0">
                <a:latin typeface="+mn-ea"/>
              </a:rPr>
              <a:t>！</a:t>
            </a:r>
          </a:p>
        </p:txBody>
      </p:sp>
      <p:sp>
        <p:nvSpPr>
          <p:cNvPr id="5" name="テキスト ボックス 4">
            <a:extLst>
              <a:ext uri="{FF2B5EF4-FFF2-40B4-BE49-F238E27FC236}">
                <a16:creationId xmlns:a16="http://schemas.microsoft.com/office/drawing/2014/main" id="{A0248FA8-5613-B6B2-1933-20982B34DBE3}"/>
              </a:ext>
            </a:extLst>
          </p:cNvPr>
          <p:cNvSpPr txBox="1"/>
          <p:nvPr/>
        </p:nvSpPr>
        <p:spPr>
          <a:xfrm>
            <a:off x="3789916" y="4222376"/>
            <a:ext cx="4789415" cy="523220"/>
          </a:xfrm>
          <a:prstGeom prst="rect">
            <a:avLst/>
          </a:prstGeom>
          <a:noFill/>
        </p:spPr>
        <p:txBody>
          <a:bodyPr wrap="square" rtlCol="0">
            <a:spAutoFit/>
          </a:bodyPr>
          <a:lstStyle/>
          <a:p>
            <a:r>
              <a:rPr lang="en-US" altLang="ja-JP" sz="2800" dirty="0">
                <a:solidFill>
                  <a:schemeClr val="bg1">
                    <a:lumMod val="65000"/>
                  </a:schemeClr>
                </a:solidFill>
                <a:latin typeface="+mn-ea"/>
              </a:rPr>
              <a:t>3. </a:t>
            </a:r>
            <a:r>
              <a:rPr kumimoji="1" lang="ja-JP" altLang="en-US" sz="2800" dirty="0">
                <a:solidFill>
                  <a:schemeClr val="bg1">
                    <a:lumMod val="65000"/>
                  </a:schemeClr>
                </a:solidFill>
                <a:latin typeface="+mn-ea"/>
              </a:rPr>
              <a:t>　・・・　</a:t>
            </a:r>
            <a:r>
              <a:rPr lang="ja-JP" altLang="en-US" sz="2800" dirty="0">
                <a:solidFill>
                  <a:schemeClr val="bg1">
                    <a:lumMod val="65000"/>
                  </a:schemeClr>
                </a:solidFill>
                <a:latin typeface="+mn-ea"/>
              </a:rPr>
              <a:t>ライセンスの割り当て</a:t>
            </a:r>
            <a:endParaRPr lang="en-US" altLang="ja-JP" sz="2800" dirty="0">
              <a:solidFill>
                <a:schemeClr val="bg1">
                  <a:lumMod val="65000"/>
                </a:schemeClr>
              </a:solidFill>
              <a:latin typeface="+mn-ea"/>
            </a:endParaRPr>
          </a:p>
        </p:txBody>
      </p:sp>
      <p:sp>
        <p:nvSpPr>
          <p:cNvPr id="6" name="フッター プレースホルダー 3">
            <a:extLst>
              <a:ext uri="{FF2B5EF4-FFF2-40B4-BE49-F238E27FC236}">
                <a16:creationId xmlns:a16="http://schemas.microsoft.com/office/drawing/2014/main" id="{0618DF28-6676-433E-E07B-7F3DDFE45142}"/>
              </a:ext>
            </a:extLst>
          </p:cNvPr>
          <p:cNvSpPr txBox="1">
            <a:spLocks/>
          </p:cNvSpPr>
          <p:nvPr/>
        </p:nvSpPr>
        <p:spPr>
          <a:xfrm>
            <a:off x="108194" y="6597352"/>
            <a:ext cx="6076431" cy="138499"/>
          </a:xfrm>
          <a:prstGeom prst="rect">
            <a:avLst/>
          </a:prstGeom>
        </p:spPr>
        <p:txBody>
          <a:bodyPr/>
          <a:lstStyle>
            <a:defPPr>
              <a:defRPr lang="ja-JP"/>
            </a:defPPr>
            <a:lvl1pPr marL="0" algn="l" defTabSz="914400" rtl="0" eaLnBrk="1" latinLnBrk="0" hangingPunct="1">
              <a:defRPr kumimoji="1" sz="900" kern="1200">
                <a:solidFill>
                  <a:schemeClr val="tx1">
                    <a:lumMod val="75000"/>
                    <a:lumOff val="2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 2021 NEOJAPAN Inc. PP519AA21043</a:t>
            </a:r>
            <a:endParaRPr lang="ja-JP" altLang="en-US" dirty="0"/>
          </a:p>
        </p:txBody>
      </p:sp>
      <p:sp>
        <p:nvSpPr>
          <p:cNvPr id="7" name="正方形/長方形 6">
            <a:extLst>
              <a:ext uri="{FF2B5EF4-FFF2-40B4-BE49-F238E27FC236}">
                <a16:creationId xmlns:a16="http://schemas.microsoft.com/office/drawing/2014/main" id="{6F7D7EC2-D366-3F66-7DE1-8469234F2648}"/>
              </a:ext>
            </a:extLst>
          </p:cNvPr>
          <p:cNvSpPr/>
          <p:nvPr/>
        </p:nvSpPr>
        <p:spPr>
          <a:xfrm>
            <a:off x="9236" y="-1"/>
            <a:ext cx="12173528" cy="935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BFDCAAD5-01C1-4D7A-3E92-028A2B5E3FB9}"/>
              </a:ext>
            </a:extLst>
          </p:cNvPr>
          <p:cNvSpPr txBox="1"/>
          <p:nvPr/>
        </p:nvSpPr>
        <p:spPr>
          <a:xfrm>
            <a:off x="108194" y="215603"/>
            <a:ext cx="4724400" cy="523220"/>
          </a:xfrm>
          <a:prstGeom prst="rect">
            <a:avLst/>
          </a:prstGeom>
          <a:noFill/>
        </p:spPr>
        <p:txBody>
          <a:bodyPr wrap="square" rtlCol="0">
            <a:spAutoFit/>
          </a:bodyPr>
          <a:lstStyle/>
          <a:p>
            <a:r>
              <a:rPr kumimoji="1" lang="ja-JP" altLang="en-US" sz="2800" b="1" dirty="0">
                <a:latin typeface="+mn-ea"/>
              </a:rPr>
              <a:t>■</a:t>
            </a:r>
            <a:r>
              <a:rPr kumimoji="1" lang="en-US" altLang="ja-JP" sz="2800" b="1" dirty="0">
                <a:latin typeface="+mn-ea"/>
              </a:rPr>
              <a:t>AppSuite</a:t>
            </a:r>
            <a:r>
              <a:rPr kumimoji="1" lang="ja-JP" altLang="en-US" sz="2800" b="1" dirty="0">
                <a:latin typeface="+mn-ea"/>
              </a:rPr>
              <a:t>試使用開始手順</a:t>
            </a:r>
          </a:p>
        </p:txBody>
      </p:sp>
    </p:spTree>
    <p:extLst>
      <p:ext uri="{BB962C8B-B14F-4D97-AF65-F5344CB8AC3E}">
        <p14:creationId xmlns:p14="http://schemas.microsoft.com/office/powerpoint/2010/main" val="4258900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spPr>
      <a:bodyPr wrap="square">
        <a:spAutoFit/>
      </a:bodyPr>
      <a:lstStyle>
        <a:defPPr algn="ctr">
          <a:defRPr kumimoji="1" sz="1800" b="1" dirty="0" smtClean="0">
            <a:latin typeface="メイリオ" panose="020B0604030504040204" pitchFamily="50" charset="-128"/>
            <a:ea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794</TotalTime>
  <Words>1288</Words>
  <Application>Microsoft Office PowerPoint</Application>
  <PresentationFormat>ワイド画面</PresentationFormat>
  <Paragraphs>172</Paragraphs>
  <Slides>20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20</vt:i4>
      </vt:variant>
    </vt:vector>
  </HeadingPairs>
  <TitlesOfParts>
    <vt:vector size="31" baseType="lpstr">
      <vt:lpstr>M PLUS Rounded 1c</vt:lpstr>
      <vt:lpstr>ＭＳ Ｐゴシック</vt:lpstr>
      <vt:lpstr>ＭＳ Ｐゴシック 本文</vt:lpstr>
      <vt:lpstr>MS UI Gothic</vt:lpstr>
      <vt:lpstr>新細明體</vt:lpstr>
      <vt:lpstr>メイリオ</vt:lpstr>
      <vt:lpstr>游ゴシック</vt:lpstr>
      <vt:lpstr>Calibri</vt:lpstr>
      <vt:lpstr>Noto Sans</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desknet's NEO・ChatLuck連携資料</dc:title>
  <dc:creator>NEOJAPAN</dc:creator>
  <cp:lastModifiedBy>安藤 佑梨</cp:lastModifiedBy>
  <cp:revision>6</cp:revision>
  <dcterms:created xsi:type="dcterms:W3CDTF">2021-12-06T07:30:44Z</dcterms:created>
  <dcterms:modified xsi:type="dcterms:W3CDTF">2023-03-02T01:47:33Z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2021-10-15T00:00:00Z</vt:filetime>
  </property>
  <property fmtid="{D5CDD505-2E9C-101B-9397-08002B2CF9AE}" pid="3" name="Creator">
    <vt:lpwstr>Microsoft® PowerPoint® for Microsoft 365</vt:lpwstr>
  </property>
  <property fmtid="{D5CDD505-2E9C-101B-9397-08002B2CF9AE}" pid="4" name="LastSaved">
    <vt:filetime>2021-12-06T00:00:00Z</vt:filetime>
  </property>
</Properties>
</file>