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540" r:id="rId3"/>
    <p:sldId id="263" r:id="rId4"/>
    <p:sldId id="541" r:id="rId5"/>
    <p:sldId id="259" r:id="rId6"/>
    <p:sldId id="264" r:id="rId7"/>
    <p:sldId id="265" r:id="rId8"/>
    <p:sldId id="266" r:id="rId9"/>
    <p:sldId id="542" r:id="rId10"/>
    <p:sldId id="267" r:id="rId11"/>
    <p:sldId id="268" r:id="rId12"/>
    <p:sldId id="543" r:id="rId13"/>
    <p:sldId id="269" r:id="rId14"/>
    <p:sldId id="270" r:id="rId15"/>
    <p:sldId id="548" r:id="rId16"/>
    <p:sldId id="271" r:id="rId17"/>
    <p:sldId id="549" r:id="rId18"/>
    <p:sldId id="550" r:id="rId19"/>
    <p:sldId id="551" r:id="rId20"/>
    <p:sldId id="552" r:id="rId21"/>
  </p:sldIdLst>
  <p:sldSz cx="12192000" cy="6858000"/>
  <p:notesSz cx="12192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AEF"/>
    <a:srgbClr val="F56302"/>
    <a:srgbClr val="FA3C84"/>
    <a:srgbClr val="FFC000"/>
    <a:srgbClr val="376092"/>
    <a:srgbClr val="344FA1"/>
    <a:srgbClr val="F9136B"/>
    <a:srgbClr val="F2DADA"/>
    <a:srgbClr val="D80656"/>
    <a:srgbClr val="EB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E54FC0-E6AF-4D1C-982B-05CA6CD82A14}" v="96" dt="2021-12-07T04:53:38.29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83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desknet's NEO</a:t>
            </a:r>
            <a:r>
              <a:rPr lang="ja-JP" dirty="0">
                <a:solidFill>
                  <a:schemeClr val="tx1">
                    <a:lumMod val="75000"/>
                    <a:lumOff val="25000"/>
                  </a:schemeClr>
                </a:solidFill>
              </a:rPr>
              <a:t>導入の決め手は？</a:t>
            </a:r>
          </a:p>
        </c:rich>
      </c:tx>
      <c:layout>
        <c:manualLayout>
          <c:xMode val="edge"/>
          <c:yMode val="edge"/>
          <c:x val="0.27706932453049771"/>
          <c:y val="5.0747232030741267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75000"/>
                  <a:lumOff val="25000"/>
                </a:schemeClr>
              </a:solidFill>
              <a:latin typeface="+mn-lt"/>
              <a:ea typeface="+mn-ea"/>
              <a:cs typeface="+mn-cs"/>
            </a:defRPr>
          </a:pPr>
          <a:endParaRPr lang="ja-JP"/>
        </a:p>
      </c:txPr>
    </c:title>
    <c:autoTitleDeleted val="0"/>
    <c:plotArea>
      <c:layout>
        <c:manualLayout>
          <c:layoutTarget val="inner"/>
          <c:xMode val="edge"/>
          <c:yMode val="edge"/>
          <c:x val="0.36611504206733952"/>
          <c:y val="0.21032407407407408"/>
          <c:w val="0.6016859204003836"/>
          <c:h val="0.74800925925925921"/>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lumMod val="20000"/>
                  <a:lumOff val="80000"/>
                </a:schemeClr>
              </a:solidFill>
              <a:ln>
                <a:solidFill>
                  <a:schemeClr val="accent1">
                    <a:lumMod val="20000"/>
                    <a:lumOff val="80000"/>
                  </a:schemeClr>
                </a:solidFill>
              </a:ln>
              <a:effectLst/>
            </c:spPr>
            <c:extLst>
              <c:ext xmlns:c16="http://schemas.microsoft.com/office/drawing/2014/chart" uri="{C3380CC4-5D6E-409C-BE32-E72D297353CC}">
                <c16:uniqueId val="{00000001-3288-44D7-B926-8BB4863C71BD}"/>
              </c:ext>
            </c:extLst>
          </c:dPt>
          <c:dPt>
            <c:idx val="1"/>
            <c:invertIfNegative val="0"/>
            <c:bubble3D val="0"/>
            <c:spPr>
              <a:solidFill>
                <a:srgbClr val="FFC000"/>
              </a:solidFill>
              <a:ln>
                <a:solidFill>
                  <a:srgbClr val="FFC000"/>
                </a:solidFill>
              </a:ln>
              <a:effectLst/>
            </c:spPr>
            <c:extLst>
              <c:ext xmlns:c16="http://schemas.microsoft.com/office/drawing/2014/chart" uri="{C3380CC4-5D6E-409C-BE32-E72D297353CC}">
                <c16:uniqueId val="{00000003-3288-44D7-B926-8BB4863C71BD}"/>
              </c:ext>
            </c:extLst>
          </c:dPt>
          <c:dPt>
            <c:idx val="2"/>
            <c:invertIfNegative val="0"/>
            <c:bubble3D val="0"/>
            <c:spPr>
              <a:solidFill>
                <a:schemeClr val="accent1">
                  <a:lumMod val="20000"/>
                  <a:lumOff val="80000"/>
                </a:schemeClr>
              </a:solidFill>
              <a:ln>
                <a:solidFill>
                  <a:schemeClr val="accent1">
                    <a:lumMod val="20000"/>
                    <a:lumOff val="80000"/>
                  </a:schemeClr>
                </a:solidFill>
              </a:ln>
              <a:effectLst/>
            </c:spPr>
            <c:extLst>
              <c:ext xmlns:c16="http://schemas.microsoft.com/office/drawing/2014/chart" uri="{C3380CC4-5D6E-409C-BE32-E72D297353CC}">
                <c16:uniqueId val="{00000005-3288-44D7-B926-8BB4863C71BD}"/>
              </c:ext>
            </c:extLst>
          </c:dPt>
          <c:dPt>
            <c:idx val="3"/>
            <c:invertIfNegative val="0"/>
            <c:bubble3D val="0"/>
            <c:spPr>
              <a:solidFill>
                <a:schemeClr val="accent1">
                  <a:lumMod val="20000"/>
                  <a:lumOff val="80000"/>
                </a:schemeClr>
              </a:solidFill>
              <a:ln>
                <a:solidFill>
                  <a:schemeClr val="tx2">
                    <a:lumMod val="20000"/>
                    <a:lumOff val="80000"/>
                  </a:schemeClr>
                </a:solidFill>
              </a:ln>
              <a:effectLst/>
            </c:spPr>
            <c:extLst>
              <c:ext xmlns:c16="http://schemas.microsoft.com/office/drawing/2014/chart" uri="{C3380CC4-5D6E-409C-BE32-E72D297353CC}">
                <c16:uniqueId val="{00000007-3288-44D7-B926-8BB4863C71BD}"/>
              </c:ext>
            </c:extLst>
          </c:dPt>
          <c:dLbls>
            <c:dLbl>
              <c:idx val="1"/>
              <c:tx>
                <c:rich>
                  <a:bodyPr/>
                  <a:lstStyle/>
                  <a:p>
                    <a:fld id="{319DECA9-C341-4756-B85E-8F4DF32A961F}" type="VALUE">
                      <a:rPr lang="en-US" altLang="ja-JP" sz="200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288-44D7-B926-8BB4863C71BD}"/>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ea"/>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Sheet1!$B$4:$B$7</c:f>
              <c:strCache>
                <c:ptCount val="4"/>
                <c:pt idx="0">
                  <c:v>desknet's NEOの評判/口コミ</c:v>
                </c:pt>
                <c:pt idx="1">
                  <c:v>営業担当者が良かった</c:v>
                </c:pt>
                <c:pt idx="2">
                  <c:v>desknet's NEOの価格</c:v>
                </c:pt>
                <c:pt idx="3">
                  <c:v>desknet's NEOの機能</c:v>
                </c:pt>
              </c:strCache>
            </c:strRef>
          </c:cat>
          <c:val>
            <c:numRef>
              <c:f>Sheet1!$C$4:$C$7</c:f>
              <c:numCache>
                <c:formatCode>0.0%</c:formatCode>
                <c:ptCount val="4"/>
                <c:pt idx="0">
                  <c:v>0.14299999999999999</c:v>
                </c:pt>
                <c:pt idx="1">
                  <c:v>0.17499999999999999</c:v>
                </c:pt>
                <c:pt idx="2">
                  <c:v>0.63700000000000001</c:v>
                </c:pt>
                <c:pt idx="3">
                  <c:v>0.75800000000000001</c:v>
                </c:pt>
              </c:numCache>
            </c:numRef>
          </c:val>
          <c:extLst>
            <c:ext xmlns:c16="http://schemas.microsoft.com/office/drawing/2014/chart" uri="{C3380CC4-5D6E-409C-BE32-E72D297353CC}">
              <c16:uniqueId val="{00000008-3288-44D7-B926-8BB4863C71BD}"/>
            </c:ext>
          </c:extLst>
        </c:ser>
        <c:dLbls>
          <c:dLblPos val="outEnd"/>
          <c:showLegendKey val="0"/>
          <c:showVal val="1"/>
          <c:showCatName val="0"/>
          <c:showSerName val="0"/>
          <c:showPercent val="0"/>
          <c:showBubbleSize val="0"/>
        </c:dLbls>
        <c:gapWidth val="182"/>
        <c:axId val="1059348688"/>
        <c:axId val="1059349104"/>
      </c:barChart>
      <c:catAx>
        <c:axId val="105934868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75000"/>
                    <a:lumOff val="25000"/>
                  </a:schemeClr>
                </a:solidFill>
                <a:latin typeface="+mn-ea"/>
                <a:ea typeface="+mn-ea"/>
                <a:cs typeface="+mn-cs"/>
              </a:defRPr>
            </a:pPr>
            <a:endParaRPr lang="ja-JP"/>
          </a:p>
        </c:txPr>
        <c:crossAx val="1059349104"/>
        <c:crosses val="autoZero"/>
        <c:auto val="1"/>
        <c:lblAlgn val="ctr"/>
        <c:lblOffset val="100"/>
        <c:noMultiLvlLbl val="0"/>
      </c:catAx>
      <c:valAx>
        <c:axId val="1059349104"/>
        <c:scaling>
          <c:orientation val="minMax"/>
        </c:scaling>
        <c:delete val="1"/>
        <c:axPos val="b"/>
        <c:numFmt formatCode="0.0%" sourceLinked="1"/>
        <c:majorTickMark val="none"/>
        <c:minorTickMark val="none"/>
        <c:tickLblPos val="nextTo"/>
        <c:crossAx val="10593486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b="1"/>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F2C5D83-AC4A-40EC-87ED-4838191C9FDA}" type="datetimeFigureOut">
              <a:rPr kumimoji="1" lang="ja-JP" altLang="en-US" smtClean="0"/>
              <a:t>2023/3/2</a:t>
            </a:fld>
            <a:endParaRPr kumimoji="1" lang="ja-JP" altLang="en-US"/>
          </a:p>
        </p:txBody>
      </p:sp>
      <p:sp>
        <p:nvSpPr>
          <p:cNvPr id="4" name="スライド イメージ プレースホルダー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0219568-8B29-480B-B6F7-290616F30DC3}" type="slidenum">
              <a:rPr kumimoji="1" lang="ja-JP" altLang="en-US" smtClean="0"/>
              <a:t>‹#›</a:t>
            </a:fld>
            <a:endParaRPr kumimoji="1" lang="ja-JP" altLang="en-US"/>
          </a:p>
        </p:txBody>
      </p:sp>
    </p:spTree>
    <p:extLst>
      <p:ext uri="{BB962C8B-B14F-4D97-AF65-F5344CB8AC3E}">
        <p14:creationId xmlns:p14="http://schemas.microsoft.com/office/powerpoint/2010/main" val="41574374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50" b="0" i="0">
                <a:solidFill>
                  <a:schemeClr val="bg1"/>
                </a:solidFill>
                <a:latin typeface="Segoe UI"/>
                <a:cs typeface="Segoe UI"/>
              </a:defRPr>
            </a:lvl1p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3/2/2023</a:t>
            </a:fld>
            <a:endParaRPr lang="en-US"/>
          </a:p>
        </p:txBody>
      </p:sp>
      <p:sp>
        <p:nvSpPr>
          <p:cNvPr id="6" name="Holder 6"/>
          <p:cNvSpPr>
            <a:spLocks noGrp="1"/>
          </p:cNvSpPr>
          <p:nvPr>
            <p:ph type="sldNum" sz="quarter" idx="7"/>
          </p:nvPr>
        </p:nvSpPr>
        <p:spPr/>
        <p:txBody>
          <a:bodyPr lIns="0" tIns="0" rIns="0" bIns="0"/>
          <a:lstStyle>
            <a:lvl1pPr>
              <a:defRPr sz="1050" b="0" i="0">
                <a:solidFill>
                  <a:schemeClr val="bg1"/>
                </a:solidFill>
                <a:latin typeface="Segoe UI"/>
                <a:cs typeface="Segoe UI"/>
              </a:defRPr>
            </a:lvl1pPr>
          </a:lstStyle>
          <a:p>
            <a:pPr marL="38100">
              <a:lnSpc>
                <a:spcPct val="100000"/>
              </a:lnSpc>
              <a:spcBef>
                <a:spcPts val="19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617207"/>
            <a:ext cx="12192000" cy="241300"/>
          </a:xfrm>
          <a:custGeom>
            <a:avLst/>
            <a:gdLst/>
            <a:ahLst/>
            <a:cxnLst/>
            <a:rect l="l" t="t" r="r" b="b"/>
            <a:pathLst>
              <a:path w="12192000" h="241300">
                <a:moveTo>
                  <a:pt x="12191999" y="0"/>
                </a:moveTo>
                <a:lnTo>
                  <a:pt x="0" y="0"/>
                </a:lnTo>
                <a:lnTo>
                  <a:pt x="0" y="240790"/>
                </a:lnTo>
                <a:lnTo>
                  <a:pt x="12191999" y="240790"/>
                </a:lnTo>
                <a:lnTo>
                  <a:pt x="12191999" y="0"/>
                </a:lnTo>
                <a:close/>
              </a:path>
            </a:pathLst>
          </a:custGeom>
          <a:solidFill>
            <a:srgbClr val="00AF50"/>
          </a:solidFill>
        </p:spPr>
        <p:txBody>
          <a:bodyPr wrap="square" lIns="0" tIns="0" rIns="0" bIns="0" rtlCol="0"/>
          <a:lstStyle/>
          <a:p>
            <a:endParaRPr/>
          </a:p>
        </p:txBody>
      </p:sp>
      <p:sp>
        <p:nvSpPr>
          <p:cNvPr id="17" name="bg object 17"/>
          <p:cNvSpPr/>
          <p:nvPr/>
        </p:nvSpPr>
        <p:spPr>
          <a:xfrm>
            <a:off x="146304" y="685800"/>
            <a:ext cx="11861165" cy="0"/>
          </a:xfrm>
          <a:custGeom>
            <a:avLst/>
            <a:gdLst/>
            <a:ahLst/>
            <a:cxnLst/>
            <a:rect l="l" t="t" r="r" b="b"/>
            <a:pathLst>
              <a:path w="11861165">
                <a:moveTo>
                  <a:pt x="0" y="0"/>
                </a:moveTo>
                <a:lnTo>
                  <a:pt x="11860657" y="0"/>
                </a:lnTo>
              </a:path>
            </a:pathLst>
          </a:custGeom>
          <a:ln w="9525">
            <a:solidFill>
              <a:srgbClr val="BEBEBE"/>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rgbClr val="92D050"/>
                </a:solidFill>
                <a:latin typeface="MS UI Gothic"/>
                <a:cs typeface="MS UI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050" b="0" i="0">
                <a:solidFill>
                  <a:schemeClr val="bg1"/>
                </a:solidFill>
                <a:latin typeface="Segoe UI"/>
                <a:cs typeface="Segoe UI"/>
              </a:defRPr>
            </a:lvl1p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3/2/2023</a:t>
            </a:fld>
            <a:endParaRPr lang="en-US"/>
          </a:p>
        </p:txBody>
      </p:sp>
      <p:sp>
        <p:nvSpPr>
          <p:cNvPr id="6" name="Holder 6"/>
          <p:cNvSpPr>
            <a:spLocks noGrp="1"/>
          </p:cNvSpPr>
          <p:nvPr>
            <p:ph type="sldNum" sz="quarter" idx="7"/>
          </p:nvPr>
        </p:nvSpPr>
        <p:spPr/>
        <p:txBody>
          <a:bodyPr lIns="0" tIns="0" rIns="0" bIns="0"/>
          <a:lstStyle>
            <a:lvl1pPr>
              <a:defRPr sz="1050" b="0" i="0">
                <a:solidFill>
                  <a:schemeClr val="bg1"/>
                </a:solidFill>
                <a:latin typeface="Segoe UI"/>
                <a:cs typeface="Segoe UI"/>
              </a:defRPr>
            </a:lvl1pPr>
          </a:lstStyle>
          <a:p>
            <a:pPr marL="38100">
              <a:lnSpc>
                <a:spcPct val="100000"/>
              </a:lnSpc>
              <a:spcBef>
                <a:spcPts val="19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92D050"/>
                </a:solidFill>
                <a:latin typeface="MS UI Gothic"/>
                <a:cs typeface="MS UI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50" b="0" i="0">
                <a:solidFill>
                  <a:schemeClr val="bg1"/>
                </a:solidFill>
                <a:latin typeface="Segoe UI"/>
                <a:cs typeface="Segoe UI"/>
              </a:defRPr>
            </a:lvl1p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3/2/2023</a:t>
            </a:fld>
            <a:endParaRPr lang="en-US"/>
          </a:p>
        </p:txBody>
      </p:sp>
      <p:sp>
        <p:nvSpPr>
          <p:cNvPr id="7" name="Holder 7"/>
          <p:cNvSpPr>
            <a:spLocks noGrp="1"/>
          </p:cNvSpPr>
          <p:nvPr>
            <p:ph type="sldNum" sz="quarter" idx="7"/>
          </p:nvPr>
        </p:nvSpPr>
        <p:spPr/>
        <p:txBody>
          <a:bodyPr lIns="0" tIns="0" rIns="0" bIns="0"/>
          <a:lstStyle>
            <a:lvl1pPr>
              <a:defRPr sz="1050" b="0" i="0">
                <a:solidFill>
                  <a:schemeClr val="bg1"/>
                </a:solidFill>
                <a:latin typeface="Segoe UI"/>
                <a:cs typeface="Segoe UI"/>
              </a:defRPr>
            </a:lvl1pPr>
          </a:lstStyle>
          <a:p>
            <a:pPr marL="38100">
              <a:lnSpc>
                <a:spcPct val="100000"/>
              </a:lnSpc>
              <a:spcBef>
                <a:spcPts val="19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92D050"/>
                </a:solidFill>
                <a:latin typeface="MS UI Gothic"/>
                <a:cs typeface="MS UI Gothic"/>
              </a:defRPr>
            </a:lvl1pPr>
          </a:lstStyle>
          <a:p>
            <a:endParaRPr/>
          </a:p>
        </p:txBody>
      </p:sp>
      <p:sp>
        <p:nvSpPr>
          <p:cNvPr id="3" name="Holder 3"/>
          <p:cNvSpPr>
            <a:spLocks noGrp="1"/>
          </p:cNvSpPr>
          <p:nvPr>
            <p:ph type="ftr" sz="quarter" idx="5"/>
          </p:nvPr>
        </p:nvSpPr>
        <p:spPr/>
        <p:txBody>
          <a:bodyPr lIns="0" tIns="0" rIns="0" bIns="0"/>
          <a:lstStyle>
            <a:lvl1pPr>
              <a:defRPr sz="1050" b="0" i="0">
                <a:solidFill>
                  <a:schemeClr val="bg1"/>
                </a:solidFill>
                <a:latin typeface="Segoe UI"/>
                <a:cs typeface="Segoe UI"/>
              </a:defRPr>
            </a:lvl1p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3/2/2023</a:t>
            </a:fld>
            <a:endParaRPr lang="en-US"/>
          </a:p>
        </p:txBody>
      </p:sp>
      <p:sp>
        <p:nvSpPr>
          <p:cNvPr id="5" name="Holder 5"/>
          <p:cNvSpPr>
            <a:spLocks noGrp="1"/>
          </p:cNvSpPr>
          <p:nvPr>
            <p:ph type="sldNum" sz="quarter" idx="7"/>
          </p:nvPr>
        </p:nvSpPr>
        <p:spPr/>
        <p:txBody>
          <a:bodyPr lIns="0" tIns="0" rIns="0" bIns="0"/>
          <a:lstStyle>
            <a:lvl1pPr>
              <a:defRPr sz="1050" b="0" i="0">
                <a:solidFill>
                  <a:schemeClr val="bg1"/>
                </a:solidFill>
                <a:latin typeface="Segoe UI"/>
                <a:cs typeface="Segoe UI"/>
              </a:defRPr>
            </a:lvl1pPr>
          </a:lstStyle>
          <a:p>
            <a:pPr marL="38100">
              <a:lnSpc>
                <a:spcPct val="100000"/>
              </a:lnSpc>
              <a:spcBef>
                <a:spcPts val="19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50" b="0" i="0">
                <a:solidFill>
                  <a:schemeClr val="bg1"/>
                </a:solidFill>
                <a:latin typeface="Segoe UI"/>
                <a:cs typeface="Segoe UI"/>
              </a:defRPr>
            </a:lvl1p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3/2/2023</a:t>
            </a:fld>
            <a:endParaRPr lang="en-US"/>
          </a:p>
        </p:txBody>
      </p:sp>
      <p:sp>
        <p:nvSpPr>
          <p:cNvPr id="4" name="Holder 4"/>
          <p:cNvSpPr>
            <a:spLocks noGrp="1"/>
          </p:cNvSpPr>
          <p:nvPr>
            <p:ph type="sldNum" sz="quarter" idx="7"/>
          </p:nvPr>
        </p:nvSpPr>
        <p:spPr/>
        <p:txBody>
          <a:bodyPr lIns="0" tIns="0" rIns="0" bIns="0"/>
          <a:lstStyle>
            <a:lvl1pPr>
              <a:defRPr sz="1050" b="0" i="0">
                <a:solidFill>
                  <a:schemeClr val="bg1"/>
                </a:solidFill>
                <a:latin typeface="Segoe UI"/>
                <a:cs typeface="Segoe UI"/>
              </a:defRPr>
            </a:lvl1pPr>
          </a:lstStyle>
          <a:p>
            <a:pPr marL="38100">
              <a:lnSpc>
                <a:spcPct val="100000"/>
              </a:lnSpc>
              <a:spcBef>
                <a:spcPts val="19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617207"/>
            <a:ext cx="12192000" cy="241300"/>
          </a:xfrm>
          <a:custGeom>
            <a:avLst/>
            <a:gdLst/>
            <a:ahLst/>
            <a:cxnLst/>
            <a:rect l="l" t="t" r="r" b="b"/>
            <a:pathLst>
              <a:path w="12192000" h="241300">
                <a:moveTo>
                  <a:pt x="12191999" y="0"/>
                </a:moveTo>
                <a:lnTo>
                  <a:pt x="0" y="0"/>
                </a:lnTo>
                <a:lnTo>
                  <a:pt x="0" y="240790"/>
                </a:lnTo>
                <a:lnTo>
                  <a:pt x="12191999" y="240790"/>
                </a:lnTo>
                <a:lnTo>
                  <a:pt x="12191999" y="0"/>
                </a:lnTo>
                <a:close/>
              </a:path>
            </a:pathLst>
          </a:custGeom>
          <a:solidFill>
            <a:srgbClr val="00AF50"/>
          </a:solidFill>
        </p:spPr>
        <p:txBody>
          <a:bodyPr wrap="square" lIns="0" tIns="0" rIns="0" bIns="0" rtlCol="0"/>
          <a:lstStyle/>
          <a:p>
            <a:endParaRPr/>
          </a:p>
        </p:txBody>
      </p:sp>
      <p:sp>
        <p:nvSpPr>
          <p:cNvPr id="2" name="Holder 2"/>
          <p:cNvSpPr>
            <a:spLocks noGrp="1"/>
          </p:cNvSpPr>
          <p:nvPr>
            <p:ph type="title"/>
          </p:nvPr>
        </p:nvSpPr>
        <p:spPr>
          <a:xfrm>
            <a:off x="270154" y="201295"/>
            <a:ext cx="11651691" cy="391159"/>
          </a:xfrm>
          <a:prstGeom prst="rect">
            <a:avLst/>
          </a:prstGeom>
        </p:spPr>
        <p:txBody>
          <a:bodyPr wrap="square" lIns="0" tIns="0" rIns="0" bIns="0">
            <a:spAutoFit/>
          </a:bodyPr>
          <a:lstStyle>
            <a:lvl1pPr>
              <a:defRPr sz="2400" b="0" i="0">
                <a:solidFill>
                  <a:srgbClr val="92D050"/>
                </a:solidFill>
                <a:latin typeface="MS UI Gothic"/>
                <a:cs typeface="MS UI Gothic"/>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4051" y="6627732"/>
            <a:ext cx="2958465" cy="203834"/>
          </a:xfrm>
          <a:prstGeom prst="rect">
            <a:avLst/>
          </a:prstGeom>
        </p:spPr>
        <p:txBody>
          <a:bodyPr wrap="square" lIns="0" tIns="0" rIns="0" bIns="0">
            <a:spAutoFit/>
          </a:bodyPr>
          <a:lstStyle>
            <a:lvl1pPr>
              <a:defRPr sz="1050" b="0" i="0">
                <a:solidFill>
                  <a:schemeClr val="bg1"/>
                </a:solidFill>
                <a:latin typeface="Segoe UI"/>
                <a:cs typeface="Segoe UI"/>
              </a:defRPr>
            </a:lvl1p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3/2/2023</a:t>
            </a:fld>
            <a:endParaRPr lang="en-US"/>
          </a:p>
        </p:txBody>
      </p:sp>
      <p:sp>
        <p:nvSpPr>
          <p:cNvPr id="6" name="Holder 6"/>
          <p:cNvSpPr>
            <a:spLocks noGrp="1"/>
          </p:cNvSpPr>
          <p:nvPr>
            <p:ph type="sldNum" sz="quarter" idx="7"/>
          </p:nvPr>
        </p:nvSpPr>
        <p:spPr>
          <a:xfrm>
            <a:off x="11842115" y="6625294"/>
            <a:ext cx="161290" cy="203834"/>
          </a:xfrm>
          <a:prstGeom prst="rect">
            <a:avLst/>
          </a:prstGeom>
        </p:spPr>
        <p:txBody>
          <a:bodyPr wrap="square" lIns="0" tIns="0" rIns="0" bIns="0">
            <a:spAutoFit/>
          </a:bodyPr>
          <a:lstStyle>
            <a:lvl1pPr>
              <a:defRPr sz="1050" b="0" i="0">
                <a:solidFill>
                  <a:schemeClr val="bg1"/>
                </a:solidFill>
                <a:latin typeface="Segoe UI"/>
                <a:cs typeface="Segoe UI"/>
              </a:defRPr>
            </a:lvl1pPr>
          </a:lstStyle>
          <a:p>
            <a:pPr marL="38100">
              <a:lnSpc>
                <a:spcPct val="100000"/>
              </a:lnSpc>
              <a:spcBef>
                <a:spcPts val="19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hyperlink" Target="https://www.desknets.com/neo/start/appsuite/" TargetMode="Externa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hyperlink" Target="https://www.desknets.com/neo/appsuite/" TargetMode="External"/><Relationship Id="rId4" Type="http://schemas.openxmlformats.org/officeDocument/2006/relationships/image" Target="../media/image8.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hyperlink" Target="https://www.desknets.com/neo/appsuite/applicreate.html" TargetMode="External"/><Relationship Id="rId5" Type="http://schemas.openxmlformats.org/officeDocument/2006/relationships/hyperlink" Target="https://www.desknets.com/neo/users/media/info/8806" TargetMode="External"/><Relationship Id="rId4" Type="http://schemas.openxmlformats.org/officeDocument/2006/relationships/hyperlink" Target="https://www.desknets.com/neo/start/appsuite/" TargetMode="External"/><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esknets.com/neo/inquiry/" TargetMode="Externa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5D6223A0-342E-456C-8B8B-ECF2789EF4D7}"/>
              </a:ext>
            </a:extLst>
          </p:cNvPr>
          <p:cNvSpPr>
            <a:spLocks noGrp="1" noRot="1" noMove="1" noResize="1" noEditPoints="1" noAdjustHandles="1" noChangeArrowheads="1" noChangeShapeType="1"/>
          </p:cNvSpPr>
          <p:nvPr/>
        </p:nvSpPr>
        <p:spPr>
          <a:xfrm>
            <a:off x="0" y="0"/>
            <a:ext cx="12192000" cy="6858000"/>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object 10"/>
          <p:cNvSpPr txBox="1"/>
          <p:nvPr/>
        </p:nvSpPr>
        <p:spPr>
          <a:xfrm>
            <a:off x="1339091" y="3564812"/>
            <a:ext cx="5105399"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b="1" dirty="0">
                <a:ln w="6600">
                  <a:solidFill>
                    <a:schemeClr val="accent2"/>
                  </a:solidFill>
                  <a:prstDash val="solid"/>
                </a:ln>
                <a:solidFill>
                  <a:srgbClr val="FFFFFF"/>
                </a:solidFill>
                <a:effectLst>
                  <a:outerShdw dist="38100" dir="2700000" algn="tl" rotWithShape="0">
                    <a:schemeClr val="accent2"/>
                  </a:outerShdw>
                </a:effectLst>
                <a:latin typeface="+mj-ea"/>
                <a:ea typeface="+mj-ea"/>
                <a:cs typeface="MS UI Gothic"/>
              </a:rPr>
              <a:t>お試し利用の始め方</a:t>
            </a:r>
            <a:endParaRPr sz="4400" b="1" dirty="0">
              <a:ln w="6600">
                <a:solidFill>
                  <a:schemeClr val="accent2"/>
                </a:solidFill>
                <a:prstDash val="solid"/>
              </a:ln>
              <a:solidFill>
                <a:srgbClr val="FFFFFF"/>
              </a:solidFill>
              <a:effectLst>
                <a:outerShdw dist="38100" dir="2700000" algn="tl" rotWithShape="0">
                  <a:schemeClr val="accent2"/>
                </a:outerShdw>
              </a:effectLst>
              <a:latin typeface="+mj-ea"/>
              <a:ea typeface="+mj-ea"/>
              <a:cs typeface="MS UI Gothic"/>
            </a:endParaRPr>
          </a:p>
        </p:txBody>
      </p:sp>
      <p:grpSp>
        <p:nvGrpSpPr>
          <p:cNvPr id="24" name="グループ化 23">
            <a:extLst>
              <a:ext uri="{FF2B5EF4-FFF2-40B4-BE49-F238E27FC236}">
                <a16:creationId xmlns:a16="http://schemas.microsoft.com/office/drawing/2014/main" id="{1C462A09-DB08-42E9-BBC3-FF228E740051}"/>
              </a:ext>
            </a:extLst>
          </p:cNvPr>
          <p:cNvGrpSpPr/>
          <p:nvPr/>
        </p:nvGrpSpPr>
        <p:grpSpPr>
          <a:xfrm>
            <a:off x="2639108" y="1641238"/>
            <a:ext cx="4488873" cy="378432"/>
            <a:chOff x="2778991" y="3292976"/>
            <a:chExt cx="4488873" cy="378432"/>
          </a:xfrm>
        </p:grpSpPr>
        <p:sp>
          <p:nvSpPr>
            <p:cNvPr id="17" name="テキスト ボックス 16">
              <a:extLst>
                <a:ext uri="{FF2B5EF4-FFF2-40B4-BE49-F238E27FC236}">
                  <a16:creationId xmlns:a16="http://schemas.microsoft.com/office/drawing/2014/main" id="{4D92A374-89C2-48A0-9430-61B9EE2C03B6}"/>
                </a:ext>
              </a:extLst>
            </p:cNvPr>
            <p:cNvSpPr txBox="1"/>
            <p:nvPr/>
          </p:nvSpPr>
          <p:spPr>
            <a:xfrm>
              <a:off x="2778991" y="3296989"/>
              <a:ext cx="381000" cy="369332"/>
            </a:xfrm>
            <a:prstGeom prst="rect">
              <a:avLst/>
            </a:prstGeom>
            <a:noFill/>
          </p:spPr>
          <p:txBody>
            <a:bodyPr wrap="square" rtlCol="0">
              <a:spAutoFit/>
            </a:bodyPr>
            <a:lstStyle/>
            <a:p>
              <a:r>
                <a:rPr kumimoji="1" lang="ja-JP" altLang="en-US" dirty="0"/>
                <a:t>ア</a:t>
              </a:r>
            </a:p>
          </p:txBody>
        </p:sp>
        <p:sp>
          <p:nvSpPr>
            <p:cNvPr id="18" name="テキスト ボックス 17">
              <a:extLst>
                <a:ext uri="{FF2B5EF4-FFF2-40B4-BE49-F238E27FC236}">
                  <a16:creationId xmlns:a16="http://schemas.microsoft.com/office/drawing/2014/main" id="{52428D76-A4C6-460C-92D9-6110C8D9FE07}"/>
                </a:ext>
              </a:extLst>
            </p:cNvPr>
            <p:cNvSpPr txBox="1"/>
            <p:nvPr/>
          </p:nvSpPr>
          <p:spPr>
            <a:xfrm>
              <a:off x="3462482" y="3296989"/>
              <a:ext cx="381000" cy="369332"/>
            </a:xfrm>
            <a:prstGeom prst="rect">
              <a:avLst/>
            </a:prstGeom>
            <a:noFill/>
          </p:spPr>
          <p:txBody>
            <a:bodyPr wrap="square" rtlCol="0">
              <a:spAutoFit/>
            </a:bodyPr>
            <a:lstStyle/>
            <a:p>
              <a:r>
                <a:rPr kumimoji="1" lang="ja-JP" altLang="en-US" dirty="0"/>
                <a:t>ッ</a:t>
              </a:r>
            </a:p>
          </p:txBody>
        </p:sp>
        <p:sp>
          <p:nvSpPr>
            <p:cNvPr id="19" name="テキスト ボックス 18">
              <a:extLst>
                <a:ext uri="{FF2B5EF4-FFF2-40B4-BE49-F238E27FC236}">
                  <a16:creationId xmlns:a16="http://schemas.microsoft.com/office/drawing/2014/main" id="{A50D2FF7-3FD0-47D5-9D65-A03D68230B0C}"/>
                </a:ext>
              </a:extLst>
            </p:cNvPr>
            <p:cNvSpPr txBox="1"/>
            <p:nvPr/>
          </p:nvSpPr>
          <p:spPr>
            <a:xfrm>
              <a:off x="4148282" y="3302076"/>
              <a:ext cx="381000" cy="369332"/>
            </a:xfrm>
            <a:prstGeom prst="rect">
              <a:avLst/>
            </a:prstGeom>
            <a:noFill/>
          </p:spPr>
          <p:txBody>
            <a:bodyPr wrap="square" rtlCol="0">
              <a:spAutoFit/>
            </a:bodyPr>
            <a:lstStyle/>
            <a:p>
              <a:r>
                <a:rPr lang="ja-JP" altLang="en-US" dirty="0"/>
                <a:t>プ</a:t>
              </a:r>
              <a:endParaRPr kumimoji="1" lang="ja-JP" altLang="en-US" dirty="0"/>
            </a:p>
          </p:txBody>
        </p:sp>
        <p:sp>
          <p:nvSpPr>
            <p:cNvPr id="20" name="テキスト ボックス 19">
              <a:extLst>
                <a:ext uri="{FF2B5EF4-FFF2-40B4-BE49-F238E27FC236}">
                  <a16:creationId xmlns:a16="http://schemas.microsoft.com/office/drawing/2014/main" id="{16ACD138-9B2E-4D93-9EC6-6C7F1DC66F42}"/>
                </a:ext>
              </a:extLst>
            </p:cNvPr>
            <p:cNvSpPr txBox="1"/>
            <p:nvPr/>
          </p:nvSpPr>
          <p:spPr>
            <a:xfrm>
              <a:off x="4834082" y="3296989"/>
              <a:ext cx="381000" cy="369332"/>
            </a:xfrm>
            <a:prstGeom prst="rect">
              <a:avLst/>
            </a:prstGeom>
            <a:noFill/>
          </p:spPr>
          <p:txBody>
            <a:bodyPr wrap="square" rtlCol="0">
              <a:spAutoFit/>
            </a:bodyPr>
            <a:lstStyle/>
            <a:p>
              <a:r>
                <a:rPr lang="ja-JP" altLang="en-US" dirty="0"/>
                <a:t>ス</a:t>
              </a:r>
              <a:endParaRPr kumimoji="1" lang="ja-JP" altLang="en-US" dirty="0"/>
            </a:p>
          </p:txBody>
        </p:sp>
        <p:sp>
          <p:nvSpPr>
            <p:cNvPr id="21" name="テキスト ボックス 20">
              <a:extLst>
                <a:ext uri="{FF2B5EF4-FFF2-40B4-BE49-F238E27FC236}">
                  <a16:creationId xmlns:a16="http://schemas.microsoft.com/office/drawing/2014/main" id="{ADA742FB-8D86-4081-BBFB-3E8ACD43BDBF}"/>
                </a:ext>
              </a:extLst>
            </p:cNvPr>
            <p:cNvSpPr txBox="1"/>
            <p:nvPr/>
          </p:nvSpPr>
          <p:spPr>
            <a:xfrm>
              <a:off x="5519882" y="3292976"/>
              <a:ext cx="381000" cy="369332"/>
            </a:xfrm>
            <a:prstGeom prst="rect">
              <a:avLst/>
            </a:prstGeom>
            <a:noFill/>
          </p:spPr>
          <p:txBody>
            <a:bodyPr wrap="square" rtlCol="0">
              <a:spAutoFit/>
            </a:bodyPr>
            <a:lstStyle/>
            <a:p>
              <a:r>
                <a:rPr lang="ja-JP" altLang="en-US" dirty="0"/>
                <a:t>イ</a:t>
              </a:r>
              <a:endParaRPr kumimoji="1" lang="ja-JP" altLang="en-US" dirty="0"/>
            </a:p>
          </p:txBody>
        </p:sp>
        <p:sp>
          <p:nvSpPr>
            <p:cNvPr id="22" name="テキスト ボックス 21">
              <a:extLst>
                <a:ext uri="{FF2B5EF4-FFF2-40B4-BE49-F238E27FC236}">
                  <a16:creationId xmlns:a16="http://schemas.microsoft.com/office/drawing/2014/main" id="{316EA01D-BA38-4F55-A2BE-5E9A35712625}"/>
                </a:ext>
              </a:extLst>
            </p:cNvPr>
            <p:cNvSpPr txBox="1"/>
            <p:nvPr/>
          </p:nvSpPr>
          <p:spPr>
            <a:xfrm>
              <a:off x="6203373" y="3302076"/>
              <a:ext cx="381000" cy="369332"/>
            </a:xfrm>
            <a:prstGeom prst="rect">
              <a:avLst/>
            </a:prstGeom>
            <a:noFill/>
          </p:spPr>
          <p:txBody>
            <a:bodyPr wrap="square" rtlCol="0">
              <a:spAutoFit/>
            </a:bodyPr>
            <a:lstStyle/>
            <a:p>
              <a:r>
                <a:rPr lang="ja-JP" altLang="en-US" dirty="0"/>
                <a:t>ー</a:t>
              </a:r>
              <a:endParaRPr kumimoji="1" lang="ja-JP" altLang="en-US" dirty="0"/>
            </a:p>
          </p:txBody>
        </p:sp>
        <p:sp>
          <p:nvSpPr>
            <p:cNvPr id="23" name="テキスト ボックス 22">
              <a:extLst>
                <a:ext uri="{FF2B5EF4-FFF2-40B4-BE49-F238E27FC236}">
                  <a16:creationId xmlns:a16="http://schemas.microsoft.com/office/drawing/2014/main" id="{162915F8-E513-4E9C-AAD3-E9A0CCC6A8BF}"/>
                </a:ext>
              </a:extLst>
            </p:cNvPr>
            <p:cNvSpPr txBox="1"/>
            <p:nvPr/>
          </p:nvSpPr>
          <p:spPr>
            <a:xfrm>
              <a:off x="6886864" y="3302076"/>
              <a:ext cx="381000" cy="369332"/>
            </a:xfrm>
            <a:prstGeom prst="rect">
              <a:avLst/>
            </a:prstGeom>
            <a:noFill/>
          </p:spPr>
          <p:txBody>
            <a:bodyPr wrap="square" rtlCol="0">
              <a:spAutoFit/>
            </a:bodyPr>
            <a:lstStyle/>
            <a:p>
              <a:r>
                <a:rPr kumimoji="1" lang="ja-JP" altLang="en-US" dirty="0"/>
                <a:t>ト</a:t>
              </a:r>
            </a:p>
          </p:txBody>
        </p:sp>
      </p:grpSp>
      <p:sp>
        <p:nvSpPr>
          <p:cNvPr id="28" name="フッター プレースホルダー 3">
            <a:extLst>
              <a:ext uri="{FF2B5EF4-FFF2-40B4-BE49-F238E27FC236}">
                <a16:creationId xmlns:a16="http://schemas.microsoft.com/office/drawing/2014/main" id="{0026DEA7-1936-4645-A5F4-4DCD63BBE183}"/>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 2021 NEOJAPAN Inc. PP519AA21043</a:t>
            </a:r>
            <a:endParaRPr lang="ja-JP" altLang="en-US" dirty="0"/>
          </a:p>
        </p:txBody>
      </p:sp>
      <p:pic>
        <p:nvPicPr>
          <p:cNvPr id="6" name="図 5" descr="挿絵, 記号 が含まれている画像&#10;&#10;自動的に生成された説明">
            <a:extLst>
              <a:ext uri="{FF2B5EF4-FFF2-40B4-BE49-F238E27FC236}">
                <a16:creationId xmlns:a16="http://schemas.microsoft.com/office/drawing/2014/main" id="{152C012C-477E-4859-9659-CFDCDF9D8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9" y="1977574"/>
            <a:ext cx="7149087" cy="1508060"/>
          </a:xfrm>
          <a:prstGeom prst="rect">
            <a:avLst/>
          </a:prstGeom>
        </p:spPr>
      </p:pic>
      <p:pic>
        <p:nvPicPr>
          <p:cNvPr id="12" name="図 11" descr="図形, 矢印&#10;&#10;自動的に生成された説明">
            <a:extLst>
              <a:ext uri="{FF2B5EF4-FFF2-40B4-BE49-F238E27FC236}">
                <a16:creationId xmlns:a16="http://schemas.microsoft.com/office/drawing/2014/main" id="{92DD7B74-BB37-121E-47C2-DDFEFD00A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889" y="-1"/>
            <a:ext cx="4480002" cy="2362201"/>
          </a:xfrm>
          <a:prstGeom prst="rect">
            <a:avLst/>
          </a:prstGeom>
        </p:spPr>
      </p:pic>
      <p:cxnSp>
        <p:nvCxnSpPr>
          <p:cNvPr id="8" name="直線コネクタ 7">
            <a:extLst>
              <a:ext uri="{FF2B5EF4-FFF2-40B4-BE49-F238E27FC236}">
                <a16:creationId xmlns:a16="http://schemas.microsoft.com/office/drawing/2014/main" id="{335BB6EC-04CC-AF05-2124-F32D165582AE}"/>
              </a:ext>
            </a:extLst>
          </p:cNvPr>
          <p:cNvCxnSpPr>
            <a:cxnSpLocks/>
          </p:cNvCxnSpPr>
          <p:nvPr/>
        </p:nvCxnSpPr>
        <p:spPr>
          <a:xfrm>
            <a:off x="0" y="6248400"/>
            <a:ext cx="12192000" cy="0"/>
          </a:xfrm>
          <a:prstGeom prst="line">
            <a:avLst/>
          </a:prstGeom>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E96ECF31-1DD5-4176-A371-376B0D5252BF}"/>
              </a:ext>
            </a:extLst>
          </p:cNvPr>
          <p:cNvSpPr txBox="1"/>
          <p:nvPr/>
        </p:nvSpPr>
        <p:spPr>
          <a:xfrm flipH="1">
            <a:off x="7924800" y="996433"/>
            <a:ext cx="3276600" cy="369332"/>
          </a:xfrm>
          <a:prstGeom prst="rect">
            <a:avLst/>
          </a:prstGeom>
          <a:noFill/>
        </p:spPr>
        <p:txBody>
          <a:bodyPr wrap="square" rtlCol="0">
            <a:spAutoFit/>
          </a:bodyPr>
          <a:lstStyle/>
          <a:p>
            <a:r>
              <a:rPr kumimoji="1" lang="ja-JP" altLang="en-US" b="1" dirty="0">
                <a:latin typeface="+mj-ea"/>
                <a:ea typeface="+mj-ea"/>
              </a:rPr>
              <a:t>実画面を用いてやさしく解説！</a:t>
            </a:r>
          </a:p>
        </p:txBody>
      </p:sp>
      <p:pic>
        <p:nvPicPr>
          <p:cNvPr id="3" name="図 2" descr="アイコン が含まれている画像&#10;&#10;自動的に生成された説明">
            <a:extLst>
              <a:ext uri="{FF2B5EF4-FFF2-40B4-BE49-F238E27FC236}">
                <a16:creationId xmlns:a16="http://schemas.microsoft.com/office/drawing/2014/main" id="{0E8F205D-07B8-190D-915D-BD6764EBF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961" y="1977574"/>
            <a:ext cx="6755907" cy="50669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ED77696-F223-9961-2978-AE185A3B7EB4}"/>
              </a:ext>
            </a:extLst>
          </p:cNvPr>
          <p:cNvSpPr/>
          <p:nvPr/>
        </p:nvSpPr>
        <p:spPr>
          <a:xfrm>
            <a:off x="9236" y="9236"/>
            <a:ext cx="12164291" cy="836419"/>
          </a:xfrm>
          <a:prstGeom prst="rect">
            <a:avLst/>
          </a:prstGeom>
          <a:solidFill>
            <a:srgbClr val="F8DAEF"/>
          </a:solidFill>
          <a:ln>
            <a:solidFill>
              <a:srgbClr val="F8D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object 5"/>
          <p:cNvSpPr txBox="1">
            <a:spLocks noGrp="1"/>
          </p:cNvSpPr>
          <p:nvPr>
            <p:ph type="ftr" sz="quarter" idx="5"/>
          </p:nvPr>
        </p:nvSpPr>
        <p:spPr>
          <a:prstGeom prst="rect">
            <a:avLst/>
          </a:prstGeom>
        </p:spPr>
        <p:txBody>
          <a:bodyPr vert="horz" wrap="square" lIns="0" tIns="24130" rIns="0" bIns="0" rtlCol="0">
            <a:spAutoFit/>
          </a:body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6" name="object 6"/>
          <p:cNvSpPr txBox="1">
            <a:spLocks noGrp="1"/>
          </p:cNvSpPr>
          <p:nvPr>
            <p:ph type="sldNum" sz="quarter" idx="7"/>
          </p:nvPr>
        </p:nvSpPr>
        <p:spPr>
          <a:prstGeom prst="rect">
            <a:avLst/>
          </a:prstGeom>
        </p:spPr>
        <p:txBody>
          <a:bodyPr vert="horz" wrap="square" lIns="0" tIns="24130" rIns="0" bIns="0" rtlCol="0">
            <a:spAutoFit/>
          </a:bodyPr>
          <a:lstStyle/>
          <a:p>
            <a:pPr marL="38100">
              <a:lnSpc>
                <a:spcPct val="100000"/>
              </a:lnSpc>
              <a:spcBef>
                <a:spcPts val="190"/>
              </a:spcBef>
            </a:pPr>
            <a:fld id="{81D60167-4931-47E6-BA6A-407CBD079E47}" type="slidenum">
              <a:rPr dirty="0"/>
              <a:t>10</a:t>
            </a:fld>
            <a:endParaRPr dirty="0"/>
          </a:p>
        </p:txBody>
      </p:sp>
      <p:sp>
        <p:nvSpPr>
          <p:cNvPr id="8" name="テキスト ボックス 7">
            <a:extLst>
              <a:ext uri="{FF2B5EF4-FFF2-40B4-BE49-F238E27FC236}">
                <a16:creationId xmlns:a16="http://schemas.microsoft.com/office/drawing/2014/main" id="{58EB43A9-D89B-47D8-B5F3-4011ABB9CF1C}"/>
              </a:ext>
            </a:extLst>
          </p:cNvPr>
          <p:cNvSpPr txBox="1"/>
          <p:nvPr/>
        </p:nvSpPr>
        <p:spPr>
          <a:xfrm>
            <a:off x="304328" y="142390"/>
            <a:ext cx="7915279" cy="523220"/>
          </a:xfrm>
          <a:prstGeom prst="rect">
            <a:avLst/>
          </a:prstGeom>
          <a:noFill/>
        </p:spPr>
        <p:txBody>
          <a:bodyPr wrap="square" rtlCol="0">
            <a:spAutoFit/>
          </a:bodyPr>
          <a:lstStyle/>
          <a:p>
            <a:r>
              <a:rPr lang="en-US" altLang="ja-JP" sz="2800" b="1" dirty="0">
                <a:latin typeface="+mn-ea"/>
              </a:rPr>
              <a:t>AppSuite</a:t>
            </a:r>
            <a:r>
              <a:rPr lang="ja-JP" altLang="en-US" sz="2800" b="1" dirty="0">
                <a:latin typeface="+mn-ea"/>
              </a:rPr>
              <a:t>試使用を開始するスイッチを</a:t>
            </a:r>
            <a:r>
              <a:rPr lang="en-US" altLang="ja-JP" sz="2800" b="1" dirty="0">
                <a:latin typeface="+mn-ea"/>
              </a:rPr>
              <a:t>ON</a:t>
            </a:r>
            <a:r>
              <a:rPr lang="ja-JP" altLang="en-US" sz="2800" b="1" dirty="0">
                <a:latin typeface="+mn-ea"/>
              </a:rPr>
              <a:t>！</a:t>
            </a:r>
            <a:endParaRPr kumimoji="1" lang="ja-JP" altLang="en-US" sz="2800" b="1" dirty="0">
              <a:latin typeface="+mn-ea"/>
            </a:endParaRPr>
          </a:p>
        </p:txBody>
      </p:sp>
      <p:sp>
        <p:nvSpPr>
          <p:cNvPr id="9" name="テキスト ボックス 8">
            <a:extLst>
              <a:ext uri="{FF2B5EF4-FFF2-40B4-BE49-F238E27FC236}">
                <a16:creationId xmlns:a16="http://schemas.microsoft.com/office/drawing/2014/main" id="{524107BB-8C47-4901-8D74-993ECA026A92}"/>
              </a:ext>
            </a:extLst>
          </p:cNvPr>
          <p:cNvSpPr txBox="1"/>
          <p:nvPr/>
        </p:nvSpPr>
        <p:spPr>
          <a:xfrm>
            <a:off x="1513470" y="994019"/>
            <a:ext cx="10485895" cy="707886"/>
          </a:xfrm>
          <a:prstGeom prst="rect">
            <a:avLst/>
          </a:prstGeom>
          <a:noFill/>
        </p:spPr>
        <p:txBody>
          <a:bodyPr vert="horz" wrap="square" rtlCol="0">
            <a:spAutoFit/>
          </a:bodyPr>
          <a:lstStyle/>
          <a:p>
            <a:r>
              <a:rPr kumimoji="1" lang="ja-JP" altLang="en-US" sz="2000" dirty="0">
                <a:latin typeface="+mn-ea"/>
              </a:rPr>
              <a:t>管理者設定に戻り、画面右上</a:t>
            </a:r>
            <a:r>
              <a:rPr kumimoji="1" lang="ja-JP" altLang="en-US" sz="2000" dirty="0">
                <a:highlight>
                  <a:srgbClr val="FFFF00"/>
                </a:highlight>
                <a:latin typeface="+mn-ea"/>
              </a:rPr>
              <a:t>「</a:t>
            </a:r>
            <a:r>
              <a:rPr kumimoji="1" lang="ja-JP" altLang="en-US" sz="2000" b="1" dirty="0">
                <a:highlight>
                  <a:srgbClr val="FFFF00"/>
                </a:highlight>
                <a:latin typeface="+mn-ea"/>
              </a:rPr>
              <a:t>スパナ</a:t>
            </a:r>
            <a:r>
              <a:rPr kumimoji="1" lang="ja-JP" altLang="en-US" sz="2000" dirty="0">
                <a:highlight>
                  <a:srgbClr val="FFFF00"/>
                </a:highlight>
                <a:latin typeface="+mn-ea"/>
              </a:rPr>
              <a:t>」アイコン</a:t>
            </a:r>
            <a:r>
              <a:rPr kumimoji="1" lang="ja-JP" altLang="en-US" sz="2000" dirty="0">
                <a:latin typeface="+mn-ea"/>
              </a:rPr>
              <a:t>をクリック、</a:t>
            </a:r>
            <a:endParaRPr kumimoji="1" lang="en-US" altLang="ja-JP" sz="2000" dirty="0">
              <a:latin typeface="+mn-ea"/>
            </a:endParaRPr>
          </a:p>
          <a:p>
            <a:r>
              <a:rPr kumimoji="1" lang="ja-JP" altLang="en-US" sz="2000" dirty="0">
                <a:latin typeface="+mn-ea"/>
              </a:rPr>
              <a:t>次に</a:t>
            </a:r>
            <a:r>
              <a:rPr kumimoji="1" lang="ja-JP" altLang="en-US" sz="2000" dirty="0">
                <a:highlight>
                  <a:srgbClr val="FFFF00"/>
                </a:highlight>
                <a:latin typeface="+mn-ea"/>
              </a:rPr>
              <a:t>「</a:t>
            </a:r>
            <a:r>
              <a:rPr kumimoji="1" lang="ja-JP" altLang="en-US" sz="2000" b="1" dirty="0">
                <a:highlight>
                  <a:srgbClr val="FFFF00"/>
                </a:highlight>
                <a:latin typeface="+mn-ea"/>
              </a:rPr>
              <a:t>ライセンス設定</a:t>
            </a:r>
            <a:r>
              <a:rPr kumimoji="1" lang="ja-JP" altLang="en-US" sz="2000" dirty="0">
                <a:highlight>
                  <a:srgbClr val="FFFF00"/>
                </a:highlight>
                <a:latin typeface="+mn-ea"/>
              </a:rPr>
              <a:t>」</a:t>
            </a:r>
            <a:r>
              <a:rPr kumimoji="1" lang="ja-JP" altLang="en-US" sz="2000" dirty="0">
                <a:latin typeface="+mn-ea"/>
              </a:rPr>
              <a:t>をクリック。</a:t>
            </a:r>
            <a:endParaRPr kumimoji="1" lang="en-US" altLang="ja-JP" sz="2000" dirty="0">
              <a:latin typeface="+mn-ea"/>
            </a:endParaRPr>
          </a:p>
        </p:txBody>
      </p:sp>
      <p:sp>
        <p:nvSpPr>
          <p:cNvPr id="10" name="フレーム 9">
            <a:extLst>
              <a:ext uri="{FF2B5EF4-FFF2-40B4-BE49-F238E27FC236}">
                <a16:creationId xmlns:a16="http://schemas.microsoft.com/office/drawing/2014/main" id="{7CB0D0F9-4912-4E10-869A-B62784DE7A6C}"/>
              </a:ext>
            </a:extLst>
          </p:cNvPr>
          <p:cNvSpPr/>
          <p:nvPr/>
        </p:nvSpPr>
        <p:spPr>
          <a:xfrm>
            <a:off x="1517510" y="3994077"/>
            <a:ext cx="3283090" cy="457200"/>
          </a:xfrm>
          <a:prstGeom prst="frame">
            <a:avLst>
              <a:gd name="adj1" fmla="val 1448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2" name="グループ化 1">
            <a:extLst>
              <a:ext uri="{FF2B5EF4-FFF2-40B4-BE49-F238E27FC236}">
                <a16:creationId xmlns:a16="http://schemas.microsoft.com/office/drawing/2014/main" id="{1EB8C596-8439-4D0C-B616-175C9CC37AB7}"/>
              </a:ext>
            </a:extLst>
          </p:cNvPr>
          <p:cNvGrpSpPr/>
          <p:nvPr/>
        </p:nvGrpSpPr>
        <p:grpSpPr>
          <a:xfrm>
            <a:off x="1352550" y="1981200"/>
            <a:ext cx="9486900" cy="4329371"/>
            <a:chOff x="1352550" y="2133600"/>
            <a:chExt cx="9486900" cy="4329371"/>
          </a:xfrm>
        </p:grpSpPr>
        <p:pic>
          <p:nvPicPr>
            <p:cNvPr id="13" name="図 12" descr="グラフィカル ユーザー インターフェイス, テキスト, アプリケーション, メール&#10;&#10;自動的に生成された説明">
              <a:extLst>
                <a:ext uri="{FF2B5EF4-FFF2-40B4-BE49-F238E27FC236}">
                  <a16:creationId xmlns:a16="http://schemas.microsoft.com/office/drawing/2014/main" id="{E8FEEC4C-3CA1-4579-B20A-BC316BCDA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50" y="2133600"/>
              <a:ext cx="9486900" cy="4329371"/>
            </a:xfrm>
            <a:prstGeom prst="rect">
              <a:avLst/>
            </a:prstGeom>
            <a:ln>
              <a:solidFill>
                <a:schemeClr val="tx1"/>
              </a:solidFill>
            </a:ln>
          </p:spPr>
        </p:pic>
        <p:sp>
          <p:nvSpPr>
            <p:cNvPr id="17" name="円: 塗りつぶしなし 16">
              <a:extLst>
                <a:ext uri="{FF2B5EF4-FFF2-40B4-BE49-F238E27FC236}">
                  <a16:creationId xmlns:a16="http://schemas.microsoft.com/office/drawing/2014/main" id="{697B0E91-9C8E-42F5-A5D9-64791D1921DF}"/>
                </a:ext>
              </a:extLst>
            </p:cNvPr>
            <p:cNvSpPr/>
            <p:nvPr/>
          </p:nvSpPr>
          <p:spPr>
            <a:xfrm>
              <a:off x="10260779" y="2388886"/>
              <a:ext cx="571893" cy="609600"/>
            </a:xfrm>
            <a:prstGeom prst="donut">
              <a:avLst>
                <a:gd name="adj" fmla="val 101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0" name="図 19" descr="アイコン&#10;&#10;自動的に生成された説明">
              <a:extLst>
                <a:ext uri="{FF2B5EF4-FFF2-40B4-BE49-F238E27FC236}">
                  <a16:creationId xmlns:a16="http://schemas.microsoft.com/office/drawing/2014/main" id="{BAFA3CAC-7C22-4946-A9CB-CED2CE2DF8F4}"/>
                </a:ext>
              </a:extLst>
            </p:cNvPr>
            <p:cNvPicPr>
              <a:picLocks noChangeAspect="1"/>
            </p:cNvPicPr>
            <p:nvPr/>
          </p:nvPicPr>
          <p:blipFill>
            <a:blip r:embed="rId3"/>
            <a:stretch>
              <a:fillRect/>
            </a:stretch>
          </p:blipFill>
          <p:spPr>
            <a:xfrm rot="18062818">
              <a:off x="10049688" y="3111163"/>
              <a:ext cx="594985" cy="470038"/>
            </a:xfrm>
            <a:prstGeom prst="rect">
              <a:avLst/>
            </a:prstGeom>
          </p:spPr>
        </p:pic>
        <p:sp>
          <p:nvSpPr>
            <p:cNvPr id="21" name="テキスト ボックス 20">
              <a:extLst>
                <a:ext uri="{FF2B5EF4-FFF2-40B4-BE49-F238E27FC236}">
                  <a16:creationId xmlns:a16="http://schemas.microsoft.com/office/drawing/2014/main" id="{C7EE2B93-E50C-42D2-A20A-DA46E716F584}"/>
                </a:ext>
              </a:extLst>
            </p:cNvPr>
            <p:cNvSpPr txBox="1"/>
            <p:nvPr/>
          </p:nvSpPr>
          <p:spPr>
            <a:xfrm>
              <a:off x="9854911" y="2877328"/>
              <a:ext cx="457199" cy="400110"/>
            </a:xfrm>
            <a:prstGeom prst="rect">
              <a:avLst/>
            </a:prstGeom>
            <a:noFill/>
          </p:spPr>
          <p:txBody>
            <a:bodyPr wrap="square" rtlCol="0">
              <a:spAutoFit/>
            </a:bodyPr>
            <a:lstStyle/>
            <a:p>
              <a:r>
                <a:rPr kumimoji="1" lang="ja-JP" altLang="en-US" sz="2000" b="1" dirty="0">
                  <a:solidFill>
                    <a:srgbClr val="FF0000"/>
                  </a:solidFill>
                </a:rPr>
                <a:t>①</a:t>
              </a:r>
            </a:p>
          </p:txBody>
        </p:sp>
        <p:pic>
          <p:nvPicPr>
            <p:cNvPr id="22" name="図 21" descr="アイコン&#10;&#10;自動的に生成された説明">
              <a:extLst>
                <a:ext uri="{FF2B5EF4-FFF2-40B4-BE49-F238E27FC236}">
                  <a16:creationId xmlns:a16="http://schemas.microsoft.com/office/drawing/2014/main" id="{0E0E33E7-FF51-4A1E-853F-804D90A6C36C}"/>
                </a:ext>
              </a:extLst>
            </p:cNvPr>
            <p:cNvPicPr>
              <a:picLocks noChangeAspect="1"/>
            </p:cNvPicPr>
            <p:nvPr/>
          </p:nvPicPr>
          <p:blipFill>
            <a:blip r:embed="rId3"/>
            <a:stretch>
              <a:fillRect/>
            </a:stretch>
          </p:blipFill>
          <p:spPr>
            <a:xfrm rot="18613480">
              <a:off x="7694065" y="5131666"/>
              <a:ext cx="594985" cy="470038"/>
            </a:xfrm>
            <a:prstGeom prst="rect">
              <a:avLst/>
            </a:prstGeom>
          </p:spPr>
        </p:pic>
        <p:sp>
          <p:nvSpPr>
            <p:cNvPr id="23" name="テキスト ボックス 22">
              <a:extLst>
                <a:ext uri="{FF2B5EF4-FFF2-40B4-BE49-F238E27FC236}">
                  <a16:creationId xmlns:a16="http://schemas.microsoft.com/office/drawing/2014/main" id="{1CBB8DC6-19EA-45F2-A22B-B2552DAFB80A}"/>
                </a:ext>
              </a:extLst>
            </p:cNvPr>
            <p:cNvSpPr txBox="1"/>
            <p:nvPr/>
          </p:nvSpPr>
          <p:spPr>
            <a:xfrm>
              <a:off x="7762957" y="4712250"/>
              <a:ext cx="457199" cy="400110"/>
            </a:xfrm>
            <a:prstGeom prst="rect">
              <a:avLst/>
            </a:prstGeom>
            <a:noFill/>
          </p:spPr>
          <p:txBody>
            <a:bodyPr wrap="square" rtlCol="0">
              <a:spAutoFit/>
            </a:bodyPr>
            <a:lstStyle/>
            <a:p>
              <a:r>
                <a:rPr lang="ja-JP" altLang="en-US" sz="2000" b="1" dirty="0">
                  <a:solidFill>
                    <a:srgbClr val="FF0000"/>
                  </a:solidFill>
                </a:rPr>
                <a:t>②</a:t>
              </a:r>
              <a:endParaRPr kumimoji="1" lang="ja-JP" altLang="en-US" sz="2000" b="1" dirty="0">
                <a:solidFill>
                  <a:srgbClr val="FF0000"/>
                </a:solidFill>
              </a:endParaRPr>
            </a:p>
          </p:txBody>
        </p:sp>
        <p:sp>
          <p:nvSpPr>
            <p:cNvPr id="24" name="フレーム 23">
              <a:extLst>
                <a:ext uri="{FF2B5EF4-FFF2-40B4-BE49-F238E27FC236}">
                  <a16:creationId xmlns:a16="http://schemas.microsoft.com/office/drawing/2014/main" id="{3A987E64-26A2-44E6-8335-4F957A8C3F36}"/>
                </a:ext>
              </a:extLst>
            </p:cNvPr>
            <p:cNvSpPr/>
            <p:nvPr/>
          </p:nvSpPr>
          <p:spPr>
            <a:xfrm>
              <a:off x="8220079" y="4697010"/>
              <a:ext cx="1457321" cy="331216"/>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62" name="フッター プレースホルダー 3">
            <a:extLst>
              <a:ext uri="{FF2B5EF4-FFF2-40B4-BE49-F238E27FC236}">
                <a16:creationId xmlns:a16="http://schemas.microsoft.com/office/drawing/2014/main" id="{5E3626A5-05F8-46D7-B527-5082B85D1C45}"/>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 2021 NEOJAPAN Inc. PP519AA21043</a:t>
            </a:r>
            <a:endParaRPr lang="ja-JP" altLang="en-US" dirty="0"/>
          </a:p>
        </p:txBody>
      </p:sp>
      <p:sp>
        <p:nvSpPr>
          <p:cNvPr id="4" name="四角形: 角を丸くする 3">
            <a:extLst>
              <a:ext uri="{FF2B5EF4-FFF2-40B4-BE49-F238E27FC236}">
                <a16:creationId xmlns:a16="http://schemas.microsoft.com/office/drawing/2014/main" id="{0F0D77C2-B1ED-97AD-54B6-98BBFD62F0C5}"/>
              </a:ext>
            </a:extLst>
          </p:cNvPr>
          <p:cNvSpPr/>
          <p:nvPr/>
        </p:nvSpPr>
        <p:spPr>
          <a:xfrm>
            <a:off x="10380919" y="121479"/>
            <a:ext cx="1583675" cy="602695"/>
          </a:xfrm>
          <a:prstGeom prst="roundRect">
            <a:avLst>
              <a:gd name="adj" fmla="val 47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pic>
        <p:nvPicPr>
          <p:cNvPr id="11" name="図 10" descr="文字が書かれている&#10;&#10;低い精度で自動的に生成された説明">
            <a:extLst>
              <a:ext uri="{FF2B5EF4-FFF2-40B4-BE49-F238E27FC236}">
                <a16:creationId xmlns:a16="http://schemas.microsoft.com/office/drawing/2014/main" id="{FFF3CA09-34AA-F03E-D6F8-ED6DAACE5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12" name="図 11" descr="挿絵, 記号 が含まれている画像&#10;&#10;自動的に生成された説明">
            <a:extLst>
              <a:ext uri="{FF2B5EF4-FFF2-40B4-BE49-F238E27FC236}">
                <a16:creationId xmlns:a16="http://schemas.microsoft.com/office/drawing/2014/main" id="{F0552BCE-D840-24DC-AF9C-8D87AC1316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grpSp>
        <p:nvGrpSpPr>
          <p:cNvPr id="7" name="グループ化 6">
            <a:extLst>
              <a:ext uri="{FF2B5EF4-FFF2-40B4-BE49-F238E27FC236}">
                <a16:creationId xmlns:a16="http://schemas.microsoft.com/office/drawing/2014/main" id="{3CFA1657-8FAE-D87E-2F01-64799501EBFF}"/>
              </a:ext>
            </a:extLst>
          </p:cNvPr>
          <p:cNvGrpSpPr/>
          <p:nvPr/>
        </p:nvGrpSpPr>
        <p:grpSpPr>
          <a:xfrm>
            <a:off x="305176" y="1066206"/>
            <a:ext cx="875177" cy="584775"/>
            <a:chOff x="307820" y="905402"/>
            <a:chExt cx="875177" cy="584775"/>
          </a:xfrm>
        </p:grpSpPr>
        <p:sp>
          <p:nvSpPr>
            <p:cNvPr id="19" name="四角形: 角を丸くする 18">
              <a:extLst>
                <a:ext uri="{FF2B5EF4-FFF2-40B4-BE49-F238E27FC236}">
                  <a16:creationId xmlns:a16="http://schemas.microsoft.com/office/drawing/2014/main" id="{33E508C0-7AE5-BF6D-825C-A96F10AB2FCB}"/>
                </a:ext>
              </a:extLst>
            </p:cNvPr>
            <p:cNvSpPr/>
            <p:nvPr/>
          </p:nvSpPr>
          <p:spPr>
            <a:xfrm>
              <a:off x="307820" y="969104"/>
              <a:ext cx="875177" cy="500972"/>
            </a:xfrm>
            <a:prstGeom prst="roundRect">
              <a:avLst/>
            </a:prstGeom>
            <a:solidFill>
              <a:srgbClr val="F8DAEF"/>
            </a:solidFill>
            <a:ln>
              <a:solidFill>
                <a:srgbClr val="F8D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F8454E53-0278-CD6A-D271-14835BCB953A}"/>
                </a:ext>
              </a:extLst>
            </p:cNvPr>
            <p:cNvSpPr txBox="1"/>
            <p:nvPr/>
          </p:nvSpPr>
          <p:spPr>
            <a:xfrm>
              <a:off x="533400" y="905402"/>
              <a:ext cx="325226" cy="584775"/>
            </a:xfrm>
            <a:prstGeom prst="rect">
              <a:avLst/>
            </a:prstGeom>
            <a:noFill/>
          </p:spPr>
          <p:txBody>
            <a:bodyPr wrap="square" rtlCol="0">
              <a:spAutoFit/>
            </a:bodyPr>
            <a:lstStyle/>
            <a:p>
              <a:r>
                <a:rPr kumimoji="1" lang="en-US" altLang="ja-JP" sz="3200" b="1" dirty="0"/>
                <a:t>1</a:t>
              </a:r>
              <a:endParaRPr kumimoji="1" lang="ja-JP" altLang="en-US" sz="3200" b="1" dirty="0"/>
            </a:p>
          </p:txBody>
        </p:sp>
      </p:grpSp>
    </p:spTree>
    <p:extLst>
      <p:ext uri="{BB962C8B-B14F-4D97-AF65-F5344CB8AC3E}">
        <p14:creationId xmlns:p14="http://schemas.microsoft.com/office/powerpoint/2010/main" val="2825619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F25B8F-A217-E2B9-CE72-608D5688ECC5}"/>
              </a:ext>
            </a:extLst>
          </p:cNvPr>
          <p:cNvSpPr/>
          <p:nvPr/>
        </p:nvSpPr>
        <p:spPr>
          <a:xfrm>
            <a:off x="0" y="0"/>
            <a:ext cx="12192000" cy="845655"/>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object 5"/>
          <p:cNvSpPr txBox="1">
            <a:spLocks noGrp="1"/>
          </p:cNvSpPr>
          <p:nvPr>
            <p:ph type="ftr" sz="quarter" idx="5"/>
          </p:nvPr>
        </p:nvSpPr>
        <p:spPr>
          <a:prstGeom prst="rect">
            <a:avLst/>
          </a:prstGeom>
        </p:spPr>
        <p:txBody>
          <a:bodyPr vert="horz" wrap="square" lIns="0" tIns="24130" rIns="0" bIns="0" rtlCol="0">
            <a:spAutoFit/>
          </a:body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6" name="object 6"/>
          <p:cNvSpPr txBox="1">
            <a:spLocks noGrp="1"/>
          </p:cNvSpPr>
          <p:nvPr>
            <p:ph type="sldNum" sz="quarter" idx="7"/>
          </p:nvPr>
        </p:nvSpPr>
        <p:spPr>
          <a:prstGeom prst="rect">
            <a:avLst/>
          </a:prstGeom>
        </p:spPr>
        <p:txBody>
          <a:bodyPr vert="horz" wrap="square" lIns="0" tIns="24130" rIns="0" bIns="0" rtlCol="0">
            <a:spAutoFit/>
          </a:bodyPr>
          <a:lstStyle/>
          <a:p>
            <a:pPr marL="38100">
              <a:lnSpc>
                <a:spcPct val="100000"/>
              </a:lnSpc>
              <a:spcBef>
                <a:spcPts val="190"/>
              </a:spcBef>
            </a:pPr>
            <a:fld id="{81D60167-4931-47E6-BA6A-407CBD079E47}" type="slidenum">
              <a:rPr dirty="0"/>
              <a:t>11</a:t>
            </a:fld>
            <a:endParaRPr dirty="0"/>
          </a:p>
        </p:txBody>
      </p:sp>
      <p:sp>
        <p:nvSpPr>
          <p:cNvPr id="8" name="テキスト ボックス 7">
            <a:extLst>
              <a:ext uri="{FF2B5EF4-FFF2-40B4-BE49-F238E27FC236}">
                <a16:creationId xmlns:a16="http://schemas.microsoft.com/office/drawing/2014/main" id="{58EB43A9-D89B-47D8-B5F3-4011ABB9CF1C}"/>
              </a:ext>
            </a:extLst>
          </p:cNvPr>
          <p:cNvSpPr txBox="1"/>
          <p:nvPr/>
        </p:nvSpPr>
        <p:spPr>
          <a:xfrm>
            <a:off x="304800" y="145287"/>
            <a:ext cx="7939894" cy="523220"/>
          </a:xfrm>
          <a:prstGeom prst="rect">
            <a:avLst/>
          </a:prstGeom>
          <a:noFill/>
        </p:spPr>
        <p:txBody>
          <a:bodyPr wrap="square" rtlCol="0">
            <a:spAutoFit/>
          </a:bodyPr>
          <a:lstStyle/>
          <a:p>
            <a:r>
              <a:rPr lang="en-US" altLang="ja-JP" sz="2800" b="1" dirty="0">
                <a:latin typeface="+mn-ea"/>
              </a:rPr>
              <a:t>AppSuite</a:t>
            </a:r>
            <a:r>
              <a:rPr lang="ja-JP" altLang="en-US" sz="2800" b="1" dirty="0">
                <a:latin typeface="+mn-ea"/>
              </a:rPr>
              <a:t>試使用を開始するスイッチを</a:t>
            </a:r>
            <a:r>
              <a:rPr lang="en-US" altLang="ja-JP" sz="2800" b="1" dirty="0">
                <a:latin typeface="+mn-ea"/>
              </a:rPr>
              <a:t>ON</a:t>
            </a:r>
            <a:r>
              <a:rPr lang="ja-JP" altLang="en-US" sz="2800" b="1" dirty="0">
                <a:latin typeface="+mn-ea"/>
              </a:rPr>
              <a:t>！</a:t>
            </a:r>
            <a:endParaRPr kumimoji="1" lang="ja-JP" altLang="en-US" sz="2800" b="1" dirty="0">
              <a:latin typeface="+mn-ea"/>
            </a:endParaRPr>
          </a:p>
        </p:txBody>
      </p:sp>
      <p:sp>
        <p:nvSpPr>
          <p:cNvPr id="9" name="テキスト ボックス 8">
            <a:extLst>
              <a:ext uri="{FF2B5EF4-FFF2-40B4-BE49-F238E27FC236}">
                <a16:creationId xmlns:a16="http://schemas.microsoft.com/office/drawing/2014/main" id="{524107BB-8C47-4901-8D74-993ECA026A92}"/>
              </a:ext>
            </a:extLst>
          </p:cNvPr>
          <p:cNvSpPr txBox="1"/>
          <p:nvPr/>
        </p:nvSpPr>
        <p:spPr>
          <a:xfrm>
            <a:off x="1445788" y="981810"/>
            <a:ext cx="11040471" cy="707886"/>
          </a:xfrm>
          <a:prstGeom prst="rect">
            <a:avLst/>
          </a:prstGeom>
          <a:noFill/>
        </p:spPr>
        <p:txBody>
          <a:bodyPr vert="horz" wrap="square" rtlCol="0">
            <a:spAutoFit/>
          </a:bodyPr>
          <a:lstStyle/>
          <a:p>
            <a:r>
              <a:rPr kumimoji="1" lang="en-US" altLang="ja-JP" sz="2000" dirty="0">
                <a:latin typeface="+mn-ea"/>
              </a:rPr>
              <a:t>AppSuite</a:t>
            </a:r>
            <a:r>
              <a:rPr kumimoji="1" lang="ja-JP" altLang="en-US" sz="2000" dirty="0">
                <a:latin typeface="+mn-ea"/>
              </a:rPr>
              <a:t>項目の</a:t>
            </a:r>
            <a:r>
              <a:rPr kumimoji="1" lang="ja-JP" altLang="en-US" sz="2000" dirty="0">
                <a:highlight>
                  <a:srgbClr val="FFFF00"/>
                </a:highlight>
                <a:latin typeface="+mn-ea"/>
              </a:rPr>
              <a:t>「</a:t>
            </a:r>
            <a:r>
              <a:rPr kumimoji="1" lang="ja-JP" altLang="en-US" sz="2000" b="1" dirty="0">
                <a:highlight>
                  <a:srgbClr val="FFFF00"/>
                </a:highlight>
                <a:latin typeface="+mn-ea"/>
              </a:rPr>
              <a:t>試使用を開始する</a:t>
            </a:r>
            <a:r>
              <a:rPr kumimoji="1" lang="ja-JP" altLang="en-US" sz="2000" dirty="0">
                <a:highlight>
                  <a:srgbClr val="FFFF00"/>
                </a:highlight>
                <a:latin typeface="+mn-ea"/>
              </a:rPr>
              <a:t>」リンクをクリックで</a:t>
            </a:r>
            <a:r>
              <a:rPr kumimoji="1" lang="en-US" altLang="ja-JP" sz="2000" dirty="0">
                <a:highlight>
                  <a:srgbClr val="FFFF00"/>
                </a:highlight>
                <a:latin typeface="+mn-ea"/>
              </a:rPr>
              <a:t>OK</a:t>
            </a:r>
            <a:r>
              <a:rPr lang="ja-JP" altLang="en-US" sz="2000" dirty="0">
                <a:highlight>
                  <a:srgbClr val="FFFF00"/>
                </a:highlight>
                <a:latin typeface="+mn-ea"/>
              </a:rPr>
              <a:t>！</a:t>
            </a:r>
            <a:endParaRPr kumimoji="1" lang="en-US" altLang="ja-JP" sz="2000" dirty="0">
              <a:highlight>
                <a:srgbClr val="FFFF00"/>
              </a:highlight>
              <a:latin typeface="+mn-ea"/>
            </a:endParaRPr>
          </a:p>
          <a:p>
            <a:r>
              <a:rPr lang="ja-JP" altLang="en-US" sz="2000" dirty="0">
                <a:latin typeface="+mn-ea"/>
              </a:rPr>
              <a:t>期限切れとなっている場合はネオジャパン営業までご連絡ください。</a:t>
            </a:r>
            <a:r>
              <a:rPr lang="ja-JP" altLang="en-US" sz="1200" dirty="0">
                <a:latin typeface="+mn-ea"/>
              </a:rPr>
              <a:t>（お問合せ先：</a:t>
            </a:r>
            <a:r>
              <a:rPr lang="en-US" altLang="ja-JP" sz="1200" dirty="0">
                <a:latin typeface="+mn-ea"/>
              </a:rPr>
              <a:t>neo@desknets.com</a:t>
            </a:r>
            <a:r>
              <a:rPr lang="ja-JP" altLang="en-US" sz="1200" dirty="0">
                <a:latin typeface="+mn-ea"/>
              </a:rPr>
              <a:t>）</a:t>
            </a:r>
            <a:endParaRPr kumimoji="1" lang="en-US" altLang="ja-JP" dirty="0">
              <a:latin typeface="+mn-ea"/>
            </a:endParaRPr>
          </a:p>
        </p:txBody>
      </p:sp>
      <p:grpSp>
        <p:nvGrpSpPr>
          <p:cNvPr id="64" name="グループ化 63">
            <a:extLst>
              <a:ext uri="{FF2B5EF4-FFF2-40B4-BE49-F238E27FC236}">
                <a16:creationId xmlns:a16="http://schemas.microsoft.com/office/drawing/2014/main" id="{91008373-D710-4A47-A8D6-0A87618924A1}"/>
              </a:ext>
            </a:extLst>
          </p:cNvPr>
          <p:cNvGrpSpPr/>
          <p:nvPr/>
        </p:nvGrpSpPr>
        <p:grpSpPr>
          <a:xfrm>
            <a:off x="1866900" y="1764378"/>
            <a:ext cx="8458200" cy="4724559"/>
            <a:chOff x="1866900" y="1752600"/>
            <a:chExt cx="8458200" cy="4724559"/>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24368722-FCA6-4784-80D3-418126E49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1752600"/>
              <a:ext cx="8458200" cy="4724559"/>
            </a:xfrm>
            <a:prstGeom prst="rect">
              <a:avLst/>
            </a:prstGeom>
            <a:ln>
              <a:solidFill>
                <a:schemeClr val="tx1"/>
              </a:solidFill>
            </a:ln>
          </p:spPr>
        </p:pic>
        <p:sp>
          <p:nvSpPr>
            <p:cNvPr id="12" name="フレーム 11">
              <a:extLst>
                <a:ext uri="{FF2B5EF4-FFF2-40B4-BE49-F238E27FC236}">
                  <a16:creationId xmlns:a16="http://schemas.microsoft.com/office/drawing/2014/main" id="{01A3708A-ACA1-4B38-80A2-E4D9EA25DFB7}"/>
                </a:ext>
              </a:extLst>
            </p:cNvPr>
            <p:cNvSpPr/>
            <p:nvPr/>
          </p:nvSpPr>
          <p:spPr>
            <a:xfrm>
              <a:off x="7496268" y="2590800"/>
              <a:ext cx="2638331" cy="1752600"/>
            </a:xfrm>
            <a:prstGeom prst="frame">
              <a:avLst>
                <a:gd name="adj1" fmla="val 47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25" name="図 24" descr="アイコン&#10;&#10;自動的に生成された説明">
              <a:extLst>
                <a:ext uri="{FF2B5EF4-FFF2-40B4-BE49-F238E27FC236}">
                  <a16:creationId xmlns:a16="http://schemas.microsoft.com/office/drawing/2014/main" id="{5258294F-BAD5-48C0-B215-07C749D659A9}"/>
                </a:ext>
              </a:extLst>
            </p:cNvPr>
            <p:cNvPicPr>
              <a:picLocks noChangeAspect="1"/>
            </p:cNvPicPr>
            <p:nvPr/>
          </p:nvPicPr>
          <p:blipFill>
            <a:blip r:embed="rId3"/>
            <a:stretch>
              <a:fillRect/>
            </a:stretch>
          </p:blipFill>
          <p:spPr>
            <a:xfrm rot="16200000">
              <a:off x="7844177" y="4570585"/>
              <a:ext cx="767838" cy="606592"/>
            </a:xfrm>
            <a:prstGeom prst="rect">
              <a:avLst/>
            </a:prstGeom>
          </p:spPr>
        </p:pic>
      </p:grpSp>
      <p:sp>
        <p:nvSpPr>
          <p:cNvPr id="19" name="テキスト ボックス 18">
            <a:extLst>
              <a:ext uri="{FF2B5EF4-FFF2-40B4-BE49-F238E27FC236}">
                <a16:creationId xmlns:a16="http://schemas.microsoft.com/office/drawing/2014/main" id="{818B002C-329F-4F92-8A2D-FE22ACE94BF3}"/>
              </a:ext>
            </a:extLst>
          </p:cNvPr>
          <p:cNvSpPr txBox="1"/>
          <p:nvPr/>
        </p:nvSpPr>
        <p:spPr>
          <a:xfrm>
            <a:off x="8244694" y="6520190"/>
            <a:ext cx="3476532" cy="261610"/>
          </a:xfrm>
          <a:prstGeom prst="rect">
            <a:avLst/>
          </a:prstGeom>
          <a:noFill/>
        </p:spPr>
        <p:txBody>
          <a:bodyPr wrap="square" rtlCol="0">
            <a:spAutoFit/>
          </a:bodyPr>
          <a:lstStyle/>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上記画面では試使用を開始している表示です。</a:t>
            </a:r>
          </a:p>
        </p:txBody>
      </p:sp>
      <p:sp>
        <p:nvSpPr>
          <p:cNvPr id="26" name="正方形/長方形 25">
            <a:extLst>
              <a:ext uri="{FF2B5EF4-FFF2-40B4-BE49-F238E27FC236}">
                <a16:creationId xmlns:a16="http://schemas.microsoft.com/office/drawing/2014/main" id="{1B1564A4-E30D-4B69-95DC-3613F58D8C05}"/>
              </a:ext>
            </a:extLst>
          </p:cNvPr>
          <p:cNvSpPr/>
          <p:nvPr/>
        </p:nvSpPr>
        <p:spPr>
          <a:xfrm>
            <a:off x="3276600" y="2286000"/>
            <a:ext cx="1828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ッター プレースホルダー 3">
            <a:extLst>
              <a:ext uri="{FF2B5EF4-FFF2-40B4-BE49-F238E27FC236}">
                <a16:creationId xmlns:a16="http://schemas.microsoft.com/office/drawing/2014/main" id="{7C19FA45-1CA6-4515-87B7-C0CA8E0D4176}"/>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 2021 NEOJAPAN Inc. PP519AA21043</a:t>
            </a:r>
            <a:endParaRPr lang="ja-JP" altLang="en-US" dirty="0"/>
          </a:p>
        </p:txBody>
      </p:sp>
      <p:sp>
        <p:nvSpPr>
          <p:cNvPr id="3" name="四角形: 角を丸くする 2">
            <a:extLst>
              <a:ext uri="{FF2B5EF4-FFF2-40B4-BE49-F238E27FC236}">
                <a16:creationId xmlns:a16="http://schemas.microsoft.com/office/drawing/2014/main" id="{1512F7D6-DBA2-2F08-0DBE-D6659BCA2918}"/>
              </a:ext>
            </a:extLst>
          </p:cNvPr>
          <p:cNvSpPr/>
          <p:nvPr/>
        </p:nvSpPr>
        <p:spPr>
          <a:xfrm>
            <a:off x="10380919" y="121479"/>
            <a:ext cx="1583675" cy="602695"/>
          </a:xfrm>
          <a:prstGeom prst="roundRect">
            <a:avLst>
              <a:gd name="adj" fmla="val 47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pic>
        <p:nvPicPr>
          <p:cNvPr id="4" name="図 3" descr="文字が書かれている&#10;&#10;低い精度で自動的に生成された説明">
            <a:extLst>
              <a:ext uri="{FF2B5EF4-FFF2-40B4-BE49-F238E27FC236}">
                <a16:creationId xmlns:a16="http://schemas.microsoft.com/office/drawing/2014/main" id="{C19D499E-2A6D-2F3E-9A83-FB88110827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10" name="図 9" descr="挿絵, 記号 が含まれている画像&#10;&#10;自動的に生成された説明">
            <a:extLst>
              <a:ext uri="{FF2B5EF4-FFF2-40B4-BE49-F238E27FC236}">
                <a16:creationId xmlns:a16="http://schemas.microsoft.com/office/drawing/2014/main" id="{B00B31A4-E5D2-D76C-6412-D2558F2452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grpSp>
        <p:nvGrpSpPr>
          <p:cNvPr id="7" name="グループ化 6">
            <a:extLst>
              <a:ext uri="{FF2B5EF4-FFF2-40B4-BE49-F238E27FC236}">
                <a16:creationId xmlns:a16="http://schemas.microsoft.com/office/drawing/2014/main" id="{09716E8E-792F-FCAB-B837-9724D0863466}"/>
              </a:ext>
            </a:extLst>
          </p:cNvPr>
          <p:cNvGrpSpPr/>
          <p:nvPr/>
        </p:nvGrpSpPr>
        <p:grpSpPr>
          <a:xfrm>
            <a:off x="305176" y="1066206"/>
            <a:ext cx="875177" cy="584775"/>
            <a:chOff x="307820" y="905402"/>
            <a:chExt cx="875177" cy="584775"/>
          </a:xfrm>
        </p:grpSpPr>
        <p:sp>
          <p:nvSpPr>
            <p:cNvPr id="13" name="四角形: 角を丸くする 12">
              <a:extLst>
                <a:ext uri="{FF2B5EF4-FFF2-40B4-BE49-F238E27FC236}">
                  <a16:creationId xmlns:a16="http://schemas.microsoft.com/office/drawing/2014/main" id="{5D87A411-9EC1-2DCC-19B0-4D82E0BF2771}"/>
                </a:ext>
              </a:extLst>
            </p:cNvPr>
            <p:cNvSpPr/>
            <p:nvPr/>
          </p:nvSpPr>
          <p:spPr>
            <a:xfrm>
              <a:off x="307820" y="969104"/>
              <a:ext cx="875177" cy="500972"/>
            </a:xfrm>
            <a:prstGeom prst="roundRect">
              <a:avLst/>
            </a:prstGeom>
            <a:solidFill>
              <a:srgbClr val="F8DAEF"/>
            </a:solidFill>
            <a:ln>
              <a:solidFill>
                <a:srgbClr val="F8D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4C6E101F-E221-230F-62EA-B416FEF94F64}"/>
                </a:ext>
              </a:extLst>
            </p:cNvPr>
            <p:cNvSpPr txBox="1"/>
            <p:nvPr/>
          </p:nvSpPr>
          <p:spPr>
            <a:xfrm>
              <a:off x="533400" y="905402"/>
              <a:ext cx="325226" cy="584775"/>
            </a:xfrm>
            <a:prstGeom prst="rect">
              <a:avLst/>
            </a:prstGeom>
            <a:noFill/>
          </p:spPr>
          <p:txBody>
            <a:bodyPr wrap="square" rtlCol="0">
              <a:spAutoFit/>
            </a:bodyPr>
            <a:lstStyle/>
            <a:p>
              <a:r>
                <a:rPr kumimoji="1" lang="en-US" altLang="ja-JP" sz="3200" b="1" dirty="0"/>
                <a:t>2</a:t>
              </a:r>
              <a:endParaRPr kumimoji="1" lang="ja-JP" altLang="en-US" sz="3200" b="1" dirty="0"/>
            </a:p>
          </p:txBody>
        </p:sp>
      </p:grpSp>
    </p:spTree>
    <p:extLst>
      <p:ext uri="{BB962C8B-B14F-4D97-AF65-F5344CB8AC3E}">
        <p14:creationId xmlns:p14="http://schemas.microsoft.com/office/powerpoint/2010/main" val="915304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5F18F1C-1E87-7ED4-A196-0EBFEBB8B5AF}"/>
              </a:ext>
            </a:extLst>
          </p:cNvPr>
          <p:cNvSpPr/>
          <p:nvPr/>
        </p:nvSpPr>
        <p:spPr>
          <a:xfrm>
            <a:off x="0" y="0"/>
            <a:ext cx="12192000" cy="6858000"/>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572CAE3C-7A8D-A66A-58DB-CD84CC5431C6}"/>
              </a:ext>
            </a:extLst>
          </p:cNvPr>
          <p:cNvSpPr/>
          <p:nvPr/>
        </p:nvSpPr>
        <p:spPr>
          <a:xfrm>
            <a:off x="0" y="-1"/>
            <a:ext cx="12192000" cy="935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614D48E5-62F5-BB59-3C0E-563792DFB88B}"/>
              </a:ext>
            </a:extLst>
          </p:cNvPr>
          <p:cNvSpPr txBox="1"/>
          <p:nvPr/>
        </p:nvSpPr>
        <p:spPr>
          <a:xfrm>
            <a:off x="2107925" y="2221071"/>
            <a:ext cx="8153400" cy="523220"/>
          </a:xfrm>
          <a:prstGeom prst="rect">
            <a:avLst/>
          </a:prstGeom>
          <a:noFill/>
        </p:spPr>
        <p:txBody>
          <a:bodyPr wrap="square" rtlCol="0">
            <a:spAutoFit/>
          </a:bodyPr>
          <a:lstStyle/>
          <a:p>
            <a:r>
              <a:rPr kumimoji="1" lang="en-US" altLang="ja-JP" sz="2800" dirty="0">
                <a:solidFill>
                  <a:schemeClr val="bg1">
                    <a:lumMod val="65000"/>
                  </a:schemeClr>
                </a:solidFill>
                <a:latin typeface="+mn-ea"/>
              </a:rPr>
              <a:t>1. </a:t>
            </a:r>
            <a:r>
              <a:rPr kumimoji="1" lang="ja-JP" altLang="en-US" sz="2800" dirty="0">
                <a:solidFill>
                  <a:schemeClr val="bg1">
                    <a:lumMod val="65000"/>
                  </a:schemeClr>
                </a:solidFill>
                <a:latin typeface="+mn-ea"/>
              </a:rPr>
              <a:t>　・・・　</a:t>
            </a:r>
            <a:r>
              <a:rPr lang="ja-JP" altLang="en-US" sz="2800" dirty="0">
                <a:solidFill>
                  <a:schemeClr val="bg1">
                    <a:lumMod val="65000"/>
                  </a:schemeClr>
                </a:solidFill>
                <a:latin typeface="+mn-ea"/>
              </a:rPr>
              <a:t> </a:t>
            </a:r>
            <a:r>
              <a:rPr kumimoji="1" lang="en-US" altLang="ja-JP" sz="2800" dirty="0">
                <a:solidFill>
                  <a:schemeClr val="bg1">
                    <a:lumMod val="65000"/>
                  </a:schemeClr>
                </a:solidFill>
                <a:latin typeface="+mn-ea"/>
              </a:rPr>
              <a:t>AppSuite</a:t>
            </a:r>
            <a:r>
              <a:rPr kumimoji="1" lang="ja-JP" altLang="en-US" sz="2800" dirty="0">
                <a:solidFill>
                  <a:schemeClr val="bg1">
                    <a:lumMod val="65000"/>
                  </a:schemeClr>
                </a:solidFill>
                <a:latin typeface="+mn-ea"/>
              </a:rPr>
              <a:t>自体を</a:t>
            </a:r>
            <a:r>
              <a:rPr lang="ja-JP" altLang="en-US" sz="2800" dirty="0">
                <a:solidFill>
                  <a:schemeClr val="bg1">
                    <a:lumMod val="65000"/>
                  </a:schemeClr>
                </a:solidFill>
                <a:latin typeface="+mn-ea"/>
              </a:rPr>
              <a:t>利用可能にする</a:t>
            </a:r>
            <a:r>
              <a:rPr kumimoji="1" lang="ja-JP" altLang="en-US" sz="2800" dirty="0">
                <a:solidFill>
                  <a:schemeClr val="bg1">
                    <a:lumMod val="65000"/>
                  </a:schemeClr>
                </a:solidFill>
                <a:latin typeface="+mn-ea"/>
              </a:rPr>
              <a:t>設定</a:t>
            </a:r>
          </a:p>
        </p:txBody>
      </p:sp>
      <p:sp>
        <p:nvSpPr>
          <p:cNvPr id="4" name="テキスト ボックス 3">
            <a:extLst>
              <a:ext uri="{FF2B5EF4-FFF2-40B4-BE49-F238E27FC236}">
                <a16:creationId xmlns:a16="http://schemas.microsoft.com/office/drawing/2014/main" id="{3A9527A5-0D59-4763-7E07-553FD3C9C710}"/>
              </a:ext>
            </a:extLst>
          </p:cNvPr>
          <p:cNvSpPr txBox="1"/>
          <p:nvPr/>
        </p:nvSpPr>
        <p:spPr>
          <a:xfrm>
            <a:off x="2209800" y="3219420"/>
            <a:ext cx="7772400" cy="523220"/>
          </a:xfrm>
          <a:prstGeom prst="rect">
            <a:avLst/>
          </a:prstGeom>
          <a:noFill/>
        </p:spPr>
        <p:txBody>
          <a:bodyPr wrap="square" rtlCol="0">
            <a:spAutoFit/>
          </a:bodyPr>
          <a:lstStyle/>
          <a:p>
            <a:r>
              <a:rPr kumimoji="1" lang="en-US" altLang="ja-JP" sz="2800" dirty="0">
                <a:solidFill>
                  <a:schemeClr val="bg1">
                    <a:lumMod val="65000"/>
                  </a:schemeClr>
                </a:solidFill>
                <a:latin typeface="+mn-ea"/>
              </a:rPr>
              <a:t>2.</a:t>
            </a:r>
            <a:r>
              <a:rPr kumimoji="1" lang="ja-JP" altLang="en-US" sz="2800" dirty="0">
                <a:solidFill>
                  <a:schemeClr val="bg1">
                    <a:lumMod val="65000"/>
                  </a:schemeClr>
                </a:solidFill>
                <a:latin typeface="+mn-ea"/>
              </a:rPr>
              <a:t> 　・・・　</a:t>
            </a:r>
            <a:r>
              <a:rPr lang="ja-JP" altLang="en-US" sz="2800" dirty="0">
                <a:solidFill>
                  <a:schemeClr val="bg1">
                    <a:lumMod val="65000"/>
                  </a:schemeClr>
                </a:solidFill>
                <a:latin typeface="+mn-ea"/>
              </a:rPr>
              <a:t> </a:t>
            </a:r>
            <a:r>
              <a:rPr kumimoji="1" lang="en-US" altLang="ja-JP" sz="2800" dirty="0">
                <a:solidFill>
                  <a:schemeClr val="bg1">
                    <a:lumMod val="65000"/>
                  </a:schemeClr>
                </a:solidFill>
                <a:latin typeface="+mn-ea"/>
              </a:rPr>
              <a:t> </a:t>
            </a:r>
            <a:r>
              <a:rPr kumimoji="1" lang="ja-JP" altLang="en-US" sz="2800" dirty="0">
                <a:solidFill>
                  <a:schemeClr val="bg1">
                    <a:lumMod val="65000"/>
                  </a:schemeClr>
                </a:solidFill>
                <a:latin typeface="+mn-ea"/>
              </a:rPr>
              <a:t>試使用を開始するスイッチを</a:t>
            </a:r>
            <a:r>
              <a:rPr kumimoji="1" lang="en-US" altLang="ja-JP" sz="2800" dirty="0">
                <a:solidFill>
                  <a:schemeClr val="bg1">
                    <a:lumMod val="65000"/>
                  </a:schemeClr>
                </a:solidFill>
                <a:latin typeface="+mn-ea"/>
              </a:rPr>
              <a:t>ON</a:t>
            </a:r>
            <a:r>
              <a:rPr kumimoji="1" lang="ja-JP" altLang="en-US" sz="2800" dirty="0">
                <a:solidFill>
                  <a:schemeClr val="bg1">
                    <a:lumMod val="65000"/>
                  </a:schemeClr>
                </a:solidFill>
                <a:latin typeface="+mn-ea"/>
              </a:rPr>
              <a:t>！</a:t>
            </a:r>
          </a:p>
        </p:txBody>
      </p:sp>
      <p:sp>
        <p:nvSpPr>
          <p:cNvPr id="5" name="テキスト ボックス 4">
            <a:extLst>
              <a:ext uri="{FF2B5EF4-FFF2-40B4-BE49-F238E27FC236}">
                <a16:creationId xmlns:a16="http://schemas.microsoft.com/office/drawing/2014/main" id="{4659CCBA-C5A7-B6BC-7E29-D6B9C6969D7A}"/>
              </a:ext>
            </a:extLst>
          </p:cNvPr>
          <p:cNvSpPr txBox="1"/>
          <p:nvPr/>
        </p:nvSpPr>
        <p:spPr>
          <a:xfrm>
            <a:off x="2552700" y="4191000"/>
            <a:ext cx="7086600" cy="646331"/>
          </a:xfrm>
          <a:prstGeom prst="rect">
            <a:avLst/>
          </a:prstGeom>
          <a:noFill/>
        </p:spPr>
        <p:txBody>
          <a:bodyPr wrap="square" rtlCol="0">
            <a:spAutoFit/>
          </a:bodyPr>
          <a:lstStyle/>
          <a:p>
            <a:r>
              <a:rPr lang="en-US" altLang="ja-JP" sz="3600" dirty="0">
                <a:latin typeface="+mn-ea"/>
              </a:rPr>
              <a:t>3. </a:t>
            </a:r>
            <a:r>
              <a:rPr kumimoji="1" lang="ja-JP" altLang="en-US" sz="3600" dirty="0">
                <a:latin typeface="+mn-ea"/>
              </a:rPr>
              <a:t>　・・・　</a:t>
            </a:r>
            <a:r>
              <a:rPr lang="ja-JP" altLang="en-US" sz="3600" dirty="0">
                <a:latin typeface="+mn-ea"/>
              </a:rPr>
              <a:t>ライセンスの割り当て</a:t>
            </a:r>
            <a:endParaRPr lang="en-US" altLang="ja-JP" sz="3600" dirty="0">
              <a:latin typeface="+mn-ea"/>
            </a:endParaRPr>
          </a:p>
        </p:txBody>
      </p:sp>
      <p:sp>
        <p:nvSpPr>
          <p:cNvPr id="6" name="フッター プレースホルダー 3">
            <a:extLst>
              <a:ext uri="{FF2B5EF4-FFF2-40B4-BE49-F238E27FC236}">
                <a16:creationId xmlns:a16="http://schemas.microsoft.com/office/drawing/2014/main" id="{EAFF0B0C-F36A-340D-6138-7341D63CB1EC}"/>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 2021 NEOJAPAN Inc. PP519AA21043</a:t>
            </a:r>
            <a:endParaRPr lang="ja-JP" altLang="en-US" dirty="0"/>
          </a:p>
        </p:txBody>
      </p:sp>
      <p:sp>
        <p:nvSpPr>
          <p:cNvPr id="8" name="テキスト ボックス 7">
            <a:extLst>
              <a:ext uri="{FF2B5EF4-FFF2-40B4-BE49-F238E27FC236}">
                <a16:creationId xmlns:a16="http://schemas.microsoft.com/office/drawing/2014/main" id="{FD4C031D-71A5-BD14-6326-23FE9C7ABE89}"/>
              </a:ext>
            </a:extLst>
          </p:cNvPr>
          <p:cNvSpPr txBox="1"/>
          <p:nvPr/>
        </p:nvSpPr>
        <p:spPr>
          <a:xfrm>
            <a:off x="190500" y="193581"/>
            <a:ext cx="4724400" cy="523220"/>
          </a:xfrm>
          <a:prstGeom prst="rect">
            <a:avLst/>
          </a:prstGeom>
          <a:noFill/>
        </p:spPr>
        <p:txBody>
          <a:bodyPr wrap="square" rtlCol="0">
            <a:spAutoFit/>
          </a:bodyPr>
          <a:lstStyle/>
          <a:p>
            <a:r>
              <a:rPr kumimoji="1" lang="ja-JP" altLang="en-US" sz="2800" b="1" dirty="0">
                <a:latin typeface="+mn-ea"/>
              </a:rPr>
              <a:t>■</a:t>
            </a:r>
            <a:r>
              <a:rPr kumimoji="1" lang="en-US" altLang="ja-JP" sz="2800" b="1" dirty="0">
                <a:latin typeface="+mn-ea"/>
              </a:rPr>
              <a:t>AppSuite</a:t>
            </a:r>
            <a:r>
              <a:rPr kumimoji="1" lang="ja-JP" altLang="en-US" sz="2800" b="1" dirty="0">
                <a:latin typeface="+mn-ea"/>
              </a:rPr>
              <a:t>試使用開始手順</a:t>
            </a:r>
          </a:p>
        </p:txBody>
      </p:sp>
    </p:spTree>
    <p:extLst>
      <p:ext uri="{BB962C8B-B14F-4D97-AF65-F5344CB8AC3E}">
        <p14:creationId xmlns:p14="http://schemas.microsoft.com/office/powerpoint/2010/main" val="1467525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3161112-136D-4830-9D83-B60E4258641E}"/>
              </a:ext>
            </a:extLst>
          </p:cNvPr>
          <p:cNvSpPr/>
          <p:nvPr/>
        </p:nvSpPr>
        <p:spPr>
          <a:xfrm>
            <a:off x="0" y="0"/>
            <a:ext cx="12192000" cy="845655"/>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BDF22408-A3F8-5329-44AB-E5077CE72ED6}"/>
              </a:ext>
            </a:extLst>
          </p:cNvPr>
          <p:cNvSpPr/>
          <p:nvPr/>
        </p:nvSpPr>
        <p:spPr>
          <a:xfrm>
            <a:off x="10380919" y="121479"/>
            <a:ext cx="1583675" cy="602695"/>
          </a:xfrm>
          <a:prstGeom prst="roundRect">
            <a:avLst>
              <a:gd name="adj" fmla="val 47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pic>
        <p:nvPicPr>
          <p:cNvPr id="9" name="図 8" descr="文字が書かれている&#10;&#10;低い精度で自動的に生成された説明">
            <a:extLst>
              <a:ext uri="{FF2B5EF4-FFF2-40B4-BE49-F238E27FC236}">
                <a16:creationId xmlns:a16="http://schemas.microsoft.com/office/drawing/2014/main" id="{AE03366A-B776-BDC9-BEE7-BC0EE572ED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10" name="図 9" descr="挿絵, 記号 が含まれている画像&#10;&#10;自動的に生成された説明">
            <a:extLst>
              <a:ext uri="{FF2B5EF4-FFF2-40B4-BE49-F238E27FC236}">
                <a16:creationId xmlns:a16="http://schemas.microsoft.com/office/drawing/2014/main" id="{B8F331BF-666A-1BBD-4669-2676CA0C9C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sp>
        <p:nvSpPr>
          <p:cNvPr id="5" name="object 5"/>
          <p:cNvSpPr txBox="1">
            <a:spLocks noGrp="1"/>
          </p:cNvSpPr>
          <p:nvPr>
            <p:ph type="ftr" sz="quarter" idx="5"/>
          </p:nvPr>
        </p:nvSpPr>
        <p:spPr>
          <a:prstGeom prst="rect">
            <a:avLst/>
          </a:prstGeom>
        </p:spPr>
        <p:txBody>
          <a:bodyPr vert="horz" wrap="square" lIns="0" tIns="24130" rIns="0" bIns="0" rtlCol="0">
            <a:spAutoFit/>
          </a:body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6" name="object 6"/>
          <p:cNvSpPr txBox="1">
            <a:spLocks noGrp="1"/>
          </p:cNvSpPr>
          <p:nvPr>
            <p:ph type="sldNum" sz="quarter" idx="7"/>
          </p:nvPr>
        </p:nvSpPr>
        <p:spPr>
          <a:prstGeom prst="rect">
            <a:avLst/>
          </a:prstGeom>
        </p:spPr>
        <p:txBody>
          <a:bodyPr vert="horz" wrap="square" lIns="0" tIns="24130" rIns="0" bIns="0" rtlCol="0">
            <a:spAutoFit/>
          </a:bodyPr>
          <a:lstStyle/>
          <a:p>
            <a:pPr marL="38100">
              <a:lnSpc>
                <a:spcPct val="100000"/>
              </a:lnSpc>
              <a:spcBef>
                <a:spcPts val="190"/>
              </a:spcBef>
            </a:pPr>
            <a:fld id="{81D60167-4931-47E6-BA6A-407CBD079E47}" type="slidenum">
              <a:rPr dirty="0"/>
              <a:t>13</a:t>
            </a:fld>
            <a:endParaRPr dirty="0"/>
          </a:p>
        </p:txBody>
      </p:sp>
      <p:sp>
        <p:nvSpPr>
          <p:cNvPr id="8" name="テキスト ボックス 7">
            <a:extLst>
              <a:ext uri="{FF2B5EF4-FFF2-40B4-BE49-F238E27FC236}">
                <a16:creationId xmlns:a16="http://schemas.microsoft.com/office/drawing/2014/main" id="{58EB43A9-D89B-47D8-B5F3-4011ABB9CF1C}"/>
              </a:ext>
            </a:extLst>
          </p:cNvPr>
          <p:cNvSpPr txBox="1"/>
          <p:nvPr/>
        </p:nvSpPr>
        <p:spPr>
          <a:xfrm>
            <a:off x="342720" y="161216"/>
            <a:ext cx="7939894" cy="523220"/>
          </a:xfrm>
          <a:prstGeom prst="rect">
            <a:avLst/>
          </a:prstGeom>
          <a:noFill/>
        </p:spPr>
        <p:txBody>
          <a:bodyPr wrap="square" rtlCol="0">
            <a:spAutoFit/>
          </a:bodyPr>
          <a:lstStyle/>
          <a:p>
            <a:r>
              <a:rPr lang="en-US" altLang="ja-JP" sz="2800" b="1" dirty="0">
                <a:latin typeface="+mn-ea"/>
              </a:rPr>
              <a:t>AppSuite</a:t>
            </a:r>
            <a:r>
              <a:rPr lang="ja-JP" altLang="en-US" sz="2800" b="1" dirty="0">
                <a:latin typeface="+mn-ea"/>
              </a:rPr>
              <a:t>ライセンスをユーザーに割り当てる</a:t>
            </a:r>
            <a:endParaRPr kumimoji="1" lang="ja-JP" altLang="en-US" sz="2800" b="1" dirty="0">
              <a:latin typeface="+mn-ea"/>
            </a:endParaRPr>
          </a:p>
        </p:txBody>
      </p:sp>
      <p:grpSp>
        <p:nvGrpSpPr>
          <p:cNvPr id="2" name="グループ化 1">
            <a:extLst>
              <a:ext uri="{FF2B5EF4-FFF2-40B4-BE49-F238E27FC236}">
                <a16:creationId xmlns:a16="http://schemas.microsoft.com/office/drawing/2014/main" id="{9C1C5076-DFE4-487A-93C7-448A5ECD9C0F}"/>
              </a:ext>
            </a:extLst>
          </p:cNvPr>
          <p:cNvGrpSpPr/>
          <p:nvPr/>
        </p:nvGrpSpPr>
        <p:grpSpPr>
          <a:xfrm>
            <a:off x="1358028" y="1919029"/>
            <a:ext cx="9486900" cy="4329371"/>
            <a:chOff x="1352550" y="2045334"/>
            <a:chExt cx="9486900" cy="4329371"/>
          </a:xfrm>
        </p:grpSpPr>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7DBE5EC0-705E-401B-9ED4-C16371A8E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550" y="2045334"/>
              <a:ext cx="9486900" cy="4329371"/>
            </a:xfrm>
            <a:prstGeom prst="rect">
              <a:avLst/>
            </a:prstGeom>
            <a:ln>
              <a:solidFill>
                <a:schemeClr val="tx1"/>
              </a:solidFill>
            </a:ln>
          </p:spPr>
        </p:pic>
        <p:sp>
          <p:nvSpPr>
            <p:cNvPr id="20" name="円: 塗りつぶしなし 19">
              <a:extLst>
                <a:ext uri="{FF2B5EF4-FFF2-40B4-BE49-F238E27FC236}">
                  <a16:creationId xmlns:a16="http://schemas.microsoft.com/office/drawing/2014/main" id="{64C6CCB0-CDC4-4CF2-8279-CDF40C17BA31}"/>
                </a:ext>
              </a:extLst>
            </p:cNvPr>
            <p:cNvSpPr/>
            <p:nvPr/>
          </p:nvSpPr>
          <p:spPr>
            <a:xfrm>
              <a:off x="10260779" y="2300620"/>
              <a:ext cx="571893" cy="609600"/>
            </a:xfrm>
            <a:prstGeom prst="donut">
              <a:avLst>
                <a:gd name="adj" fmla="val 101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1" name="図 20" descr="アイコン&#10;&#10;自動的に生成された説明">
              <a:extLst>
                <a:ext uri="{FF2B5EF4-FFF2-40B4-BE49-F238E27FC236}">
                  <a16:creationId xmlns:a16="http://schemas.microsoft.com/office/drawing/2014/main" id="{AE93B5E9-857B-4699-A2B3-B4999991E831}"/>
                </a:ext>
              </a:extLst>
            </p:cNvPr>
            <p:cNvPicPr>
              <a:picLocks noChangeAspect="1"/>
            </p:cNvPicPr>
            <p:nvPr/>
          </p:nvPicPr>
          <p:blipFill>
            <a:blip r:embed="rId5"/>
            <a:stretch>
              <a:fillRect/>
            </a:stretch>
          </p:blipFill>
          <p:spPr>
            <a:xfrm rot="18062818">
              <a:off x="10049688" y="3022897"/>
              <a:ext cx="594985" cy="470038"/>
            </a:xfrm>
            <a:prstGeom prst="rect">
              <a:avLst/>
            </a:prstGeom>
          </p:spPr>
        </p:pic>
        <p:sp>
          <p:nvSpPr>
            <p:cNvPr id="22" name="テキスト ボックス 21">
              <a:extLst>
                <a:ext uri="{FF2B5EF4-FFF2-40B4-BE49-F238E27FC236}">
                  <a16:creationId xmlns:a16="http://schemas.microsoft.com/office/drawing/2014/main" id="{DAE2A9C3-F45E-447B-8FB9-06C9F5D10F6A}"/>
                </a:ext>
              </a:extLst>
            </p:cNvPr>
            <p:cNvSpPr txBox="1"/>
            <p:nvPr/>
          </p:nvSpPr>
          <p:spPr>
            <a:xfrm>
              <a:off x="9854911" y="2789062"/>
              <a:ext cx="457199" cy="400110"/>
            </a:xfrm>
            <a:prstGeom prst="rect">
              <a:avLst/>
            </a:prstGeom>
            <a:noFill/>
          </p:spPr>
          <p:txBody>
            <a:bodyPr wrap="square" rtlCol="0">
              <a:spAutoFit/>
            </a:bodyPr>
            <a:lstStyle/>
            <a:p>
              <a:r>
                <a:rPr kumimoji="1" lang="ja-JP" altLang="en-US" sz="2000" b="1" dirty="0">
                  <a:solidFill>
                    <a:srgbClr val="FF0000"/>
                  </a:solidFill>
                </a:rPr>
                <a:t>①</a:t>
              </a:r>
            </a:p>
          </p:txBody>
        </p:sp>
        <p:pic>
          <p:nvPicPr>
            <p:cNvPr id="23" name="図 22" descr="アイコン&#10;&#10;自動的に生成された説明">
              <a:extLst>
                <a:ext uri="{FF2B5EF4-FFF2-40B4-BE49-F238E27FC236}">
                  <a16:creationId xmlns:a16="http://schemas.microsoft.com/office/drawing/2014/main" id="{37F3CE8B-AADC-459C-BE08-5655752BDAB1}"/>
                </a:ext>
              </a:extLst>
            </p:cNvPr>
            <p:cNvPicPr>
              <a:picLocks noChangeAspect="1"/>
            </p:cNvPicPr>
            <p:nvPr/>
          </p:nvPicPr>
          <p:blipFill>
            <a:blip r:embed="rId5"/>
            <a:stretch>
              <a:fillRect/>
            </a:stretch>
          </p:blipFill>
          <p:spPr>
            <a:xfrm rot="14322809">
              <a:off x="4703212" y="5053651"/>
              <a:ext cx="594985" cy="470038"/>
            </a:xfrm>
            <a:prstGeom prst="rect">
              <a:avLst/>
            </a:prstGeom>
          </p:spPr>
        </p:pic>
        <p:sp>
          <p:nvSpPr>
            <p:cNvPr id="24" name="テキスト ボックス 23">
              <a:extLst>
                <a:ext uri="{FF2B5EF4-FFF2-40B4-BE49-F238E27FC236}">
                  <a16:creationId xmlns:a16="http://schemas.microsoft.com/office/drawing/2014/main" id="{E9FFA2C1-ED24-488D-9531-759C6814AABC}"/>
                </a:ext>
              </a:extLst>
            </p:cNvPr>
            <p:cNvSpPr txBox="1"/>
            <p:nvPr/>
          </p:nvSpPr>
          <p:spPr>
            <a:xfrm>
              <a:off x="4307189" y="4945391"/>
              <a:ext cx="457199" cy="400110"/>
            </a:xfrm>
            <a:prstGeom prst="rect">
              <a:avLst/>
            </a:prstGeom>
            <a:noFill/>
          </p:spPr>
          <p:txBody>
            <a:bodyPr wrap="square" rtlCol="0">
              <a:spAutoFit/>
            </a:bodyPr>
            <a:lstStyle/>
            <a:p>
              <a:r>
                <a:rPr lang="ja-JP" altLang="en-US" sz="2000" b="1" dirty="0">
                  <a:solidFill>
                    <a:srgbClr val="FF0000"/>
                  </a:solidFill>
                </a:rPr>
                <a:t>②</a:t>
              </a:r>
              <a:endParaRPr kumimoji="1" lang="ja-JP" altLang="en-US" sz="2000" b="1" dirty="0">
                <a:solidFill>
                  <a:srgbClr val="FF0000"/>
                </a:solidFill>
              </a:endParaRPr>
            </a:p>
          </p:txBody>
        </p:sp>
        <p:sp>
          <p:nvSpPr>
            <p:cNvPr id="26" name="フレーム 25">
              <a:extLst>
                <a:ext uri="{FF2B5EF4-FFF2-40B4-BE49-F238E27FC236}">
                  <a16:creationId xmlns:a16="http://schemas.microsoft.com/office/drawing/2014/main" id="{9FF5CD77-B1E6-4BE8-A74A-770137138227}"/>
                </a:ext>
              </a:extLst>
            </p:cNvPr>
            <p:cNvSpPr/>
            <p:nvPr/>
          </p:nvSpPr>
          <p:spPr>
            <a:xfrm>
              <a:off x="3114681" y="4623984"/>
              <a:ext cx="1886024" cy="331216"/>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7" name="テキスト ボックス 26">
            <a:extLst>
              <a:ext uri="{FF2B5EF4-FFF2-40B4-BE49-F238E27FC236}">
                <a16:creationId xmlns:a16="http://schemas.microsoft.com/office/drawing/2014/main" id="{88319ACA-6CC3-424D-AB01-BC3C2B451D2F}"/>
              </a:ext>
            </a:extLst>
          </p:cNvPr>
          <p:cNvSpPr txBox="1"/>
          <p:nvPr/>
        </p:nvSpPr>
        <p:spPr>
          <a:xfrm>
            <a:off x="1701679" y="951766"/>
            <a:ext cx="7379701" cy="707886"/>
          </a:xfrm>
          <a:prstGeom prst="rect">
            <a:avLst/>
          </a:prstGeom>
          <a:noFill/>
        </p:spPr>
        <p:txBody>
          <a:bodyPr vert="horz" wrap="square" rtlCol="0">
            <a:spAutoFit/>
          </a:bodyPr>
          <a:lstStyle/>
          <a:p>
            <a:r>
              <a:rPr kumimoji="1" lang="ja-JP" altLang="en-US" sz="2000" dirty="0">
                <a:latin typeface="+mn-ea"/>
              </a:rPr>
              <a:t>管理者設定に戻り、画面右上</a:t>
            </a:r>
            <a:r>
              <a:rPr kumimoji="1" lang="ja-JP" altLang="en-US" sz="2000" dirty="0">
                <a:highlight>
                  <a:srgbClr val="FFFF00"/>
                </a:highlight>
                <a:latin typeface="+mn-ea"/>
              </a:rPr>
              <a:t>「</a:t>
            </a:r>
            <a:r>
              <a:rPr kumimoji="1" lang="ja-JP" altLang="en-US" sz="2000" b="1" dirty="0">
                <a:highlight>
                  <a:srgbClr val="FFFF00"/>
                </a:highlight>
                <a:latin typeface="+mn-ea"/>
              </a:rPr>
              <a:t>スパナ</a:t>
            </a:r>
            <a:r>
              <a:rPr kumimoji="1" lang="ja-JP" altLang="en-US" sz="2000" dirty="0">
                <a:highlight>
                  <a:srgbClr val="FFFF00"/>
                </a:highlight>
                <a:latin typeface="+mn-ea"/>
              </a:rPr>
              <a:t>」アイコンをクリック</a:t>
            </a:r>
            <a:r>
              <a:rPr kumimoji="1" lang="ja-JP" altLang="en-US" sz="2000" dirty="0">
                <a:latin typeface="+mn-ea"/>
              </a:rPr>
              <a:t>、</a:t>
            </a:r>
            <a:endParaRPr kumimoji="1" lang="en-US" altLang="ja-JP" sz="2000" dirty="0">
              <a:latin typeface="+mn-ea"/>
            </a:endParaRPr>
          </a:p>
          <a:p>
            <a:r>
              <a:rPr kumimoji="1" lang="ja-JP" altLang="en-US" sz="2000" dirty="0">
                <a:latin typeface="+mn-ea"/>
              </a:rPr>
              <a:t>次に</a:t>
            </a:r>
            <a:r>
              <a:rPr kumimoji="1" lang="ja-JP" altLang="en-US" sz="2000" dirty="0">
                <a:highlight>
                  <a:srgbClr val="FFFF00"/>
                </a:highlight>
                <a:latin typeface="+mn-ea"/>
              </a:rPr>
              <a:t>「</a:t>
            </a:r>
            <a:r>
              <a:rPr kumimoji="1" lang="en-US" altLang="ja-JP" sz="2000" b="1" dirty="0">
                <a:highlight>
                  <a:srgbClr val="FFFF00"/>
                </a:highlight>
                <a:latin typeface="+mn-ea"/>
              </a:rPr>
              <a:t>AppSuite</a:t>
            </a:r>
            <a:r>
              <a:rPr kumimoji="1" lang="ja-JP" altLang="en-US" sz="2000" b="1" dirty="0">
                <a:highlight>
                  <a:srgbClr val="FFFF00"/>
                </a:highlight>
                <a:latin typeface="+mn-ea"/>
              </a:rPr>
              <a:t>使用ユーザー設定</a:t>
            </a:r>
            <a:r>
              <a:rPr kumimoji="1" lang="ja-JP" altLang="en-US" sz="2000" dirty="0">
                <a:highlight>
                  <a:srgbClr val="FFFF00"/>
                </a:highlight>
                <a:latin typeface="+mn-ea"/>
              </a:rPr>
              <a:t>」</a:t>
            </a:r>
            <a:r>
              <a:rPr kumimoji="1" lang="ja-JP" altLang="en-US" sz="2000" dirty="0">
                <a:latin typeface="+mn-ea"/>
              </a:rPr>
              <a:t>をクリック。</a:t>
            </a:r>
            <a:endParaRPr kumimoji="1" lang="en-US" altLang="ja-JP" sz="2000" dirty="0">
              <a:latin typeface="+mn-ea"/>
            </a:endParaRPr>
          </a:p>
        </p:txBody>
      </p:sp>
      <p:sp>
        <p:nvSpPr>
          <p:cNvPr id="64" name="フッター プレースホルダー 3">
            <a:extLst>
              <a:ext uri="{FF2B5EF4-FFF2-40B4-BE49-F238E27FC236}">
                <a16:creationId xmlns:a16="http://schemas.microsoft.com/office/drawing/2014/main" id="{680D6379-9FEB-445C-9B03-8D355C554669}"/>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 2021 NEOJAPAN Inc. PP519AA21043</a:t>
            </a:r>
            <a:endParaRPr lang="ja-JP" altLang="en-US" dirty="0"/>
          </a:p>
        </p:txBody>
      </p:sp>
      <p:grpSp>
        <p:nvGrpSpPr>
          <p:cNvPr id="7" name="グループ化 6">
            <a:extLst>
              <a:ext uri="{FF2B5EF4-FFF2-40B4-BE49-F238E27FC236}">
                <a16:creationId xmlns:a16="http://schemas.microsoft.com/office/drawing/2014/main" id="{898E14CE-0C54-F314-55AE-25B9390C4D38}"/>
              </a:ext>
            </a:extLst>
          </p:cNvPr>
          <p:cNvGrpSpPr/>
          <p:nvPr/>
        </p:nvGrpSpPr>
        <p:grpSpPr>
          <a:xfrm>
            <a:off x="305176" y="1066206"/>
            <a:ext cx="875177" cy="584775"/>
            <a:chOff x="307820" y="905402"/>
            <a:chExt cx="875177" cy="584775"/>
          </a:xfrm>
        </p:grpSpPr>
        <p:sp>
          <p:nvSpPr>
            <p:cNvPr id="11" name="四角形: 角を丸くする 10">
              <a:extLst>
                <a:ext uri="{FF2B5EF4-FFF2-40B4-BE49-F238E27FC236}">
                  <a16:creationId xmlns:a16="http://schemas.microsoft.com/office/drawing/2014/main" id="{78B7D2C6-4E2D-31CB-12F1-84DE230F8045}"/>
                </a:ext>
              </a:extLst>
            </p:cNvPr>
            <p:cNvSpPr/>
            <p:nvPr/>
          </p:nvSpPr>
          <p:spPr>
            <a:xfrm>
              <a:off x="307820" y="969104"/>
              <a:ext cx="875177" cy="500972"/>
            </a:xfrm>
            <a:prstGeom prst="roundRect">
              <a:avLst/>
            </a:prstGeom>
            <a:solidFill>
              <a:srgbClr val="F8DAEF"/>
            </a:solidFill>
            <a:ln>
              <a:solidFill>
                <a:srgbClr val="F8D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F09C519-422F-E1C7-B365-A17596CB3D3B}"/>
                </a:ext>
              </a:extLst>
            </p:cNvPr>
            <p:cNvSpPr txBox="1"/>
            <p:nvPr/>
          </p:nvSpPr>
          <p:spPr>
            <a:xfrm>
              <a:off x="533400" y="905402"/>
              <a:ext cx="325226" cy="584775"/>
            </a:xfrm>
            <a:prstGeom prst="rect">
              <a:avLst/>
            </a:prstGeom>
            <a:noFill/>
          </p:spPr>
          <p:txBody>
            <a:bodyPr wrap="square" rtlCol="0">
              <a:spAutoFit/>
            </a:bodyPr>
            <a:lstStyle/>
            <a:p>
              <a:r>
                <a:rPr kumimoji="1" lang="en-US" altLang="ja-JP" sz="3200" b="1" dirty="0"/>
                <a:t>1</a:t>
              </a:r>
              <a:endParaRPr kumimoji="1" lang="ja-JP" altLang="en-US" sz="3200" b="1" dirty="0"/>
            </a:p>
          </p:txBody>
        </p:sp>
      </p:grpSp>
    </p:spTree>
    <p:extLst>
      <p:ext uri="{BB962C8B-B14F-4D97-AF65-F5344CB8AC3E}">
        <p14:creationId xmlns:p14="http://schemas.microsoft.com/office/powerpoint/2010/main" val="352958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728A880-0207-6612-8095-A3965EFBB8CC}"/>
              </a:ext>
            </a:extLst>
          </p:cNvPr>
          <p:cNvSpPr/>
          <p:nvPr/>
        </p:nvSpPr>
        <p:spPr>
          <a:xfrm>
            <a:off x="0" y="0"/>
            <a:ext cx="12192000" cy="845655"/>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id="{2D03F02E-B835-5384-EF32-ACA9964CD1E6}"/>
              </a:ext>
            </a:extLst>
          </p:cNvPr>
          <p:cNvSpPr/>
          <p:nvPr/>
        </p:nvSpPr>
        <p:spPr>
          <a:xfrm>
            <a:off x="10380919" y="121479"/>
            <a:ext cx="1583675" cy="602695"/>
          </a:xfrm>
          <a:prstGeom prst="roundRect">
            <a:avLst>
              <a:gd name="adj" fmla="val 47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pic>
        <p:nvPicPr>
          <p:cNvPr id="10" name="図 9" descr="文字が書かれている&#10;&#10;低い精度で自動的に生成された説明">
            <a:extLst>
              <a:ext uri="{FF2B5EF4-FFF2-40B4-BE49-F238E27FC236}">
                <a16:creationId xmlns:a16="http://schemas.microsoft.com/office/drawing/2014/main" id="{8C905AE5-AD7E-EAA8-9474-BBD3D80ED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11" name="図 10" descr="挿絵, 記号 が含まれている画像&#10;&#10;自動的に生成された説明">
            <a:extLst>
              <a:ext uri="{FF2B5EF4-FFF2-40B4-BE49-F238E27FC236}">
                <a16:creationId xmlns:a16="http://schemas.microsoft.com/office/drawing/2014/main" id="{B1E5841D-EBBC-4A8C-E8CB-02AECD1773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sp>
        <p:nvSpPr>
          <p:cNvPr id="5" name="object 5"/>
          <p:cNvSpPr txBox="1">
            <a:spLocks noGrp="1"/>
          </p:cNvSpPr>
          <p:nvPr>
            <p:ph type="ftr" sz="quarter" idx="5"/>
          </p:nvPr>
        </p:nvSpPr>
        <p:spPr>
          <a:prstGeom prst="rect">
            <a:avLst/>
          </a:prstGeom>
        </p:spPr>
        <p:txBody>
          <a:bodyPr vert="horz" wrap="square" lIns="0" tIns="24130" rIns="0" bIns="0" rtlCol="0">
            <a:spAutoFit/>
          </a:body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6" name="object 6"/>
          <p:cNvSpPr txBox="1">
            <a:spLocks noGrp="1"/>
          </p:cNvSpPr>
          <p:nvPr>
            <p:ph type="sldNum" sz="quarter" idx="7"/>
          </p:nvPr>
        </p:nvSpPr>
        <p:spPr>
          <a:prstGeom prst="rect">
            <a:avLst/>
          </a:prstGeom>
        </p:spPr>
        <p:txBody>
          <a:bodyPr vert="horz" wrap="square" lIns="0" tIns="24130" rIns="0" bIns="0" rtlCol="0">
            <a:spAutoFit/>
          </a:bodyPr>
          <a:lstStyle/>
          <a:p>
            <a:pPr marL="38100">
              <a:lnSpc>
                <a:spcPct val="100000"/>
              </a:lnSpc>
              <a:spcBef>
                <a:spcPts val="190"/>
              </a:spcBef>
            </a:pPr>
            <a:fld id="{81D60167-4931-47E6-BA6A-407CBD079E47}" type="slidenum">
              <a:rPr dirty="0"/>
              <a:t>14</a:t>
            </a:fld>
            <a:endParaRPr dirty="0"/>
          </a:p>
        </p:txBody>
      </p:sp>
      <p:sp>
        <p:nvSpPr>
          <p:cNvPr id="8" name="テキスト ボックス 7">
            <a:extLst>
              <a:ext uri="{FF2B5EF4-FFF2-40B4-BE49-F238E27FC236}">
                <a16:creationId xmlns:a16="http://schemas.microsoft.com/office/drawing/2014/main" id="{58EB43A9-D89B-47D8-B5F3-4011ABB9CF1C}"/>
              </a:ext>
            </a:extLst>
          </p:cNvPr>
          <p:cNvSpPr txBox="1"/>
          <p:nvPr/>
        </p:nvSpPr>
        <p:spPr>
          <a:xfrm>
            <a:off x="288203" y="116741"/>
            <a:ext cx="7939894" cy="523220"/>
          </a:xfrm>
          <a:prstGeom prst="rect">
            <a:avLst/>
          </a:prstGeom>
          <a:noFill/>
        </p:spPr>
        <p:txBody>
          <a:bodyPr wrap="square" rtlCol="0">
            <a:spAutoFit/>
          </a:bodyPr>
          <a:lstStyle/>
          <a:p>
            <a:r>
              <a:rPr lang="en-US" altLang="ja-JP" sz="2800" b="1" dirty="0">
                <a:latin typeface="+mn-ea"/>
              </a:rPr>
              <a:t>AppSuite</a:t>
            </a:r>
            <a:r>
              <a:rPr lang="ja-JP" altLang="en-US" sz="2800" b="1" dirty="0">
                <a:latin typeface="+mn-ea"/>
              </a:rPr>
              <a:t>ライセンスをユーザーに割り当てる</a:t>
            </a:r>
            <a:endParaRPr kumimoji="1" lang="ja-JP" altLang="en-US" sz="2800" b="1" dirty="0">
              <a:latin typeface="+mn-ea"/>
            </a:endParaRPr>
          </a:p>
        </p:txBody>
      </p:sp>
      <p:sp>
        <p:nvSpPr>
          <p:cNvPr id="27" name="テキスト ボックス 26">
            <a:extLst>
              <a:ext uri="{FF2B5EF4-FFF2-40B4-BE49-F238E27FC236}">
                <a16:creationId xmlns:a16="http://schemas.microsoft.com/office/drawing/2014/main" id="{88319ACA-6CC3-424D-AB01-BC3C2B451D2F}"/>
              </a:ext>
            </a:extLst>
          </p:cNvPr>
          <p:cNvSpPr txBox="1"/>
          <p:nvPr/>
        </p:nvSpPr>
        <p:spPr>
          <a:xfrm>
            <a:off x="1666707" y="981020"/>
            <a:ext cx="9640422" cy="707886"/>
          </a:xfrm>
          <a:prstGeom prst="rect">
            <a:avLst/>
          </a:prstGeom>
          <a:noFill/>
        </p:spPr>
        <p:txBody>
          <a:bodyPr vert="horz" wrap="square" rtlCol="0">
            <a:spAutoFit/>
          </a:bodyPr>
          <a:lstStyle/>
          <a:p>
            <a:r>
              <a:rPr lang="ja-JP" altLang="en-US" sz="2000" dirty="0">
                <a:latin typeface="+mn-ea"/>
              </a:rPr>
              <a:t>各ユーザー名左のチェックボックスをクリックで色が付き、割り当て完了。</a:t>
            </a:r>
            <a:endParaRPr lang="en-US" altLang="ja-JP" sz="2000" dirty="0">
              <a:latin typeface="+mn-ea"/>
            </a:endParaRPr>
          </a:p>
          <a:p>
            <a:r>
              <a:rPr lang="ja-JP" altLang="en-US" sz="2000" dirty="0">
                <a:latin typeface="+mn-ea"/>
              </a:rPr>
              <a:t>または、ボックスにチェックを入れて、画面左「使用する」をクリックで完了</a:t>
            </a:r>
            <a:endParaRPr kumimoji="1" lang="en-US" altLang="ja-JP" sz="2000" dirty="0">
              <a:latin typeface="+mn-ea"/>
            </a:endParaRPr>
          </a:p>
        </p:txBody>
      </p:sp>
      <p:pic>
        <p:nvPicPr>
          <p:cNvPr id="4" name="図 3" descr="テーブル&#10;&#10;中程度の精度で自動的に生成された説明">
            <a:extLst>
              <a:ext uri="{FF2B5EF4-FFF2-40B4-BE49-F238E27FC236}">
                <a16:creationId xmlns:a16="http://schemas.microsoft.com/office/drawing/2014/main" id="{D0C84889-7E7D-460A-B656-CF646DFD5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707" y="1945204"/>
            <a:ext cx="8858586" cy="4770690"/>
          </a:xfrm>
          <a:prstGeom prst="rect">
            <a:avLst/>
          </a:prstGeom>
          <a:ln>
            <a:solidFill>
              <a:schemeClr val="tx1"/>
            </a:solidFill>
          </a:ln>
        </p:spPr>
      </p:pic>
      <p:sp>
        <p:nvSpPr>
          <p:cNvPr id="9" name="フレーム 8">
            <a:extLst>
              <a:ext uri="{FF2B5EF4-FFF2-40B4-BE49-F238E27FC236}">
                <a16:creationId xmlns:a16="http://schemas.microsoft.com/office/drawing/2014/main" id="{2A0D35F3-64AD-4C2F-BCEE-66670A9FBF0B}"/>
              </a:ext>
            </a:extLst>
          </p:cNvPr>
          <p:cNvSpPr/>
          <p:nvPr/>
        </p:nvSpPr>
        <p:spPr>
          <a:xfrm>
            <a:off x="4038600" y="3316586"/>
            <a:ext cx="762000" cy="3200400"/>
          </a:xfrm>
          <a:prstGeom prst="frame">
            <a:avLst>
              <a:gd name="adj1" fmla="val 53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5" name="図 24" descr="アイコン&#10;&#10;自動的に生成された説明">
            <a:extLst>
              <a:ext uri="{FF2B5EF4-FFF2-40B4-BE49-F238E27FC236}">
                <a16:creationId xmlns:a16="http://schemas.microsoft.com/office/drawing/2014/main" id="{5DBD6E4E-0225-4B26-B556-9927CE525F29}"/>
              </a:ext>
            </a:extLst>
          </p:cNvPr>
          <p:cNvPicPr>
            <a:picLocks noChangeAspect="1"/>
          </p:cNvPicPr>
          <p:nvPr/>
        </p:nvPicPr>
        <p:blipFill>
          <a:blip r:embed="rId5"/>
          <a:stretch>
            <a:fillRect/>
          </a:stretch>
        </p:blipFill>
        <p:spPr>
          <a:xfrm rot="19429652">
            <a:off x="3362865" y="3906256"/>
            <a:ext cx="787577" cy="622186"/>
          </a:xfrm>
          <a:prstGeom prst="rect">
            <a:avLst/>
          </a:prstGeom>
        </p:spPr>
      </p:pic>
      <p:sp>
        <p:nvSpPr>
          <p:cNvPr id="64" name="フッター プレースホルダー 3">
            <a:extLst>
              <a:ext uri="{FF2B5EF4-FFF2-40B4-BE49-F238E27FC236}">
                <a16:creationId xmlns:a16="http://schemas.microsoft.com/office/drawing/2014/main" id="{7D2C161E-FEAC-44B4-ACC5-7E7427FC7060}"/>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 2021 NEOJAPAN Inc. PP519AA21043</a:t>
            </a:r>
            <a:endParaRPr lang="ja-JP" altLang="en-US" dirty="0"/>
          </a:p>
        </p:txBody>
      </p:sp>
      <p:grpSp>
        <p:nvGrpSpPr>
          <p:cNvPr id="7" name="グループ化 6">
            <a:extLst>
              <a:ext uri="{FF2B5EF4-FFF2-40B4-BE49-F238E27FC236}">
                <a16:creationId xmlns:a16="http://schemas.microsoft.com/office/drawing/2014/main" id="{0B018598-145F-FAEF-53FA-6F996828EF05}"/>
              </a:ext>
            </a:extLst>
          </p:cNvPr>
          <p:cNvGrpSpPr/>
          <p:nvPr/>
        </p:nvGrpSpPr>
        <p:grpSpPr>
          <a:xfrm>
            <a:off x="305176" y="1066206"/>
            <a:ext cx="875177" cy="584775"/>
            <a:chOff x="307820" y="905402"/>
            <a:chExt cx="875177" cy="584775"/>
          </a:xfrm>
        </p:grpSpPr>
        <p:sp>
          <p:nvSpPr>
            <p:cNvPr id="12" name="四角形: 角を丸くする 11">
              <a:extLst>
                <a:ext uri="{FF2B5EF4-FFF2-40B4-BE49-F238E27FC236}">
                  <a16:creationId xmlns:a16="http://schemas.microsoft.com/office/drawing/2014/main" id="{823D38B7-5169-9748-374B-77D23EC4017F}"/>
                </a:ext>
              </a:extLst>
            </p:cNvPr>
            <p:cNvSpPr/>
            <p:nvPr/>
          </p:nvSpPr>
          <p:spPr>
            <a:xfrm>
              <a:off x="307820" y="969104"/>
              <a:ext cx="875177" cy="500972"/>
            </a:xfrm>
            <a:prstGeom prst="roundRect">
              <a:avLst/>
            </a:prstGeom>
            <a:solidFill>
              <a:srgbClr val="F8DAEF"/>
            </a:solidFill>
            <a:ln>
              <a:solidFill>
                <a:srgbClr val="F8D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A38F05A-A06F-403F-FA35-B59BC2CA56E4}"/>
                </a:ext>
              </a:extLst>
            </p:cNvPr>
            <p:cNvSpPr txBox="1"/>
            <p:nvPr/>
          </p:nvSpPr>
          <p:spPr>
            <a:xfrm>
              <a:off x="533400" y="905402"/>
              <a:ext cx="325226" cy="584775"/>
            </a:xfrm>
            <a:prstGeom prst="rect">
              <a:avLst/>
            </a:prstGeom>
            <a:noFill/>
          </p:spPr>
          <p:txBody>
            <a:bodyPr wrap="square" rtlCol="0">
              <a:spAutoFit/>
            </a:bodyPr>
            <a:lstStyle/>
            <a:p>
              <a:r>
                <a:rPr kumimoji="1" lang="en-US" altLang="ja-JP" sz="3200" b="1" dirty="0"/>
                <a:t>2</a:t>
              </a:r>
              <a:endParaRPr kumimoji="1" lang="ja-JP" altLang="en-US" sz="3200" b="1" dirty="0"/>
            </a:p>
          </p:txBody>
        </p:sp>
      </p:grpSp>
    </p:spTree>
    <p:extLst>
      <p:ext uri="{BB962C8B-B14F-4D97-AF65-F5344CB8AC3E}">
        <p14:creationId xmlns:p14="http://schemas.microsoft.com/office/powerpoint/2010/main" val="124042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F3149AE-314E-5BC3-A407-5EF23233B802}"/>
              </a:ext>
            </a:extLst>
          </p:cNvPr>
          <p:cNvSpPr/>
          <p:nvPr/>
        </p:nvSpPr>
        <p:spPr>
          <a:xfrm>
            <a:off x="0" y="0"/>
            <a:ext cx="12192000" cy="6858000"/>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id="{4AD01AAC-D073-F00D-8EA7-778427218A66}"/>
              </a:ext>
            </a:extLst>
          </p:cNvPr>
          <p:cNvSpPr/>
          <p:nvPr/>
        </p:nvSpPr>
        <p:spPr>
          <a:xfrm>
            <a:off x="1412396" y="2438400"/>
            <a:ext cx="9367207" cy="76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n-ea"/>
              </a:rPr>
              <a:t>以上の手順で</a:t>
            </a:r>
            <a:r>
              <a:rPr lang="en-US" altLang="ja-JP" sz="3200" dirty="0">
                <a:solidFill>
                  <a:schemeClr val="tx1"/>
                </a:solidFill>
                <a:latin typeface="+mn-ea"/>
              </a:rPr>
              <a:t>AppSuite</a:t>
            </a:r>
            <a:r>
              <a:rPr lang="ja-JP" altLang="en-US" sz="3200" dirty="0">
                <a:solidFill>
                  <a:schemeClr val="tx1"/>
                </a:solidFill>
                <a:latin typeface="+mn-ea"/>
              </a:rPr>
              <a:t>を</a:t>
            </a:r>
            <a:r>
              <a:rPr lang="en-US" altLang="ja-JP" sz="3200" dirty="0">
                <a:solidFill>
                  <a:schemeClr val="tx1"/>
                </a:solidFill>
                <a:latin typeface="+mn-ea"/>
              </a:rPr>
              <a:t>30</a:t>
            </a:r>
            <a:r>
              <a:rPr lang="ja-JP" altLang="en-US" sz="3200" dirty="0">
                <a:solidFill>
                  <a:schemeClr val="tx1"/>
                </a:solidFill>
                <a:latin typeface="+mn-ea"/>
              </a:rPr>
              <a:t>日間お試しいただけます。</a:t>
            </a:r>
            <a:endParaRPr kumimoji="1" lang="en-US" altLang="ja-JP" sz="3200" dirty="0">
              <a:solidFill>
                <a:schemeClr val="tx1"/>
              </a:solidFill>
              <a:latin typeface="+mn-ea"/>
            </a:endParaRPr>
          </a:p>
        </p:txBody>
      </p:sp>
      <p:sp>
        <p:nvSpPr>
          <p:cNvPr id="4" name="テキスト ボックス 3">
            <a:extLst>
              <a:ext uri="{FF2B5EF4-FFF2-40B4-BE49-F238E27FC236}">
                <a16:creationId xmlns:a16="http://schemas.microsoft.com/office/drawing/2014/main" id="{17DD5C25-EBCC-746A-1F0F-777DCD3BBC68}"/>
              </a:ext>
            </a:extLst>
          </p:cNvPr>
          <p:cNvSpPr txBox="1"/>
          <p:nvPr/>
        </p:nvSpPr>
        <p:spPr>
          <a:xfrm>
            <a:off x="2363883" y="3505200"/>
            <a:ext cx="7464232" cy="646331"/>
          </a:xfrm>
          <a:prstGeom prst="rect">
            <a:avLst/>
          </a:prstGeom>
          <a:noFill/>
        </p:spPr>
        <p:txBody>
          <a:bodyPr wrap="square" rtlCol="0">
            <a:spAutoFit/>
          </a:bodyPr>
          <a:lstStyle/>
          <a:p>
            <a:r>
              <a:rPr kumimoji="1" lang="ja-JP" altLang="en-US" dirty="0">
                <a:solidFill>
                  <a:schemeClr val="tx1"/>
                </a:solidFill>
                <a:latin typeface="+mn-ea"/>
              </a:rPr>
              <a:t>ご検証の中でご不明点・ご相談等ございましたら、お気軽にご連絡く</a:t>
            </a:r>
            <a:r>
              <a:rPr lang="ja-JP" altLang="en-US" dirty="0">
                <a:solidFill>
                  <a:schemeClr val="tx1"/>
                </a:solidFill>
                <a:latin typeface="+mn-ea"/>
              </a:rPr>
              <a:t>ださい。</a:t>
            </a:r>
            <a:endParaRPr kumimoji="1" lang="ja-JP" altLang="en-US" dirty="0">
              <a:solidFill>
                <a:schemeClr val="tx1"/>
              </a:solidFill>
              <a:latin typeface="+mn-ea"/>
            </a:endParaRPr>
          </a:p>
          <a:p>
            <a:endParaRPr kumimoji="1" lang="ja-JP" altLang="en-US" dirty="0"/>
          </a:p>
        </p:txBody>
      </p:sp>
      <p:sp>
        <p:nvSpPr>
          <p:cNvPr id="5" name="フッター プレースホルダー 3">
            <a:extLst>
              <a:ext uri="{FF2B5EF4-FFF2-40B4-BE49-F238E27FC236}">
                <a16:creationId xmlns:a16="http://schemas.microsoft.com/office/drawing/2014/main" id="{B4B70A78-CD19-BE49-67CD-3515E210A674}"/>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 2021 NEOJAPAN Inc. PP519AA21043</a:t>
            </a:r>
            <a:endParaRPr lang="ja-JP" altLang="en-US" dirty="0"/>
          </a:p>
        </p:txBody>
      </p:sp>
    </p:spTree>
    <p:extLst>
      <p:ext uri="{BB962C8B-B14F-4D97-AF65-F5344CB8AC3E}">
        <p14:creationId xmlns:p14="http://schemas.microsoft.com/office/powerpoint/2010/main" val="3538363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24130" rIns="0" bIns="0" rtlCol="0">
            <a:spAutoFit/>
          </a:body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7" name="正方形/長方形 6">
            <a:extLst>
              <a:ext uri="{FF2B5EF4-FFF2-40B4-BE49-F238E27FC236}">
                <a16:creationId xmlns:a16="http://schemas.microsoft.com/office/drawing/2014/main" id="{813FFE33-2BD1-4D70-B032-600524E4527C}"/>
              </a:ext>
            </a:extLst>
          </p:cNvPr>
          <p:cNvSpPr/>
          <p:nvPr/>
        </p:nvSpPr>
        <p:spPr>
          <a:xfrm>
            <a:off x="0" y="0"/>
            <a:ext cx="12192000" cy="6858000"/>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ッター プレースホルダー 3">
            <a:extLst>
              <a:ext uri="{FF2B5EF4-FFF2-40B4-BE49-F238E27FC236}">
                <a16:creationId xmlns:a16="http://schemas.microsoft.com/office/drawing/2014/main" id="{CD1660FA-9681-487D-AECB-4B2F515D71CE}"/>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 2021 NEOJAPAN Inc. PP519AA21043</a:t>
            </a:r>
            <a:endParaRPr lang="ja-JP" altLang="en-US" dirty="0"/>
          </a:p>
        </p:txBody>
      </p:sp>
      <p:sp>
        <p:nvSpPr>
          <p:cNvPr id="9" name="正方形/長方形 8">
            <a:extLst>
              <a:ext uri="{FF2B5EF4-FFF2-40B4-BE49-F238E27FC236}">
                <a16:creationId xmlns:a16="http://schemas.microsoft.com/office/drawing/2014/main" id="{95619050-BF22-4104-AE66-FB604758C721}"/>
              </a:ext>
            </a:extLst>
          </p:cNvPr>
          <p:cNvSpPr>
            <a:spLocks/>
          </p:cNvSpPr>
          <p:nvPr/>
        </p:nvSpPr>
        <p:spPr>
          <a:xfrm>
            <a:off x="6553200" y="1923365"/>
            <a:ext cx="4572000" cy="4629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53FD2180-C7BD-9A9E-B0D1-BC052F26DAA9}"/>
              </a:ext>
            </a:extLst>
          </p:cNvPr>
          <p:cNvSpPr/>
          <p:nvPr/>
        </p:nvSpPr>
        <p:spPr>
          <a:xfrm>
            <a:off x="923667" y="1923364"/>
            <a:ext cx="4572000" cy="4629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990DAB2-240B-E9CA-3733-92847A882A23}"/>
              </a:ext>
            </a:extLst>
          </p:cNvPr>
          <p:cNvSpPr/>
          <p:nvPr/>
        </p:nvSpPr>
        <p:spPr>
          <a:xfrm>
            <a:off x="1152267" y="1618564"/>
            <a:ext cx="2133600" cy="60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導入・活用ガイド</a:t>
            </a:r>
          </a:p>
        </p:txBody>
      </p:sp>
      <p:sp>
        <p:nvSpPr>
          <p:cNvPr id="12" name="正方形/長方形 11">
            <a:extLst>
              <a:ext uri="{FF2B5EF4-FFF2-40B4-BE49-F238E27FC236}">
                <a16:creationId xmlns:a16="http://schemas.microsoft.com/office/drawing/2014/main" id="{4F752B06-4222-B54D-0AAF-012BC26CB329}"/>
              </a:ext>
            </a:extLst>
          </p:cNvPr>
          <p:cNvSpPr/>
          <p:nvPr/>
        </p:nvSpPr>
        <p:spPr>
          <a:xfrm>
            <a:off x="6804386" y="1618564"/>
            <a:ext cx="2133600" cy="60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あの機能って</a:t>
            </a:r>
            <a:endParaRPr lang="en-US" altLang="ja-JP" sz="1600" dirty="0"/>
          </a:p>
          <a:p>
            <a:pPr algn="ctr"/>
            <a:r>
              <a:rPr lang="ja-JP" altLang="en-US" sz="1600" dirty="0"/>
              <a:t>あるのかな</a:t>
            </a:r>
            <a:r>
              <a:rPr lang="en-US" altLang="ja-JP" sz="1600" dirty="0"/>
              <a:t>…</a:t>
            </a:r>
            <a:r>
              <a:rPr lang="ja-JP" altLang="en-US" sz="1600" dirty="0"/>
              <a:t>？</a:t>
            </a:r>
            <a:endParaRPr kumimoji="1" lang="ja-JP" altLang="en-US" sz="1600" dirty="0"/>
          </a:p>
        </p:txBody>
      </p:sp>
      <p:sp>
        <p:nvSpPr>
          <p:cNvPr id="23" name="テキスト ボックス 22">
            <a:extLst>
              <a:ext uri="{FF2B5EF4-FFF2-40B4-BE49-F238E27FC236}">
                <a16:creationId xmlns:a16="http://schemas.microsoft.com/office/drawing/2014/main" id="{65A3B4D3-0463-AC3A-9058-72D7A1C8CB7D}"/>
              </a:ext>
            </a:extLst>
          </p:cNvPr>
          <p:cNvSpPr txBox="1"/>
          <p:nvPr/>
        </p:nvSpPr>
        <p:spPr>
          <a:xfrm>
            <a:off x="1317481" y="3884335"/>
            <a:ext cx="3784371" cy="1706878"/>
          </a:xfrm>
          <a:prstGeom prst="rect">
            <a:avLst/>
          </a:prstGeom>
          <a:noFill/>
        </p:spPr>
        <p:txBody>
          <a:bodyPr wrap="square" rtlCol="0">
            <a:spAutoFit/>
          </a:bodyPr>
          <a:lstStyle/>
          <a:p>
            <a:pPr>
              <a:lnSpc>
                <a:spcPct val="150000"/>
              </a:lnSpc>
            </a:pPr>
            <a:r>
              <a:rPr lang="ja-JP" altLang="en-US" i="0" dirty="0">
                <a:solidFill>
                  <a:srgbClr val="1E1E1E"/>
                </a:solidFill>
                <a:effectLst/>
                <a:latin typeface="Noto Sans" panose="020B0502040504020204" pitchFamily="34" charset="0"/>
              </a:rPr>
              <a:t>アプリケーション作成ご担当者さまが、</a:t>
            </a:r>
            <a:br>
              <a:rPr lang="ja-JP" altLang="en-US" dirty="0"/>
            </a:br>
            <a:r>
              <a:rPr lang="ja-JP" altLang="en-US" i="0" dirty="0">
                <a:solidFill>
                  <a:srgbClr val="1E1E1E"/>
                </a:solidFill>
                <a:effectLst/>
                <a:latin typeface="Noto Sans" panose="020B0502040504020204" pitchFamily="34" charset="0"/>
              </a:rPr>
              <a:t>初期設定からアプリの活用方法まで</a:t>
            </a:r>
            <a:br>
              <a:rPr lang="ja-JP" altLang="en-US" dirty="0"/>
            </a:br>
            <a:r>
              <a:rPr lang="ja-JP" altLang="en-US" i="0" dirty="0">
                <a:solidFill>
                  <a:srgbClr val="1E1E1E"/>
                </a:solidFill>
                <a:effectLst/>
                <a:latin typeface="Noto Sans" panose="020B0502040504020204" pitchFamily="34" charset="0"/>
              </a:rPr>
              <a:t>簡単に学べる動画や、すぐに使えるライブラリなどをご紹介しております。</a:t>
            </a:r>
            <a:endParaRPr kumimoji="1" lang="ja-JP" altLang="en-US" dirty="0"/>
          </a:p>
        </p:txBody>
      </p:sp>
      <p:sp>
        <p:nvSpPr>
          <p:cNvPr id="24" name="テキスト ボックス 23">
            <a:extLst>
              <a:ext uri="{FF2B5EF4-FFF2-40B4-BE49-F238E27FC236}">
                <a16:creationId xmlns:a16="http://schemas.microsoft.com/office/drawing/2014/main" id="{E555C9BB-C8B8-5E83-B426-DE106576984C}"/>
              </a:ext>
            </a:extLst>
          </p:cNvPr>
          <p:cNvSpPr txBox="1"/>
          <p:nvPr/>
        </p:nvSpPr>
        <p:spPr>
          <a:xfrm>
            <a:off x="7147286" y="3814630"/>
            <a:ext cx="3581400" cy="875881"/>
          </a:xfrm>
          <a:prstGeom prst="rect">
            <a:avLst/>
          </a:prstGeom>
          <a:noFill/>
        </p:spPr>
        <p:txBody>
          <a:bodyPr wrap="square" rtlCol="0">
            <a:spAutoFit/>
          </a:bodyPr>
          <a:lstStyle/>
          <a:p>
            <a:pPr>
              <a:lnSpc>
                <a:spcPct val="150000"/>
              </a:lnSpc>
            </a:pPr>
            <a:r>
              <a:rPr kumimoji="1" lang="ja-JP" altLang="en-US" dirty="0"/>
              <a:t>知らなかった機能、知りたかった</a:t>
            </a:r>
            <a:endParaRPr kumimoji="1" lang="en-US" altLang="ja-JP" dirty="0"/>
          </a:p>
          <a:p>
            <a:pPr>
              <a:lnSpc>
                <a:spcPct val="150000"/>
              </a:lnSpc>
            </a:pPr>
            <a:r>
              <a:rPr kumimoji="1" lang="ja-JP" altLang="en-US" dirty="0"/>
              <a:t>機能が見つかるかもしれません！</a:t>
            </a:r>
            <a:endParaRPr kumimoji="1" lang="en-US" altLang="ja-JP" dirty="0"/>
          </a:p>
        </p:txBody>
      </p:sp>
      <p:sp>
        <p:nvSpPr>
          <p:cNvPr id="32" name="四角形: 角を丸くする 31">
            <a:hlinkClick r:id="rId2"/>
            <a:extLst>
              <a:ext uri="{FF2B5EF4-FFF2-40B4-BE49-F238E27FC236}">
                <a16:creationId xmlns:a16="http://schemas.microsoft.com/office/drawing/2014/main" id="{3C131000-9D06-D4C4-88A8-532C5A699491}"/>
              </a:ext>
            </a:extLst>
          </p:cNvPr>
          <p:cNvSpPr/>
          <p:nvPr/>
        </p:nvSpPr>
        <p:spPr>
          <a:xfrm>
            <a:off x="1390163" y="2532964"/>
            <a:ext cx="3949990" cy="96242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14" name="四角形: 角を丸くする 13">
            <a:hlinkClick r:id="rId2"/>
            <a:extLst>
              <a:ext uri="{FF2B5EF4-FFF2-40B4-BE49-F238E27FC236}">
                <a16:creationId xmlns:a16="http://schemas.microsoft.com/office/drawing/2014/main" id="{E083F1AF-C141-D381-D541-23BD88359981}"/>
              </a:ext>
            </a:extLst>
          </p:cNvPr>
          <p:cNvSpPr/>
          <p:nvPr/>
        </p:nvSpPr>
        <p:spPr>
          <a:xfrm>
            <a:off x="1273587" y="2417420"/>
            <a:ext cx="3949990" cy="96242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hlinkClick r:id="rId2"/>
            <a:extLst>
              <a:ext uri="{FF2B5EF4-FFF2-40B4-BE49-F238E27FC236}">
                <a16:creationId xmlns:a16="http://schemas.microsoft.com/office/drawing/2014/main" id="{B83A1149-C71F-D530-5058-38FE554AE393}"/>
              </a:ext>
            </a:extLst>
          </p:cNvPr>
          <p:cNvSpPr txBox="1"/>
          <p:nvPr/>
        </p:nvSpPr>
        <p:spPr>
          <a:xfrm>
            <a:off x="1390163" y="2650552"/>
            <a:ext cx="2305755" cy="523220"/>
          </a:xfrm>
          <a:prstGeom prst="rect">
            <a:avLst/>
          </a:prstGeom>
          <a:noFill/>
        </p:spPr>
        <p:txBody>
          <a:bodyPr wrap="square" rtlCol="0">
            <a:spAutoFit/>
          </a:bodyPr>
          <a:lstStyle/>
          <a:p>
            <a:r>
              <a:rPr lang="en-US" altLang="ja-JP" sz="2800" b="1" i="0" dirty="0">
                <a:solidFill>
                  <a:srgbClr val="372EB2"/>
                </a:solidFill>
                <a:effectLst/>
                <a:latin typeface="M PLUS Rounded 1c"/>
              </a:rPr>
              <a:t>Let's study</a:t>
            </a:r>
          </a:p>
        </p:txBody>
      </p:sp>
      <p:pic>
        <p:nvPicPr>
          <p:cNvPr id="22" name="図 21" descr="ロゴ&#10;&#10;自動的に生成された説明">
            <a:hlinkClick r:id="rId2"/>
            <a:extLst>
              <a:ext uri="{FF2B5EF4-FFF2-40B4-BE49-F238E27FC236}">
                <a16:creationId xmlns:a16="http://schemas.microsoft.com/office/drawing/2014/main" id="{4464F1EB-61AD-A6F1-66F0-B7A310FE94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0403" y="2684834"/>
            <a:ext cx="1951888" cy="446618"/>
          </a:xfrm>
          <a:prstGeom prst="rect">
            <a:avLst/>
          </a:prstGeom>
        </p:spPr>
      </p:pic>
      <p:pic>
        <p:nvPicPr>
          <p:cNvPr id="28" name="図 27" descr="アイコン&#10;&#10;自動的に生成された説明">
            <a:extLst>
              <a:ext uri="{FF2B5EF4-FFF2-40B4-BE49-F238E27FC236}">
                <a16:creationId xmlns:a16="http://schemas.microsoft.com/office/drawing/2014/main" id="{5F0A3377-1DF6-4242-DA74-5C7BA9F6E850}"/>
              </a:ext>
            </a:extLst>
          </p:cNvPr>
          <p:cNvPicPr>
            <a:picLocks noChangeAspect="1"/>
          </p:cNvPicPr>
          <p:nvPr/>
        </p:nvPicPr>
        <p:blipFill>
          <a:blip r:embed="rId4"/>
          <a:stretch>
            <a:fillRect/>
          </a:stretch>
        </p:blipFill>
        <p:spPr>
          <a:xfrm rot="14528632">
            <a:off x="4979336" y="3063266"/>
            <a:ext cx="656557" cy="518680"/>
          </a:xfrm>
          <a:prstGeom prst="rect">
            <a:avLst/>
          </a:prstGeom>
        </p:spPr>
      </p:pic>
      <p:sp>
        <p:nvSpPr>
          <p:cNvPr id="29" name="テキスト ボックス 28">
            <a:extLst>
              <a:ext uri="{FF2B5EF4-FFF2-40B4-BE49-F238E27FC236}">
                <a16:creationId xmlns:a16="http://schemas.microsoft.com/office/drawing/2014/main" id="{624FE0D4-4DD6-96DC-1523-F0415E0E6F80}"/>
              </a:ext>
            </a:extLst>
          </p:cNvPr>
          <p:cNvSpPr txBox="1"/>
          <p:nvPr/>
        </p:nvSpPr>
        <p:spPr>
          <a:xfrm rot="19868819">
            <a:off x="5122639" y="3525546"/>
            <a:ext cx="936104" cy="369332"/>
          </a:xfrm>
          <a:prstGeom prst="rect">
            <a:avLst/>
          </a:prstGeom>
          <a:noFill/>
        </p:spPr>
        <p:txBody>
          <a:bodyPr wrap="square" rtlCol="0">
            <a:spAutoFit/>
          </a:bodyPr>
          <a:lstStyle/>
          <a:p>
            <a:r>
              <a:rPr lang="en-US" altLang="ja-JP" b="1" dirty="0">
                <a:solidFill>
                  <a:schemeClr val="tx2"/>
                </a:solidFill>
              </a:rPr>
              <a:t>CLICK!</a:t>
            </a:r>
            <a:endParaRPr lang="ja-JP" altLang="en-US" b="1" dirty="0">
              <a:solidFill>
                <a:schemeClr val="tx2"/>
              </a:solidFill>
            </a:endParaRPr>
          </a:p>
        </p:txBody>
      </p:sp>
      <p:sp>
        <p:nvSpPr>
          <p:cNvPr id="33" name="四角形: 角を丸くする 32">
            <a:extLst>
              <a:ext uri="{FF2B5EF4-FFF2-40B4-BE49-F238E27FC236}">
                <a16:creationId xmlns:a16="http://schemas.microsoft.com/office/drawing/2014/main" id="{FE042BEE-F216-83DB-B91D-C3BDE312AED0}"/>
              </a:ext>
            </a:extLst>
          </p:cNvPr>
          <p:cNvSpPr/>
          <p:nvPr/>
        </p:nvSpPr>
        <p:spPr>
          <a:xfrm>
            <a:off x="7010517" y="2524519"/>
            <a:ext cx="3949990" cy="96242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13" name="四角形: 角を丸くする 12">
            <a:hlinkClick r:id="rId5"/>
            <a:extLst>
              <a:ext uri="{FF2B5EF4-FFF2-40B4-BE49-F238E27FC236}">
                <a16:creationId xmlns:a16="http://schemas.microsoft.com/office/drawing/2014/main" id="{AA7324BE-84A1-6CB6-73E0-90988DE7330D}"/>
              </a:ext>
            </a:extLst>
          </p:cNvPr>
          <p:cNvSpPr/>
          <p:nvPr/>
        </p:nvSpPr>
        <p:spPr>
          <a:xfrm>
            <a:off x="6883629" y="2417420"/>
            <a:ext cx="3949990" cy="96242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descr="挿絵, 記号 が含まれている画像&#10;&#10;自動的に生成された説明">
            <a:hlinkClick r:id="rId5"/>
            <a:extLst>
              <a:ext uri="{FF2B5EF4-FFF2-40B4-BE49-F238E27FC236}">
                <a16:creationId xmlns:a16="http://schemas.microsoft.com/office/drawing/2014/main" id="{C38B0DC5-093F-4E71-97D3-7A1EF5A060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3295" y="2728189"/>
            <a:ext cx="1785574" cy="376657"/>
          </a:xfrm>
          <a:prstGeom prst="rect">
            <a:avLst/>
          </a:prstGeom>
        </p:spPr>
      </p:pic>
      <p:sp>
        <p:nvSpPr>
          <p:cNvPr id="20" name="テキスト ボックス 19">
            <a:extLst>
              <a:ext uri="{FF2B5EF4-FFF2-40B4-BE49-F238E27FC236}">
                <a16:creationId xmlns:a16="http://schemas.microsoft.com/office/drawing/2014/main" id="{B12DE8E4-3D36-882E-729A-BFADE36BE1B0}"/>
              </a:ext>
            </a:extLst>
          </p:cNvPr>
          <p:cNvSpPr txBox="1"/>
          <p:nvPr/>
        </p:nvSpPr>
        <p:spPr>
          <a:xfrm>
            <a:off x="8740416" y="2667422"/>
            <a:ext cx="2514600" cy="461665"/>
          </a:xfrm>
          <a:prstGeom prst="rect">
            <a:avLst/>
          </a:prstGeom>
          <a:noFill/>
        </p:spPr>
        <p:txBody>
          <a:bodyPr wrap="square" rtlCol="0">
            <a:spAutoFit/>
          </a:bodyPr>
          <a:lstStyle/>
          <a:p>
            <a:r>
              <a:rPr kumimoji="1" lang="ja-JP" altLang="en-US" sz="2400" dirty="0"/>
              <a:t>の機能を見る</a:t>
            </a:r>
          </a:p>
        </p:txBody>
      </p:sp>
      <p:pic>
        <p:nvPicPr>
          <p:cNvPr id="30" name="図 29" descr="アイコン&#10;&#10;自動的に生成された説明">
            <a:extLst>
              <a:ext uri="{FF2B5EF4-FFF2-40B4-BE49-F238E27FC236}">
                <a16:creationId xmlns:a16="http://schemas.microsoft.com/office/drawing/2014/main" id="{3F219AD0-9C01-7E72-E31C-C62EB43C2C06}"/>
              </a:ext>
            </a:extLst>
          </p:cNvPr>
          <p:cNvPicPr>
            <a:picLocks noChangeAspect="1"/>
          </p:cNvPicPr>
          <p:nvPr/>
        </p:nvPicPr>
        <p:blipFill>
          <a:blip r:embed="rId4"/>
          <a:stretch>
            <a:fillRect/>
          </a:stretch>
        </p:blipFill>
        <p:spPr>
          <a:xfrm rot="14528632">
            <a:off x="10590821" y="3058156"/>
            <a:ext cx="656557" cy="518680"/>
          </a:xfrm>
          <a:prstGeom prst="rect">
            <a:avLst/>
          </a:prstGeom>
        </p:spPr>
      </p:pic>
      <p:sp>
        <p:nvSpPr>
          <p:cNvPr id="31" name="テキスト ボックス 30">
            <a:extLst>
              <a:ext uri="{FF2B5EF4-FFF2-40B4-BE49-F238E27FC236}">
                <a16:creationId xmlns:a16="http://schemas.microsoft.com/office/drawing/2014/main" id="{B70D099A-6969-E49B-E974-4BC9A870DA4E}"/>
              </a:ext>
            </a:extLst>
          </p:cNvPr>
          <p:cNvSpPr txBox="1"/>
          <p:nvPr/>
        </p:nvSpPr>
        <p:spPr>
          <a:xfrm rot="19868819">
            <a:off x="10734124" y="3520436"/>
            <a:ext cx="936104" cy="369332"/>
          </a:xfrm>
          <a:prstGeom prst="rect">
            <a:avLst/>
          </a:prstGeom>
          <a:noFill/>
        </p:spPr>
        <p:txBody>
          <a:bodyPr wrap="square" rtlCol="0">
            <a:spAutoFit/>
          </a:bodyPr>
          <a:lstStyle/>
          <a:p>
            <a:r>
              <a:rPr lang="en-US" altLang="ja-JP" b="1" dirty="0">
                <a:solidFill>
                  <a:schemeClr val="tx2"/>
                </a:solidFill>
              </a:rPr>
              <a:t>CLICK!</a:t>
            </a:r>
            <a:endParaRPr lang="ja-JP" altLang="en-US" b="1" dirty="0">
              <a:solidFill>
                <a:schemeClr val="tx2"/>
              </a:solidFill>
            </a:endParaRPr>
          </a:p>
        </p:txBody>
      </p:sp>
      <p:pic>
        <p:nvPicPr>
          <p:cNvPr id="35" name="図 34" descr="グラフィカル ユーザー インターフェイス が含まれている画像&#10;&#10;自動的に生成された説明">
            <a:extLst>
              <a:ext uri="{FF2B5EF4-FFF2-40B4-BE49-F238E27FC236}">
                <a16:creationId xmlns:a16="http://schemas.microsoft.com/office/drawing/2014/main" id="{4E25C94C-6F8A-BAA9-ECBD-68EA25C4D3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5145" y="5051488"/>
            <a:ext cx="3382852" cy="1483354"/>
          </a:xfrm>
          <a:prstGeom prst="rect">
            <a:avLst/>
          </a:prstGeom>
        </p:spPr>
      </p:pic>
      <p:sp>
        <p:nvSpPr>
          <p:cNvPr id="36" name="正方形/長方形 35">
            <a:extLst>
              <a:ext uri="{FF2B5EF4-FFF2-40B4-BE49-F238E27FC236}">
                <a16:creationId xmlns:a16="http://schemas.microsoft.com/office/drawing/2014/main" id="{B5BB5E5D-95ED-B231-FC4B-229426F6A652}"/>
              </a:ext>
            </a:extLst>
          </p:cNvPr>
          <p:cNvSpPr/>
          <p:nvPr/>
        </p:nvSpPr>
        <p:spPr>
          <a:xfrm>
            <a:off x="0" y="1"/>
            <a:ext cx="12192000" cy="94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62376E07-1F05-E642-B4C8-66B6F4F62FB2}"/>
              </a:ext>
            </a:extLst>
          </p:cNvPr>
          <p:cNvSpPr txBox="1"/>
          <p:nvPr/>
        </p:nvSpPr>
        <p:spPr>
          <a:xfrm>
            <a:off x="332989" y="170913"/>
            <a:ext cx="8496944" cy="523220"/>
          </a:xfrm>
          <a:prstGeom prst="rect">
            <a:avLst/>
          </a:prstGeom>
          <a:noFill/>
        </p:spPr>
        <p:txBody>
          <a:bodyPr wrap="square" rtlCol="0">
            <a:spAutoFit/>
          </a:bodyPr>
          <a:lstStyle/>
          <a:p>
            <a:r>
              <a:rPr lang="ja-JP" altLang="en-US" sz="2800" b="1" dirty="0">
                <a:latin typeface="+mj-ea"/>
                <a:ea typeface="+mj-ea"/>
              </a:rPr>
              <a:t>付録：メーカー相談例</a:t>
            </a:r>
            <a:r>
              <a:rPr lang="ja-JP" altLang="en-US" sz="1600" b="1" dirty="0">
                <a:latin typeface="+mj-ea"/>
                <a:ea typeface="+mj-ea"/>
              </a:rPr>
              <a:t>　＜　</a:t>
            </a:r>
            <a:r>
              <a:rPr lang="en-US" altLang="ja-JP" sz="1600" b="1" dirty="0">
                <a:latin typeface="+mj-ea"/>
                <a:ea typeface="+mj-ea"/>
              </a:rPr>
              <a:t>AppSuite </a:t>
            </a:r>
            <a:r>
              <a:rPr lang="ja-JP" altLang="en-US" sz="1600" b="1" dirty="0">
                <a:latin typeface="+mj-ea"/>
                <a:ea typeface="+mj-ea"/>
              </a:rPr>
              <a:t>ご検討の場合　＞</a:t>
            </a:r>
            <a:endParaRPr lang="ja-JP" altLang="en-US" sz="2400" b="1" dirty="0">
              <a:latin typeface="+mj-ea"/>
              <a:ea typeface="+mj-ea"/>
            </a:endParaRPr>
          </a:p>
        </p:txBody>
      </p:sp>
      <p:pic>
        <p:nvPicPr>
          <p:cNvPr id="38" name="図 37" descr="文字が書かれている&#10;&#10;低い精度で自動的に生成された説明">
            <a:extLst>
              <a:ext uri="{FF2B5EF4-FFF2-40B4-BE49-F238E27FC236}">
                <a16:creationId xmlns:a16="http://schemas.microsoft.com/office/drawing/2014/main" id="{BD24102E-7D61-85E6-DD01-A23E90BEA4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39" name="図 38" descr="挿絵, 記号 が含まれている画像&#10;&#10;自動的に生成された説明">
            <a:extLst>
              <a:ext uri="{FF2B5EF4-FFF2-40B4-BE49-F238E27FC236}">
                <a16:creationId xmlns:a16="http://schemas.microsoft.com/office/drawing/2014/main" id="{6AE4654C-E904-F46C-D6D3-1C8E904612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spTree>
    <p:extLst>
      <p:ext uri="{BB962C8B-B14F-4D97-AF65-F5344CB8AC3E}">
        <p14:creationId xmlns:p14="http://schemas.microsoft.com/office/powerpoint/2010/main" val="3803053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C2F7682-2534-E611-50C6-3A15878A171E}"/>
              </a:ext>
            </a:extLst>
          </p:cNvPr>
          <p:cNvSpPr/>
          <p:nvPr/>
        </p:nvSpPr>
        <p:spPr>
          <a:xfrm>
            <a:off x="0" y="0"/>
            <a:ext cx="12192000" cy="6858000"/>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38E3F77E-A067-559B-182D-3620AFE0C51D}"/>
              </a:ext>
            </a:extLst>
          </p:cNvPr>
          <p:cNvSpPr/>
          <p:nvPr/>
        </p:nvSpPr>
        <p:spPr>
          <a:xfrm>
            <a:off x="-1" y="-1"/>
            <a:ext cx="12192001" cy="936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710B40AF-5398-E7BF-E3F0-38D2D6BF03B4}"/>
              </a:ext>
            </a:extLst>
          </p:cNvPr>
          <p:cNvSpPr txBox="1"/>
          <p:nvPr/>
        </p:nvSpPr>
        <p:spPr>
          <a:xfrm>
            <a:off x="332989" y="170913"/>
            <a:ext cx="8496944" cy="523220"/>
          </a:xfrm>
          <a:prstGeom prst="rect">
            <a:avLst/>
          </a:prstGeom>
          <a:noFill/>
        </p:spPr>
        <p:txBody>
          <a:bodyPr wrap="square" rtlCol="0">
            <a:spAutoFit/>
          </a:bodyPr>
          <a:lstStyle/>
          <a:p>
            <a:r>
              <a:rPr lang="ja-JP" altLang="en-US" sz="2800" b="1" dirty="0">
                <a:latin typeface="+mj-ea"/>
                <a:ea typeface="+mj-ea"/>
              </a:rPr>
              <a:t>付録：メーカー相談例</a:t>
            </a:r>
            <a:r>
              <a:rPr lang="ja-JP" altLang="en-US" sz="1600" b="1" dirty="0">
                <a:latin typeface="+mj-ea"/>
                <a:ea typeface="+mj-ea"/>
              </a:rPr>
              <a:t>　＜　</a:t>
            </a:r>
            <a:r>
              <a:rPr lang="en-US" altLang="ja-JP" sz="1600" b="1" dirty="0">
                <a:latin typeface="+mj-ea"/>
                <a:ea typeface="+mj-ea"/>
              </a:rPr>
              <a:t>AppSuite </a:t>
            </a:r>
            <a:r>
              <a:rPr lang="ja-JP" altLang="en-US" sz="1600" b="1" dirty="0">
                <a:latin typeface="+mj-ea"/>
                <a:ea typeface="+mj-ea"/>
              </a:rPr>
              <a:t>ご検討の場合　＞</a:t>
            </a:r>
            <a:endParaRPr lang="ja-JP" altLang="en-US" sz="2400" b="1" dirty="0">
              <a:latin typeface="+mj-ea"/>
              <a:ea typeface="+mj-ea"/>
            </a:endParaRPr>
          </a:p>
        </p:txBody>
      </p:sp>
      <p:sp>
        <p:nvSpPr>
          <p:cNvPr id="8" name="正方形/長方形 7">
            <a:extLst>
              <a:ext uri="{FF2B5EF4-FFF2-40B4-BE49-F238E27FC236}">
                <a16:creationId xmlns:a16="http://schemas.microsoft.com/office/drawing/2014/main" id="{DA63786B-959C-2441-9623-93D271B9457F}"/>
              </a:ext>
            </a:extLst>
          </p:cNvPr>
          <p:cNvSpPr>
            <a:spLocks/>
          </p:cNvSpPr>
          <p:nvPr/>
        </p:nvSpPr>
        <p:spPr>
          <a:xfrm>
            <a:off x="6543933" y="1600200"/>
            <a:ext cx="4572000" cy="4629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A7BA0B0A-9FCB-3E5E-A158-395C4ADBBCA0}"/>
              </a:ext>
            </a:extLst>
          </p:cNvPr>
          <p:cNvSpPr/>
          <p:nvPr/>
        </p:nvSpPr>
        <p:spPr>
          <a:xfrm>
            <a:off x="914400" y="1600199"/>
            <a:ext cx="4572000" cy="4629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97AB318-3DF7-BD77-4C32-09EA07B7241B}"/>
              </a:ext>
            </a:extLst>
          </p:cNvPr>
          <p:cNvSpPr/>
          <p:nvPr/>
        </p:nvSpPr>
        <p:spPr>
          <a:xfrm>
            <a:off x="1143000" y="1295399"/>
            <a:ext cx="2133600" cy="60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オンラインで実施中</a:t>
            </a:r>
          </a:p>
        </p:txBody>
      </p:sp>
      <p:sp>
        <p:nvSpPr>
          <p:cNvPr id="11" name="テキスト ボックス 10">
            <a:extLst>
              <a:ext uri="{FF2B5EF4-FFF2-40B4-BE49-F238E27FC236}">
                <a16:creationId xmlns:a16="http://schemas.microsoft.com/office/drawing/2014/main" id="{A9F7A413-B071-9926-D0FE-50B4E4DCD5B1}"/>
              </a:ext>
            </a:extLst>
          </p:cNvPr>
          <p:cNvSpPr txBox="1"/>
          <p:nvPr/>
        </p:nvSpPr>
        <p:spPr>
          <a:xfrm>
            <a:off x="1280042" y="3105267"/>
            <a:ext cx="4054876" cy="1827873"/>
          </a:xfrm>
          <a:prstGeom prst="rect">
            <a:avLst/>
          </a:prstGeom>
          <a:noFill/>
        </p:spPr>
        <p:txBody>
          <a:bodyPr wrap="square">
            <a:spAutoFit/>
          </a:bodyPr>
          <a:lstStyle/>
          <a:p>
            <a:pPr>
              <a:lnSpc>
                <a:spcPct val="150000"/>
              </a:lnSpc>
            </a:pPr>
            <a:r>
              <a:rPr lang="ja-JP" altLang="en-US" dirty="0">
                <a:latin typeface="+mn-ea"/>
              </a:rPr>
              <a:t>クラウド版「導入後」でも</a:t>
            </a:r>
            <a:r>
              <a:rPr lang="en-US" altLang="ja-JP" sz="2400" dirty="0">
                <a:highlight>
                  <a:srgbClr val="FFFF00"/>
                </a:highlight>
                <a:latin typeface="+mn-ea"/>
              </a:rPr>
              <a:t>1on1</a:t>
            </a:r>
            <a:r>
              <a:rPr lang="ja-JP" altLang="en-US" dirty="0">
                <a:highlight>
                  <a:srgbClr val="FFFF00"/>
                </a:highlight>
                <a:latin typeface="+mn-ea"/>
              </a:rPr>
              <a:t>で</a:t>
            </a:r>
            <a:endParaRPr lang="en-US" altLang="ja-JP" dirty="0">
              <a:highlight>
                <a:srgbClr val="FFFF00"/>
              </a:highlight>
              <a:latin typeface="+mn-ea"/>
            </a:endParaRPr>
          </a:p>
          <a:p>
            <a:pPr>
              <a:lnSpc>
                <a:spcPct val="150000"/>
              </a:lnSpc>
            </a:pPr>
            <a:r>
              <a:rPr lang="ja-JP" altLang="en-US" dirty="0">
                <a:latin typeface="+mn-ea"/>
              </a:rPr>
              <a:t>運用の事から機能の利用開始方法まで、</a:t>
            </a:r>
            <a:endParaRPr lang="en-US" altLang="ja-JP" dirty="0">
              <a:latin typeface="+mn-ea"/>
            </a:endParaRPr>
          </a:p>
          <a:p>
            <a:pPr>
              <a:lnSpc>
                <a:spcPct val="150000"/>
              </a:lnSpc>
            </a:pPr>
            <a:r>
              <a:rPr lang="ja-JP" altLang="en-US" dirty="0">
                <a:highlight>
                  <a:srgbClr val="FFFF00"/>
                </a:highlight>
                <a:latin typeface="+mn-ea"/>
              </a:rPr>
              <a:t>お客様を成功に導くための相談会</a:t>
            </a:r>
            <a:r>
              <a:rPr lang="ja-JP" altLang="en-US" dirty="0">
                <a:latin typeface="+mn-ea"/>
              </a:rPr>
              <a:t>を</a:t>
            </a:r>
            <a:endParaRPr lang="en-US" altLang="ja-JP" dirty="0">
              <a:latin typeface="+mn-ea"/>
            </a:endParaRPr>
          </a:p>
          <a:p>
            <a:pPr>
              <a:lnSpc>
                <a:spcPct val="150000"/>
              </a:lnSpc>
            </a:pPr>
            <a:r>
              <a:rPr lang="ja-JP" altLang="en-US" dirty="0">
                <a:latin typeface="+mn-ea"/>
              </a:rPr>
              <a:t>随時実施しております。</a:t>
            </a:r>
          </a:p>
        </p:txBody>
      </p:sp>
      <p:sp>
        <p:nvSpPr>
          <p:cNvPr id="13" name="正方形/長方形 12">
            <a:extLst>
              <a:ext uri="{FF2B5EF4-FFF2-40B4-BE49-F238E27FC236}">
                <a16:creationId xmlns:a16="http://schemas.microsoft.com/office/drawing/2014/main" id="{5F2AB65D-714E-8857-C409-1D417A9651F3}"/>
              </a:ext>
            </a:extLst>
          </p:cNvPr>
          <p:cNvSpPr/>
          <p:nvPr/>
        </p:nvSpPr>
        <p:spPr>
          <a:xfrm>
            <a:off x="6795119" y="1295399"/>
            <a:ext cx="2133600" cy="60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作成時間がとれない</a:t>
            </a:r>
            <a:endParaRPr kumimoji="1" lang="ja-JP" altLang="en-US" sz="1600" dirty="0"/>
          </a:p>
        </p:txBody>
      </p:sp>
      <p:sp>
        <p:nvSpPr>
          <p:cNvPr id="14" name="吹き出し: 四角形 13">
            <a:extLst>
              <a:ext uri="{FF2B5EF4-FFF2-40B4-BE49-F238E27FC236}">
                <a16:creationId xmlns:a16="http://schemas.microsoft.com/office/drawing/2014/main" id="{0EAFB54D-5650-9FAF-641A-49FF3FA0FAD6}"/>
              </a:ext>
            </a:extLst>
          </p:cNvPr>
          <p:cNvSpPr/>
          <p:nvPr/>
        </p:nvSpPr>
        <p:spPr>
          <a:xfrm rot="5400000">
            <a:off x="9209609" y="3107142"/>
            <a:ext cx="762000" cy="2562267"/>
          </a:xfrm>
          <a:prstGeom prst="wedge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吹き出し: 四角形 14">
            <a:extLst>
              <a:ext uri="{FF2B5EF4-FFF2-40B4-BE49-F238E27FC236}">
                <a16:creationId xmlns:a16="http://schemas.microsoft.com/office/drawing/2014/main" id="{181D2BEF-B26B-2150-CB9B-AF24CD7F87DF}"/>
              </a:ext>
            </a:extLst>
          </p:cNvPr>
          <p:cNvSpPr/>
          <p:nvPr/>
        </p:nvSpPr>
        <p:spPr>
          <a:xfrm rot="5400000">
            <a:off x="9209609" y="4216797"/>
            <a:ext cx="762000" cy="2562267"/>
          </a:xfrm>
          <a:prstGeom prst="wedge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1B9BE04-6579-C944-93CD-D671C7910C93}"/>
              </a:ext>
            </a:extLst>
          </p:cNvPr>
          <p:cNvSpPr txBox="1"/>
          <p:nvPr/>
        </p:nvSpPr>
        <p:spPr>
          <a:xfrm>
            <a:off x="8363176" y="4115624"/>
            <a:ext cx="3251819" cy="584775"/>
          </a:xfrm>
          <a:prstGeom prst="rect">
            <a:avLst/>
          </a:prstGeom>
          <a:noFill/>
        </p:spPr>
        <p:txBody>
          <a:bodyPr wrap="square" rtlCol="0">
            <a:spAutoFit/>
          </a:bodyPr>
          <a:lstStyle/>
          <a:p>
            <a:r>
              <a:rPr kumimoji="1" lang="ja-JP" altLang="en-US" sz="1600" dirty="0">
                <a:solidFill>
                  <a:schemeClr val="bg1"/>
                </a:solidFill>
              </a:rPr>
              <a:t>自社向けアプリの</a:t>
            </a:r>
            <a:endParaRPr kumimoji="1" lang="en-US" altLang="ja-JP" sz="1600" dirty="0">
              <a:solidFill>
                <a:schemeClr val="bg1"/>
              </a:solidFill>
            </a:endParaRPr>
          </a:p>
          <a:p>
            <a:r>
              <a:rPr lang="ja-JP" altLang="en-US" sz="1600" dirty="0">
                <a:solidFill>
                  <a:schemeClr val="bg1"/>
                </a:solidFill>
              </a:rPr>
              <a:t>作成をサポートしてほしい！</a:t>
            </a:r>
            <a:endParaRPr kumimoji="1" lang="ja-JP" altLang="en-US" sz="1600" dirty="0">
              <a:solidFill>
                <a:schemeClr val="bg1"/>
              </a:solidFill>
            </a:endParaRPr>
          </a:p>
        </p:txBody>
      </p:sp>
      <p:sp>
        <p:nvSpPr>
          <p:cNvPr id="17" name="テキスト ボックス 16">
            <a:extLst>
              <a:ext uri="{FF2B5EF4-FFF2-40B4-BE49-F238E27FC236}">
                <a16:creationId xmlns:a16="http://schemas.microsoft.com/office/drawing/2014/main" id="{30CF0D23-696C-CB72-7EB9-D6A135989B58}"/>
              </a:ext>
            </a:extLst>
          </p:cNvPr>
          <p:cNvSpPr txBox="1"/>
          <p:nvPr/>
        </p:nvSpPr>
        <p:spPr>
          <a:xfrm>
            <a:off x="8372054" y="5232172"/>
            <a:ext cx="3251819" cy="584775"/>
          </a:xfrm>
          <a:prstGeom prst="rect">
            <a:avLst/>
          </a:prstGeom>
          <a:noFill/>
        </p:spPr>
        <p:txBody>
          <a:bodyPr wrap="square" rtlCol="0">
            <a:spAutoFit/>
          </a:bodyPr>
          <a:lstStyle/>
          <a:p>
            <a:r>
              <a:rPr kumimoji="1" lang="ja-JP" altLang="en-US" sz="1600" dirty="0">
                <a:solidFill>
                  <a:schemeClr val="bg1"/>
                </a:solidFill>
              </a:rPr>
              <a:t>自社向けアプリを</a:t>
            </a:r>
            <a:endParaRPr kumimoji="1" lang="en-US" altLang="ja-JP" sz="1600" dirty="0">
              <a:solidFill>
                <a:schemeClr val="bg1"/>
              </a:solidFill>
            </a:endParaRPr>
          </a:p>
          <a:p>
            <a:r>
              <a:rPr lang="ja-JP" altLang="en-US" sz="1600" dirty="0">
                <a:solidFill>
                  <a:schemeClr val="bg1"/>
                </a:solidFill>
              </a:rPr>
              <a:t>代わりにつくってほしい！</a:t>
            </a:r>
            <a:endParaRPr kumimoji="1" lang="ja-JP" altLang="en-US" sz="1600" dirty="0">
              <a:solidFill>
                <a:schemeClr val="bg1"/>
              </a:solidFill>
            </a:endParaRPr>
          </a:p>
        </p:txBody>
      </p:sp>
      <p:sp>
        <p:nvSpPr>
          <p:cNvPr id="18" name="四角形: 角を丸くする 17">
            <a:extLst>
              <a:ext uri="{FF2B5EF4-FFF2-40B4-BE49-F238E27FC236}">
                <a16:creationId xmlns:a16="http://schemas.microsoft.com/office/drawing/2014/main" id="{3AB3DB62-138E-7085-10DE-5C1EF4B81572}"/>
              </a:ext>
            </a:extLst>
          </p:cNvPr>
          <p:cNvSpPr/>
          <p:nvPr/>
        </p:nvSpPr>
        <p:spPr>
          <a:xfrm>
            <a:off x="6794379" y="4007275"/>
            <a:ext cx="1054565" cy="584775"/>
          </a:xfrm>
          <a:prstGeom prst="roundRect">
            <a:avLst/>
          </a:prstGeom>
          <a:solidFill>
            <a:srgbClr val="F56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支援</a:t>
            </a:r>
          </a:p>
        </p:txBody>
      </p:sp>
      <p:sp>
        <p:nvSpPr>
          <p:cNvPr id="19" name="四角形: 角を丸くする 18">
            <a:extLst>
              <a:ext uri="{FF2B5EF4-FFF2-40B4-BE49-F238E27FC236}">
                <a16:creationId xmlns:a16="http://schemas.microsoft.com/office/drawing/2014/main" id="{FB61CFA3-A2BC-7B9C-1E61-8AC50D4CDAAC}"/>
              </a:ext>
            </a:extLst>
          </p:cNvPr>
          <p:cNvSpPr/>
          <p:nvPr/>
        </p:nvSpPr>
        <p:spPr>
          <a:xfrm>
            <a:off x="6805680" y="5201732"/>
            <a:ext cx="1054565" cy="584775"/>
          </a:xfrm>
          <a:prstGeom prst="roundRect">
            <a:avLst/>
          </a:prstGeom>
          <a:solidFill>
            <a:srgbClr val="FA3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代行</a:t>
            </a:r>
          </a:p>
        </p:txBody>
      </p:sp>
      <p:sp>
        <p:nvSpPr>
          <p:cNvPr id="20" name="テキスト ボックス 19">
            <a:extLst>
              <a:ext uri="{FF2B5EF4-FFF2-40B4-BE49-F238E27FC236}">
                <a16:creationId xmlns:a16="http://schemas.microsoft.com/office/drawing/2014/main" id="{FFA8E9CA-0C2E-F175-1BE1-B930E30FDD63}"/>
              </a:ext>
            </a:extLst>
          </p:cNvPr>
          <p:cNvSpPr txBox="1"/>
          <p:nvPr/>
        </p:nvSpPr>
        <p:spPr>
          <a:xfrm>
            <a:off x="6860691" y="4604008"/>
            <a:ext cx="1018789" cy="338554"/>
          </a:xfrm>
          <a:prstGeom prst="rect">
            <a:avLst/>
          </a:prstGeom>
          <a:noFill/>
        </p:spPr>
        <p:txBody>
          <a:bodyPr wrap="square" rtlCol="0">
            <a:spAutoFit/>
          </a:bodyPr>
          <a:lstStyle/>
          <a:p>
            <a:r>
              <a:rPr kumimoji="1" lang="ja-JP" altLang="en-US" sz="1600" dirty="0"/>
              <a:t>サービス</a:t>
            </a:r>
          </a:p>
        </p:txBody>
      </p:sp>
      <p:sp>
        <p:nvSpPr>
          <p:cNvPr id="21" name="テキスト ボックス 20">
            <a:extLst>
              <a:ext uri="{FF2B5EF4-FFF2-40B4-BE49-F238E27FC236}">
                <a16:creationId xmlns:a16="http://schemas.microsoft.com/office/drawing/2014/main" id="{1C115FB2-4375-BDD6-F224-3783A7A384ED}"/>
              </a:ext>
            </a:extLst>
          </p:cNvPr>
          <p:cNvSpPr txBox="1"/>
          <p:nvPr/>
        </p:nvSpPr>
        <p:spPr>
          <a:xfrm>
            <a:off x="6874362" y="5773181"/>
            <a:ext cx="1018789" cy="338554"/>
          </a:xfrm>
          <a:prstGeom prst="rect">
            <a:avLst/>
          </a:prstGeom>
          <a:noFill/>
        </p:spPr>
        <p:txBody>
          <a:bodyPr wrap="square" rtlCol="0">
            <a:spAutoFit/>
          </a:bodyPr>
          <a:lstStyle/>
          <a:p>
            <a:r>
              <a:rPr kumimoji="1" lang="ja-JP" altLang="en-US" sz="1600" dirty="0"/>
              <a:t>サービス</a:t>
            </a:r>
          </a:p>
        </p:txBody>
      </p:sp>
      <p:sp>
        <p:nvSpPr>
          <p:cNvPr id="22" name="テキスト ボックス 21">
            <a:extLst>
              <a:ext uri="{FF2B5EF4-FFF2-40B4-BE49-F238E27FC236}">
                <a16:creationId xmlns:a16="http://schemas.microsoft.com/office/drawing/2014/main" id="{F7883465-7C1C-B996-869E-D7C6BF6897EE}"/>
              </a:ext>
            </a:extLst>
          </p:cNvPr>
          <p:cNvSpPr txBox="1"/>
          <p:nvPr/>
        </p:nvSpPr>
        <p:spPr>
          <a:xfrm>
            <a:off x="6992848" y="3302396"/>
            <a:ext cx="3871741" cy="646331"/>
          </a:xfrm>
          <a:prstGeom prst="rect">
            <a:avLst/>
          </a:prstGeom>
          <a:noFill/>
        </p:spPr>
        <p:txBody>
          <a:bodyPr wrap="square" rtlCol="0">
            <a:spAutoFit/>
          </a:bodyPr>
          <a:lstStyle/>
          <a:p>
            <a:r>
              <a:rPr kumimoji="1" lang="ja-JP" altLang="en-US" dirty="0"/>
              <a:t>御社業務のシステム化を</a:t>
            </a:r>
            <a:endParaRPr kumimoji="1" lang="en-US" altLang="ja-JP" dirty="0"/>
          </a:p>
          <a:p>
            <a:r>
              <a:rPr kumimoji="1" lang="ja-JP" altLang="en-US" dirty="0"/>
              <a:t>お手伝いします。</a:t>
            </a:r>
          </a:p>
        </p:txBody>
      </p:sp>
      <p:sp>
        <p:nvSpPr>
          <p:cNvPr id="23" name="四角形: 角を丸くする 22">
            <a:extLst>
              <a:ext uri="{FF2B5EF4-FFF2-40B4-BE49-F238E27FC236}">
                <a16:creationId xmlns:a16="http://schemas.microsoft.com/office/drawing/2014/main" id="{5ED46215-1BFF-64C0-2E4A-E1D70FAE784F}"/>
              </a:ext>
            </a:extLst>
          </p:cNvPr>
          <p:cNvSpPr/>
          <p:nvPr/>
        </p:nvSpPr>
        <p:spPr>
          <a:xfrm>
            <a:off x="10380919" y="121479"/>
            <a:ext cx="1583675" cy="602695"/>
          </a:xfrm>
          <a:prstGeom prst="roundRect">
            <a:avLst>
              <a:gd name="adj" fmla="val 47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pic>
        <p:nvPicPr>
          <p:cNvPr id="24" name="図 23" descr="文字が書かれている&#10;&#10;低い精度で自動的に生成された説明">
            <a:extLst>
              <a:ext uri="{FF2B5EF4-FFF2-40B4-BE49-F238E27FC236}">
                <a16:creationId xmlns:a16="http://schemas.microsoft.com/office/drawing/2014/main" id="{FA94C62C-705B-006A-B2D8-CD446547B1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25" name="図 24" descr="挿絵, 記号 が含まれている画像&#10;&#10;自動的に生成された説明">
            <a:extLst>
              <a:ext uri="{FF2B5EF4-FFF2-40B4-BE49-F238E27FC236}">
                <a16:creationId xmlns:a16="http://schemas.microsoft.com/office/drawing/2014/main" id="{4596A7F8-A97A-679F-B47C-5A2406CF8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sp>
        <p:nvSpPr>
          <p:cNvPr id="26" name="四角形: 角を丸くする 25">
            <a:hlinkClick r:id="rId4"/>
            <a:extLst>
              <a:ext uri="{FF2B5EF4-FFF2-40B4-BE49-F238E27FC236}">
                <a16:creationId xmlns:a16="http://schemas.microsoft.com/office/drawing/2014/main" id="{7E8EC42B-02A2-48ED-866F-AEF69D120B30}"/>
              </a:ext>
            </a:extLst>
          </p:cNvPr>
          <p:cNvSpPr/>
          <p:nvPr/>
        </p:nvSpPr>
        <p:spPr>
          <a:xfrm>
            <a:off x="1379734" y="2198863"/>
            <a:ext cx="3949990" cy="96242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27" name="四角形: 角を丸くする 26">
            <a:hlinkClick r:id="rId4"/>
            <a:extLst>
              <a:ext uri="{FF2B5EF4-FFF2-40B4-BE49-F238E27FC236}">
                <a16:creationId xmlns:a16="http://schemas.microsoft.com/office/drawing/2014/main" id="{367ABBC3-6A0D-0568-2C91-6D3CAF0FAECF}"/>
              </a:ext>
            </a:extLst>
          </p:cNvPr>
          <p:cNvSpPr/>
          <p:nvPr/>
        </p:nvSpPr>
        <p:spPr>
          <a:xfrm>
            <a:off x="7000088" y="2190418"/>
            <a:ext cx="3949990" cy="96242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28" name="四角形: 角を丸くする 27">
            <a:hlinkClick r:id="rId5"/>
            <a:extLst>
              <a:ext uri="{FF2B5EF4-FFF2-40B4-BE49-F238E27FC236}">
                <a16:creationId xmlns:a16="http://schemas.microsoft.com/office/drawing/2014/main" id="{7BDB7852-B1B2-8B66-CEB7-403B8341089C}"/>
              </a:ext>
            </a:extLst>
          </p:cNvPr>
          <p:cNvSpPr/>
          <p:nvPr/>
        </p:nvSpPr>
        <p:spPr>
          <a:xfrm>
            <a:off x="1264320" y="2094255"/>
            <a:ext cx="3949990" cy="96242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hlinkClick r:id="rId5"/>
            <a:extLst>
              <a:ext uri="{FF2B5EF4-FFF2-40B4-BE49-F238E27FC236}">
                <a16:creationId xmlns:a16="http://schemas.microsoft.com/office/drawing/2014/main" id="{32D036CF-A303-2712-3751-03B7F0D5E7D7}"/>
              </a:ext>
            </a:extLst>
          </p:cNvPr>
          <p:cNvSpPr txBox="1"/>
          <p:nvPr/>
        </p:nvSpPr>
        <p:spPr>
          <a:xfrm>
            <a:off x="1648600" y="2283079"/>
            <a:ext cx="3222900" cy="584775"/>
          </a:xfrm>
          <a:prstGeom prst="rect">
            <a:avLst/>
          </a:prstGeom>
          <a:noFill/>
        </p:spPr>
        <p:txBody>
          <a:bodyPr wrap="square" rtlCol="0">
            <a:spAutoFit/>
          </a:bodyPr>
          <a:lstStyle/>
          <a:p>
            <a:r>
              <a:rPr kumimoji="1" lang="ja-JP" altLang="en-US" sz="3200" b="1" dirty="0">
                <a:solidFill>
                  <a:schemeClr val="bg1"/>
                </a:solidFill>
              </a:rPr>
              <a:t>１</a:t>
            </a:r>
            <a:r>
              <a:rPr kumimoji="1" lang="en-US" altLang="ja-JP" sz="3200" b="1" dirty="0">
                <a:solidFill>
                  <a:schemeClr val="bg1"/>
                </a:solidFill>
              </a:rPr>
              <a:t>on</a:t>
            </a:r>
            <a:r>
              <a:rPr kumimoji="1" lang="ja-JP" altLang="en-US" sz="3200" b="1" dirty="0">
                <a:solidFill>
                  <a:schemeClr val="bg1"/>
                </a:solidFill>
              </a:rPr>
              <a:t>１個別相談会</a:t>
            </a:r>
          </a:p>
        </p:txBody>
      </p:sp>
      <p:sp>
        <p:nvSpPr>
          <p:cNvPr id="30" name="四角形: 角を丸くする 29">
            <a:hlinkClick r:id="rId6"/>
            <a:extLst>
              <a:ext uri="{FF2B5EF4-FFF2-40B4-BE49-F238E27FC236}">
                <a16:creationId xmlns:a16="http://schemas.microsoft.com/office/drawing/2014/main" id="{38722D16-A709-339F-7B65-4A5BBB7233C1}"/>
              </a:ext>
            </a:extLst>
          </p:cNvPr>
          <p:cNvSpPr/>
          <p:nvPr/>
        </p:nvSpPr>
        <p:spPr>
          <a:xfrm>
            <a:off x="6874362" y="2094255"/>
            <a:ext cx="3949990" cy="96242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descr="挿絵, 記号 が含まれている画像&#10;&#10;自動的に生成された説明">
            <a:hlinkClick r:id="rId6"/>
            <a:extLst>
              <a:ext uri="{FF2B5EF4-FFF2-40B4-BE49-F238E27FC236}">
                <a16:creationId xmlns:a16="http://schemas.microsoft.com/office/drawing/2014/main" id="{5761A287-764D-1D51-6857-33DF63C289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2912" y="2177148"/>
            <a:ext cx="2028548" cy="427911"/>
          </a:xfrm>
          <a:prstGeom prst="rect">
            <a:avLst/>
          </a:prstGeom>
        </p:spPr>
      </p:pic>
      <p:sp>
        <p:nvSpPr>
          <p:cNvPr id="32" name="テキスト ボックス 31">
            <a:hlinkClick r:id="rId6"/>
            <a:extLst>
              <a:ext uri="{FF2B5EF4-FFF2-40B4-BE49-F238E27FC236}">
                <a16:creationId xmlns:a16="http://schemas.microsoft.com/office/drawing/2014/main" id="{E6300D5F-195E-22D8-0F29-9DAB3DF92D24}"/>
              </a:ext>
            </a:extLst>
          </p:cNvPr>
          <p:cNvSpPr txBox="1"/>
          <p:nvPr/>
        </p:nvSpPr>
        <p:spPr>
          <a:xfrm>
            <a:off x="6929360" y="2619567"/>
            <a:ext cx="3801146" cy="400110"/>
          </a:xfrm>
          <a:prstGeom prst="rect">
            <a:avLst/>
          </a:prstGeom>
          <a:noFill/>
        </p:spPr>
        <p:txBody>
          <a:bodyPr wrap="square" rtlCol="0">
            <a:spAutoFit/>
          </a:bodyPr>
          <a:lstStyle/>
          <a:p>
            <a:pPr algn="ctr"/>
            <a:r>
              <a:rPr kumimoji="1" lang="ja-JP" altLang="en-US" sz="2000" b="1" dirty="0">
                <a:solidFill>
                  <a:schemeClr val="bg1"/>
                </a:solidFill>
              </a:rPr>
              <a:t>アプリ作成支援</a:t>
            </a:r>
            <a:r>
              <a:rPr kumimoji="1" lang="en-US" altLang="ja-JP" sz="2000" b="1" dirty="0">
                <a:solidFill>
                  <a:schemeClr val="bg1"/>
                </a:solidFill>
              </a:rPr>
              <a:t>/</a:t>
            </a:r>
            <a:r>
              <a:rPr kumimoji="1" lang="ja-JP" altLang="en-US" sz="2000" b="1" dirty="0">
                <a:solidFill>
                  <a:schemeClr val="bg1"/>
                </a:solidFill>
              </a:rPr>
              <a:t>代行サービス</a:t>
            </a:r>
          </a:p>
        </p:txBody>
      </p:sp>
      <p:pic>
        <p:nvPicPr>
          <p:cNvPr id="33" name="図 32" descr="アイコン&#10;&#10;自動的に生成された説明">
            <a:extLst>
              <a:ext uri="{FF2B5EF4-FFF2-40B4-BE49-F238E27FC236}">
                <a16:creationId xmlns:a16="http://schemas.microsoft.com/office/drawing/2014/main" id="{CC619BF9-88E0-811F-6E65-92680ECDEC1B}"/>
              </a:ext>
            </a:extLst>
          </p:cNvPr>
          <p:cNvPicPr>
            <a:picLocks noChangeAspect="1"/>
          </p:cNvPicPr>
          <p:nvPr/>
        </p:nvPicPr>
        <p:blipFill>
          <a:blip r:embed="rId8"/>
          <a:stretch>
            <a:fillRect/>
          </a:stretch>
        </p:blipFill>
        <p:spPr>
          <a:xfrm rot="14528632">
            <a:off x="10504578" y="2468397"/>
            <a:ext cx="656557" cy="518680"/>
          </a:xfrm>
          <a:prstGeom prst="rect">
            <a:avLst/>
          </a:prstGeom>
        </p:spPr>
      </p:pic>
      <p:sp>
        <p:nvSpPr>
          <p:cNvPr id="34" name="テキスト ボックス 33">
            <a:extLst>
              <a:ext uri="{FF2B5EF4-FFF2-40B4-BE49-F238E27FC236}">
                <a16:creationId xmlns:a16="http://schemas.microsoft.com/office/drawing/2014/main" id="{585B23BB-58B4-71E3-A9C5-D455147F2949}"/>
              </a:ext>
            </a:extLst>
          </p:cNvPr>
          <p:cNvSpPr txBox="1"/>
          <p:nvPr/>
        </p:nvSpPr>
        <p:spPr>
          <a:xfrm rot="19868819">
            <a:off x="10647881" y="2930677"/>
            <a:ext cx="936104" cy="369332"/>
          </a:xfrm>
          <a:prstGeom prst="rect">
            <a:avLst/>
          </a:prstGeom>
          <a:noFill/>
        </p:spPr>
        <p:txBody>
          <a:bodyPr wrap="square" rtlCol="0">
            <a:spAutoFit/>
          </a:bodyPr>
          <a:lstStyle/>
          <a:p>
            <a:r>
              <a:rPr lang="en-US" altLang="ja-JP" b="1" dirty="0">
                <a:solidFill>
                  <a:schemeClr val="tx2"/>
                </a:solidFill>
              </a:rPr>
              <a:t>CLICK!</a:t>
            </a:r>
            <a:endParaRPr lang="ja-JP" altLang="en-US" b="1" dirty="0">
              <a:solidFill>
                <a:schemeClr val="tx2"/>
              </a:solidFill>
            </a:endParaRPr>
          </a:p>
        </p:txBody>
      </p:sp>
      <p:pic>
        <p:nvPicPr>
          <p:cNvPr id="35" name="図 34" descr="アイコン&#10;&#10;自動的に生成された説明">
            <a:extLst>
              <a:ext uri="{FF2B5EF4-FFF2-40B4-BE49-F238E27FC236}">
                <a16:creationId xmlns:a16="http://schemas.microsoft.com/office/drawing/2014/main" id="{C013C761-F420-64D3-A641-F62B82BD7A3C}"/>
              </a:ext>
            </a:extLst>
          </p:cNvPr>
          <p:cNvPicPr>
            <a:picLocks noChangeAspect="1"/>
          </p:cNvPicPr>
          <p:nvPr/>
        </p:nvPicPr>
        <p:blipFill>
          <a:blip r:embed="rId8"/>
          <a:stretch>
            <a:fillRect/>
          </a:stretch>
        </p:blipFill>
        <p:spPr>
          <a:xfrm rot="14528632">
            <a:off x="4984126" y="2465329"/>
            <a:ext cx="656557" cy="518680"/>
          </a:xfrm>
          <a:prstGeom prst="rect">
            <a:avLst/>
          </a:prstGeom>
        </p:spPr>
      </p:pic>
      <p:sp>
        <p:nvSpPr>
          <p:cNvPr id="36" name="テキスト ボックス 35">
            <a:extLst>
              <a:ext uri="{FF2B5EF4-FFF2-40B4-BE49-F238E27FC236}">
                <a16:creationId xmlns:a16="http://schemas.microsoft.com/office/drawing/2014/main" id="{642C8DA0-8D1A-0E8D-F139-3377D651EB49}"/>
              </a:ext>
            </a:extLst>
          </p:cNvPr>
          <p:cNvSpPr txBox="1"/>
          <p:nvPr/>
        </p:nvSpPr>
        <p:spPr>
          <a:xfrm rot="19868819">
            <a:off x="5127429" y="2927609"/>
            <a:ext cx="936104" cy="369332"/>
          </a:xfrm>
          <a:prstGeom prst="rect">
            <a:avLst/>
          </a:prstGeom>
          <a:noFill/>
        </p:spPr>
        <p:txBody>
          <a:bodyPr wrap="square" rtlCol="0">
            <a:spAutoFit/>
          </a:bodyPr>
          <a:lstStyle/>
          <a:p>
            <a:r>
              <a:rPr lang="en-US" altLang="ja-JP" b="1" dirty="0">
                <a:solidFill>
                  <a:schemeClr val="tx2"/>
                </a:solidFill>
              </a:rPr>
              <a:t>CLICK!</a:t>
            </a:r>
            <a:endParaRPr lang="ja-JP" altLang="en-US" b="1" dirty="0">
              <a:solidFill>
                <a:schemeClr val="tx2"/>
              </a:solidFill>
            </a:endParaRPr>
          </a:p>
        </p:txBody>
      </p:sp>
      <p:pic>
        <p:nvPicPr>
          <p:cNvPr id="37" name="図 36" descr="立つ, 記号, 男, 持つ が含まれている画像&#10;&#10;自動的に生成された説明">
            <a:extLst>
              <a:ext uri="{FF2B5EF4-FFF2-40B4-BE49-F238E27FC236}">
                <a16:creationId xmlns:a16="http://schemas.microsoft.com/office/drawing/2014/main" id="{E06F2DDB-95EF-1DF7-9B77-799BE73FB1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68105" y="4497546"/>
            <a:ext cx="3167888" cy="2375915"/>
          </a:xfrm>
          <a:prstGeom prst="rect">
            <a:avLst/>
          </a:prstGeom>
        </p:spPr>
      </p:pic>
      <p:sp>
        <p:nvSpPr>
          <p:cNvPr id="39" name="フッター プレースホルダー 3">
            <a:extLst>
              <a:ext uri="{FF2B5EF4-FFF2-40B4-BE49-F238E27FC236}">
                <a16:creationId xmlns:a16="http://schemas.microsoft.com/office/drawing/2014/main" id="{41A3644F-C25D-6C8C-28BE-C278407EBE59}"/>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 2021 NEOJAPAN Inc. PP519AA21043</a:t>
            </a:r>
            <a:endParaRPr lang="ja-JP" altLang="en-US" dirty="0"/>
          </a:p>
        </p:txBody>
      </p:sp>
    </p:spTree>
    <p:extLst>
      <p:ext uri="{BB962C8B-B14F-4D97-AF65-F5344CB8AC3E}">
        <p14:creationId xmlns:p14="http://schemas.microsoft.com/office/powerpoint/2010/main" val="382554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EFD89AA-DE17-6BD2-1F83-040B70A7D537}"/>
              </a:ext>
            </a:extLst>
          </p:cNvPr>
          <p:cNvSpPr/>
          <p:nvPr/>
        </p:nvSpPr>
        <p:spPr>
          <a:xfrm>
            <a:off x="0" y="0"/>
            <a:ext cx="12192000" cy="6858000"/>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id="{325B1A82-E222-20BE-2F24-8C93CFD345C0}"/>
              </a:ext>
            </a:extLst>
          </p:cNvPr>
          <p:cNvSpPr/>
          <p:nvPr/>
        </p:nvSpPr>
        <p:spPr>
          <a:xfrm>
            <a:off x="8025640" y="1988840"/>
            <a:ext cx="2712119" cy="576064"/>
          </a:xfrm>
          <a:prstGeom prst="roundRect">
            <a:avLst>
              <a:gd name="adj" fmla="val 50000"/>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b="1" dirty="0"/>
          </a:p>
        </p:txBody>
      </p:sp>
      <p:sp>
        <p:nvSpPr>
          <p:cNvPr id="4" name="四角形: 角を丸くする 3">
            <a:extLst>
              <a:ext uri="{FF2B5EF4-FFF2-40B4-BE49-F238E27FC236}">
                <a16:creationId xmlns:a16="http://schemas.microsoft.com/office/drawing/2014/main" id="{88A7234D-F7D6-32D7-652C-AFDE0C687633}"/>
              </a:ext>
            </a:extLst>
          </p:cNvPr>
          <p:cNvSpPr/>
          <p:nvPr/>
        </p:nvSpPr>
        <p:spPr>
          <a:xfrm>
            <a:off x="4804470" y="1988840"/>
            <a:ext cx="2489975" cy="576064"/>
          </a:xfrm>
          <a:prstGeom prst="roundRect">
            <a:avLst>
              <a:gd name="adj" fmla="val 50000"/>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b="1" dirty="0"/>
          </a:p>
        </p:txBody>
      </p:sp>
      <p:sp>
        <p:nvSpPr>
          <p:cNvPr id="5" name="四角形: 角を丸くする 4">
            <a:extLst>
              <a:ext uri="{FF2B5EF4-FFF2-40B4-BE49-F238E27FC236}">
                <a16:creationId xmlns:a16="http://schemas.microsoft.com/office/drawing/2014/main" id="{66800F58-E5BB-3B33-C562-4E4797C52FBB}"/>
              </a:ext>
            </a:extLst>
          </p:cNvPr>
          <p:cNvSpPr/>
          <p:nvPr/>
        </p:nvSpPr>
        <p:spPr>
          <a:xfrm>
            <a:off x="1583300" y="1988840"/>
            <a:ext cx="2489975" cy="576064"/>
          </a:xfrm>
          <a:prstGeom prst="roundRect">
            <a:avLst>
              <a:gd name="adj" fmla="val 50000"/>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b="1" dirty="0"/>
          </a:p>
        </p:txBody>
      </p:sp>
      <p:sp>
        <p:nvSpPr>
          <p:cNvPr id="7" name="テキスト ボックス 6">
            <a:extLst>
              <a:ext uri="{FF2B5EF4-FFF2-40B4-BE49-F238E27FC236}">
                <a16:creationId xmlns:a16="http://schemas.microsoft.com/office/drawing/2014/main" id="{A4009750-BDEF-57C6-C43C-71C945D33262}"/>
              </a:ext>
            </a:extLst>
          </p:cNvPr>
          <p:cNvSpPr txBox="1"/>
          <p:nvPr/>
        </p:nvSpPr>
        <p:spPr>
          <a:xfrm>
            <a:off x="4152006" y="937395"/>
            <a:ext cx="4072111" cy="861774"/>
          </a:xfrm>
          <a:prstGeom prst="rect">
            <a:avLst/>
          </a:prstGeom>
          <a:noFill/>
        </p:spPr>
        <p:txBody>
          <a:bodyPr wrap="square">
            <a:spAutoFit/>
          </a:bodyPr>
          <a:lstStyle/>
          <a:p>
            <a:pPr algn="ctr"/>
            <a:r>
              <a:rPr lang="ja-JP" altLang="en-US" sz="2000" b="1" dirty="0"/>
              <a:t> </a:t>
            </a:r>
            <a:r>
              <a:rPr lang="en-US" altLang="ja-JP" sz="3200" b="1" dirty="0"/>
              <a:t>AppSuite</a:t>
            </a:r>
            <a:r>
              <a:rPr lang="ja-JP" altLang="en-US" sz="2400" b="1" dirty="0"/>
              <a:t>ご検討の場合</a:t>
            </a:r>
            <a:endParaRPr lang="en-US" altLang="ja-JP" sz="2400" b="1" dirty="0"/>
          </a:p>
          <a:p>
            <a:pPr algn="ctr"/>
            <a:r>
              <a:rPr lang="en-US" altLang="ja-JP" b="1" dirty="0"/>
              <a:t>&lt;</a:t>
            </a:r>
            <a:r>
              <a:rPr lang="ja-JP" altLang="en-US" b="1" dirty="0"/>
              <a:t>弊社のお客様対応例</a:t>
            </a:r>
            <a:r>
              <a:rPr lang="en-US" altLang="ja-JP" b="1" dirty="0"/>
              <a:t>&gt;</a:t>
            </a:r>
            <a:r>
              <a:rPr lang="ja-JP" altLang="en-US" b="1" dirty="0"/>
              <a:t> </a:t>
            </a:r>
            <a:endParaRPr lang="en-US" altLang="ja-JP" b="1" dirty="0"/>
          </a:p>
        </p:txBody>
      </p:sp>
      <p:sp>
        <p:nvSpPr>
          <p:cNvPr id="8" name="テキスト ボックス 7">
            <a:extLst>
              <a:ext uri="{FF2B5EF4-FFF2-40B4-BE49-F238E27FC236}">
                <a16:creationId xmlns:a16="http://schemas.microsoft.com/office/drawing/2014/main" id="{D87E8997-A5FD-604D-7AD8-86D55BDBA26D}"/>
              </a:ext>
            </a:extLst>
          </p:cNvPr>
          <p:cNvSpPr txBox="1"/>
          <p:nvPr/>
        </p:nvSpPr>
        <p:spPr>
          <a:xfrm>
            <a:off x="1640155" y="2102874"/>
            <a:ext cx="2376264" cy="369332"/>
          </a:xfrm>
          <a:prstGeom prst="rect">
            <a:avLst/>
          </a:prstGeom>
          <a:noFill/>
        </p:spPr>
        <p:txBody>
          <a:bodyPr wrap="square" rtlCol="0">
            <a:spAutoFit/>
          </a:bodyPr>
          <a:lstStyle/>
          <a:p>
            <a:pPr algn="ctr"/>
            <a:r>
              <a:rPr lang="ja-JP" altLang="en-US" b="1" dirty="0">
                <a:solidFill>
                  <a:schemeClr val="bg1"/>
                </a:solidFill>
              </a:rPr>
              <a:t>メールでの質疑応答</a:t>
            </a:r>
            <a:endParaRPr lang="en-US" altLang="ja-JP" b="1" dirty="0">
              <a:solidFill>
                <a:schemeClr val="bg1"/>
              </a:solidFill>
            </a:endParaRPr>
          </a:p>
        </p:txBody>
      </p:sp>
      <p:sp>
        <p:nvSpPr>
          <p:cNvPr id="9" name="テキスト ボックス 8">
            <a:extLst>
              <a:ext uri="{FF2B5EF4-FFF2-40B4-BE49-F238E27FC236}">
                <a16:creationId xmlns:a16="http://schemas.microsoft.com/office/drawing/2014/main" id="{B6CD1475-083D-F3DE-1ED6-E196922861E0}"/>
              </a:ext>
            </a:extLst>
          </p:cNvPr>
          <p:cNvSpPr txBox="1"/>
          <p:nvPr/>
        </p:nvSpPr>
        <p:spPr>
          <a:xfrm>
            <a:off x="4907868" y="2102874"/>
            <a:ext cx="2376264" cy="369332"/>
          </a:xfrm>
          <a:prstGeom prst="rect">
            <a:avLst/>
          </a:prstGeom>
          <a:noFill/>
        </p:spPr>
        <p:txBody>
          <a:bodyPr wrap="square" rtlCol="0">
            <a:spAutoFit/>
          </a:bodyPr>
          <a:lstStyle/>
          <a:p>
            <a:pPr algn="ctr"/>
            <a:r>
              <a:rPr lang="ja-JP" altLang="en-US" b="1" dirty="0">
                <a:solidFill>
                  <a:schemeClr val="bg1"/>
                </a:solidFill>
              </a:rPr>
              <a:t>電話での質疑応答</a:t>
            </a:r>
            <a:endParaRPr lang="en-US" altLang="ja-JP" b="1" dirty="0">
              <a:solidFill>
                <a:schemeClr val="bg1"/>
              </a:solidFill>
            </a:endParaRPr>
          </a:p>
        </p:txBody>
      </p:sp>
      <p:sp>
        <p:nvSpPr>
          <p:cNvPr id="10" name="テキスト ボックス 9">
            <a:extLst>
              <a:ext uri="{FF2B5EF4-FFF2-40B4-BE49-F238E27FC236}">
                <a16:creationId xmlns:a16="http://schemas.microsoft.com/office/drawing/2014/main" id="{B2EFB0B9-41CF-D87C-597A-A808001463F6}"/>
              </a:ext>
            </a:extLst>
          </p:cNvPr>
          <p:cNvSpPr txBox="1"/>
          <p:nvPr/>
        </p:nvSpPr>
        <p:spPr>
          <a:xfrm>
            <a:off x="8067366" y="2102874"/>
            <a:ext cx="2598191" cy="369332"/>
          </a:xfrm>
          <a:prstGeom prst="rect">
            <a:avLst/>
          </a:prstGeom>
          <a:noFill/>
        </p:spPr>
        <p:txBody>
          <a:bodyPr wrap="square" rtlCol="0">
            <a:spAutoFit/>
          </a:bodyPr>
          <a:lstStyle/>
          <a:p>
            <a:pPr algn="ctr"/>
            <a:r>
              <a:rPr lang="ja-JP" altLang="en-US" b="1" dirty="0">
                <a:solidFill>
                  <a:schemeClr val="bg1"/>
                </a:solidFill>
              </a:rPr>
              <a:t>オンラインでの打合せ</a:t>
            </a:r>
            <a:endParaRPr lang="en-US" altLang="ja-JP" b="1" dirty="0">
              <a:solidFill>
                <a:schemeClr val="bg1"/>
              </a:solidFill>
            </a:endParaRPr>
          </a:p>
        </p:txBody>
      </p:sp>
      <p:sp>
        <p:nvSpPr>
          <p:cNvPr id="11" name="テキスト ボックス 10">
            <a:extLst>
              <a:ext uri="{FF2B5EF4-FFF2-40B4-BE49-F238E27FC236}">
                <a16:creationId xmlns:a16="http://schemas.microsoft.com/office/drawing/2014/main" id="{4804D102-BE15-3F2E-85D2-FF6AFB38B385}"/>
              </a:ext>
            </a:extLst>
          </p:cNvPr>
          <p:cNvSpPr txBox="1"/>
          <p:nvPr/>
        </p:nvSpPr>
        <p:spPr>
          <a:xfrm>
            <a:off x="1507985" y="5385990"/>
            <a:ext cx="9127605" cy="923330"/>
          </a:xfrm>
          <a:prstGeom prst="rect">
            <a:avLst/>
          </a:prstGeom>
          <a:noFill/>
        </p:spPr>
        <p:txBody>
          <a:bodyPr wrap="square" rtlCol="0">
            <a:spAutoFit/>
          </a:bodyPr>
          <a:lstStyle/>
          <a:p>
            <a:r>
              <a:rPr lang="en-US" altLang="ja-JP" dirty="0"/>
              <a:t>AppSuite</a:t>
            </a:r>
            <a:r>
              <a:rPr lang="ja-JP" altLang="en-US" dirty="0"/>
              <a:t>を使って「こういうことが出来ないの？」「こういうものを作りたい！」など、</a:t>
            </a:r>
            <a:r>
              <a:rPr lang="en-US" altLang="ja-JP" dirty="0"/>
              <a:t>AppSuite</a:t>
            </a:r>
            <a:r>
              <a:rPr lang="ja-JP" altLang="en-US" dirty="0"/>
              <a:t>に関心をお持ちいただけましたら、お気軽にご相談ください。</a:t>
            </a:r>
            <a:endParaRPr lang="en-US" altLang="ja-JP" dirty="0"/>
          </a:p>
          <a:p>
            <a:r>
              <a:rPr lang="ja-JP" altLang="en-US" dirty="0"/>
              <a:t>弊社ではお客様に合った方法でご支援をさせていただきます。</a:t>
            </a:r>
            <a:endParaRPr lang="en-US" altLang="ja-JP" dirty="0"/>
          </a:p>
        </p:txBody>
      </p:sp>
      <p:sp>
        <p:nvSpPr>
          <p:cNvPr id="12" name="テキスト ボックス 11">
            <a:extLst>
              <a:ext uri="{FF2B5EF4-FFF2-40B4-BE49-F238E27FC236}">
                <a16:creationId xmlns:a16="http://schemas.microsoft.com/office/drawing/2014/main" id="{A6C25CD0-39CA-7F1E-941E-A15FE786582B}"/>
              </a:ext>
            </a:extLst>
          </p:cNvPr>
          <p:cNvSpPr txBox="1"/>
          <p:nvPr/>
        </p:nvSpPr>
        <p:spPr>
          <a:xfrm>
            <a:off x="1583299" y="4685074"/>
            <a:ext cx="9030338" cy="400110"/>
          </a:xfrm>
          <a:prstGeom prst="rect">
            <a:avLst/>
          </a:prstGeom>
          <a:noFill/>
        </p:spPr>
        <p:txBody>
          <a:bodyPr wrap="square">
            <a:spAutoFit/>
          </a:bodyPr>
          <a:lstStyle/>
          <a:p>
            <a:pPr algn="ctr"/>
            <a:r>
              <a:rPr lang="ja-JP" altLang="en-US" sz="2000" b="1" u="sng" dirty="0">
                <a:solidFill>
                  <a:srgbClr val="A16771"/>
                </a:solidFill>
              </a:rPr>
              <a:t> </a:t>
            </a:r>
            <a:r>
              <a:rPr lang="ja-JP" altLang="en-US" sz="2000" b="1" u="sng" dirty="0">
                <a:solidFill>
                  <a:srgbClr val="376092"/>
                </a:solidFill>
              </a:rPr>
              <a:t>ネオジャパンでは</a:t>
            </a:r>
            <a:r>
              <a:rPr lang="en-US" altLang="ja-JP" sz="2000" b="1" u="sng" dirty="0">
                <a:solidFill>
                  <a:srgbClr val="376092"/>
                </a:solidFill>
              </a:rPr>
              <a:t>3</a:t>
            </a:r>
            <a:r>
              <a:rPr lang="ja-JP" altLang="en-US" sz="2000" b="1" u="sng" dirty="0">
                <a:solidFill>
                  <a:srgbClr val="376092"/>
                </a:solidFill>
              </a:rPr>
              <a:t>つの対応を、お客様のご検討状況に合わせて実施 </a:t>
            </a:r>
            <a:endParaRPr lang="ja-JP" altLang="en-US" sz="2000" u="sng" dirty="0">
              <a:solidFill>
                <a:srgbClr val="376092"/>
              </a:solidFill>
            </a:endParaRPr>
          </a:p>
        </p:txBody>
      </p:sp>
      <p:pic>
        <p:nvPicPr>
          <p:cNvPr id="13" name="図 12" descr="アイコン&#10;&#10;自動的に生成された説明">
            <a:extLst>
              <a:ext uri="{FF2B5EF4-FFF2-40B4-BE49-F238E27FC236}">
                <a16:creationId xmlns:a16="http://schemas.microsoft.com/office/drawing/2014/main" id="{4864FF6F-2CED-5DDD-261F-BA16D29498AE}"/>
              </a:ext>
            </a:extLst>
          </p:cNvPr>
          <p:cNvPicPr>
            <a:picLocks noChangeAspect="1"/>
          </p:cNvPicPr>
          <p:nvPr/>
        </p:nvPicPr>
        <p:blipFill>
          <a:blip r:embed="rId2"/>
          <a:stretch>
            <a:fillRect/>
          </a:stretch>
        </p:blipFill>
        <p:spPr>
          <a:xfrm>
            <a:off x="8545034" y="2725134"/>
            <a:ext cx="1655422" cy="1655422"/>
          </a:xfrm>
          <a:prstGeom prst="rect">
            <a:avLst/>
          </a:prstGeom>
        </p:spPr>
      </p:pic>
      <p:pic>
        <p:nvPicPr>
          <p:cNvPr id="14" name="図 13" descr="アイコン&#10;&#10;自動的に生成された説明">
            <a:extLst>
              <a:ext uri="{FF2B5EF4-FFF2-40B4-BE49-F238E27FC236}">
                <a16:creationId xmlns:a16="http://schemas.microsoft.com/office/drawing/2014/main" id="{A8FC0187-51DB-4D32-C237-7638D4A2F6B4}"/>
              </a:ext>
            </a:extLst>
          </p:cNvPr>
          <p:cNvPicPr>
            <a:picLocks noChangeAspect="1"/>
          </p:cNvPicPr>
          <p:nvPr/>
        </p:nvPicPr>
        <p:blipFill>
          <a:blip r:embed="rId3"/>
          <a:stretch>
            <a:fillRect/>
          </a:stretch>
        </p:blipFill>
        <p:spPr>
          <a:xfrm>
            <a:off x="5211500" y="2678939"/>
            <a:ext cx="1676589" cy="1676589"/>
          </a:xfrm>
          <a:prstGeom prst="rect">
            <a:avLst/>
          </a:prstGeom>
        </p:spPr>
      </p:pic>
      <p:pic>
        <p:nvPicPr>
          <p:cNvPr id="15" name="図 14" descr="アイコン&#10;&#10;自動的に生成された説明">
            <a:extLst>
              <a:ext uri="{FF2B5EF4-FFF2-40B4-BE49-F238E27FC236}">
                <a16:creationId xmlns:a16="http://schemas.microsoft.com/office/drawing/2014/main" id="{E88F6E63-17F5-1326-C911-92F3FFD9061D}"/>
              </a:ext>
            </a:extLst>
          </p:cNvPr>
          <p:cNvPicPr>
            <a:picLocks noChangeAspect="1"/>
          </p:cNvPicPr>
          <p:nvPr/>
        </p:nvPicPr>
        <p:blipFill>
          <a:blip r:embed="rId4"/>
          <a:stretch>
            <a:fillRect/>
          </a:stretch>
        </p:blipFill>
        <p:spPr>
          <a:xfrm>
            <a:off x="1991544" y="2829421"/>
            <a:ext cx="1596588" cy="1596588"/>
          </a:xfrm>
          <a:prstGeom prst="rect">
            <a:avLst/>
          </a:prstGeom>
        </p:spPr>
      </p:pic>
      <p:pic>
        <p:nvPicPr>
          <p:cNvPr id="16" name="図 15" descr="アイコン&#10;&#10;自動的に生成された説明">
            <a:extLst>
              <a:ext uri="{FF2B5EF4-FFF2-40B4-BE49-F238E27FC236}">
                <a16:creationId xmlns:a16="http://schemas.microsoft.com/office/drawing/2014/main" id="{61391241-A3F3-87D1-96D5-CB5B74BAFC55}"/>
              </a:ext>
            </a:extLst>
          </p:cNvPr>
          <p:cNvPicPr>
            <a:picLocks noChangeAspect="1"/>
          </p:cNvPicPr>
          <p:nvPr/>
        </p:nvPicPr>
        <p:blipFill>
          <a:blip r:embed="rId5"/>
          <a:stretch>
            <a:fillRect/>
          </a:stretch>
        </p:blipFill>
        <p:spPr>
          <a:xfrm>
            <a:off x="3886200" y="943919"/>
            <a:ext cx="624448" cy="624448"/>
          </a:xfrm>
          <a:prstGeom prst="rect">
            <a:avLst/>
          </a:prstGeom>
        </p:spPr>
      </p:pic>
      <p:sp>
        <p:nvSpPr>
          <p:cNvPr id="17" name="正方形/長方形 16">
            <a:extLst>
              <a:ext uri="{FF2B5EF4-FFF2-40B4-BE49-F238E27FC236}">
                <a16:creationId xmlns:a16="http://schemas.microsoft.com/office/drawing/2014/main" id="{8C633CD3-ED8A-4AFD-B4DB-19E08CA931E5}"/>
              </a:ext>
            </a:extLst>
          </p:cNvPr>
          <p:cNvSpPr/>
          <p:nvPr/>
        </p:nvSpPr>
        <p:spPr>
          <a:xfrm>
            <a:off x="0" y="0"/>
            <a:ext cx="12192000" cy="93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6EB37EAA-90B7-C79C-E1E2-3618E6385EFE}"/>
              </a:ext>
            </a:extLst>
          </p:cNvPr>
          <p:cNvSpPr txBox="1"/>
          <p:nvPr/>
        </p:nvSpPr>
        <p:spPr>
          <a:xfrm>
            <a:off x="140037" y="143925"/>
            <a:ext cx="8496944" cy="523220"/>
          </a:xfrm>
          <a:prstGeom prst="rect">
            <a:avLst/>
          </a:prstGeom>
          <a:noFill/>
        </p:spPr>
        <p:txBody>
          <a:bodyPr wrap="square" rtlCol="0">
            <a:spAutoFit/>
          </a:bodyPr>
          <a:lstStyle/>
          <a:p>
            <a:r>
              <a:rPr lang="ja-JP" altLang="en-US" sz="2800" b="1" dirty="0">
                <a:latin typeface="+mn-ea"/>
              </a:rPr>
              <a:t>付録：ご相談例　</a:t>
            </a:r>
          </a:p>
        </p:txBody>
      </p:sp>
      <p:sp>
        <p:nvSpPr>
          <p:cNvPr id="19" name="四角形: 角を丸くする 18">
            <a:extLst>
              <a:ext uri="{FF2B5EF4-FFF2-40B4-BE49-F238E27FC236}">
                <a16:creationId xmlns:a16="http://schemas.microsoft.com/office/drawing/2014/main" id="{39F7755F-8601-B898-F2A6-3CE5D155827B}"/>
              </a:ext>
            </a:extLst>
          </p:cNvPr>
          <p:cNvSpPr/>
          <p:nvPr/>
        </p:nvSpPr>
        <p:spPr>
          <a:xfrm>
            <a:off x="10380919" y="121479"/>
            <a:ext cx="1583675" cy="602695"/>
          </a:xfrm>
          <a:prstGeom prst="roundRect">
            <a:avLst>
              <a:gd name="adj" fmla="val 47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pic>
        <p:nvPicPr>
          <p:cNvPr id="20" name="図 19" descr="文字が書かれている&#10;&#10;低い精度で自動的に生成された説明">
            <a:extLst>
              <a:ext uri="{FF2B5EF4-FFF2-40B4-BE49-F238E27FC236}">
                <a16:creationId xmlns:a16="http://schemas.microsoft.com/office/drawing/2014/main" id="{ABA67A5C-61C5-99AD-35B8-33B2557CCC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21" name="図 20" descr="挿絵, 記号 が含まれている画像&#10;&#10;自動的に生成された説明">
            <a:extLst>
              <a:ext uri="{FF2B5EF4-FFF2-40B4-BE49-F238E27FC236}">
                <a16:creationId xmlns:a16="http://schemas.microsoft.com/office/drawing/2014/main" id="{38AD424B-759C-B385-3230-0EA2DE6F95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sp>
        <p:nvSpPr>
          <p:cNvPr id="39" name="フッター プレースホルダー 4">
            <a:extLst>
              <a:ext uri="{FF2B5EF4-FFF2-40B4-BE49-F238E27FC236}">
                <a16:creationId xmlns:a16="http://schemas.microsoft.com/office/drawing/2014/main" id="{BD5D1FC0-D9F8-D02D-D8F0-8AA816462B61}"/>
              </a:ext>
            </a:extLst>
          </p:cNvPr>
          <p:cNvSpPr txBox="1">
            <a:spLocks/>
          </p:cNvSpPr>
          <p:nvPr/>
        </p:nvSpPr>
        <p:spPr>
          <a:xfrm>
            <a:off x="1230908" y="6597352"/>
            <a:ext cx="4937100" cy="1384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t>© 2021 NEOJAPAN Inc. PP519AA21043</a:t>
            </a:r>
            <a:endParaRPr lang="ja-JP" altLang="en-US" sz="900" dirty="0"/>
          </a:p>
        </p:txBody>
      </p:sp>
    </p:spTree>
    <p:extLst>
      <p:ext uri="{BB962C8B-B14F-4D97-AF65-F5344CB8AC3E}">
        <p14:creationId xmlns:p14="http://schemas.microsoft.com/office/powerpoint/2010/main" val="1182381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84FC3BD-ECAB-88F7-F36B-B78C63510450}"/>
              </a:ext>
            </a:extLst>
          </p:cNvPr>
          <p:cNvSpPr/>
          <p:nvPr/>
        </p:nvSpPr>
        <p:spPr>
          <a:xfrm>
            <a:off x="0" y="0"/>
            <a:ext cx="12192000" cy="6858000"/>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DC46929F-DC81-18E1-B838-ED1817C829BB}"/>
              </a:ext>
            </a:extLst>
          </p:cNvPr>
          <p:cNvSpPr/>
          <p:nvPr/>
        </p:nvSpPr>
        <p:spPr>
          <a:xfrm>
            <a:off x="-1" y="-4110"/>
            <a:ext cx="12192001" cy="961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F3E16E82-2310-1E35-5E03-CCA7618C3E9A}"/>
              </a:ext>
            </a:extLst>
          </p:cNvPr>
          <p:cNvSpPr txBox="1"/>
          <p:nvPr/>
        </p:nvSpPr>
        <p:spPr>
          <a:xfrm>
            <a:off x="2135561" y="5661248"/>
            <a:ext cx="7903625" cy="861774"/>
          </a:xfrm>
          <a:prstGeom prst="rect">
            <a:avLst/>
          </a:prstGeom>
          <a:noFill/>
          <a:ln>
            <a:noFill/>
          </a:ln>
        </p:spPr>
        <p:txBody>
          <a:bodyPr wrap="square" rtlCol="0">
            <a:spAutoFit/>
          </a:bodyPr>
          <a:lstStyle/>
          <a:p>
            <a:pPr algn="ctr"/>
            <a:r>
              <a:rPr lang="en-US" altLang="ja-JP" sz="3200" b="1" dirty="0">
                <a:solidFill>
                  <a:srgbClr val="376092"/>
                </a:solidFill>
                <a:latin typeface="+mn-ea"/>
              </a:rPr>
              <a:t>6</a:t>
            </a:r>
            <a:r>
              <a:rPr lang="ja-JP" altLang="en-US" sz="2400" b="1" dirty="0">
                <a:solidFill>
                  <a:srgbClr val="376092"/>
                </a:solidFill>
                <a:latin typeface="+mn-ea"/>
              </a:rPr>
              <a:t>社</a:t>
            </a:r>
            <a:r>
              <a:rPr lang="ja-JP" altLang="en-US" sz="2000" b="1" dirty="0">
                <a:solidFill>
                  <a:srgbClr val="376092"/>
                </a:solidFill>
                <a:latin typeface="+mn-ea"/>
              </a:rPr>
              <a:t>に</a:t>
            </a:r>
            <a:r>
              <a:rPr lang="en-US" altLang="ja-JP" sz="3200" b="1" dirty="0">
                <a:solidFill>
                  <a:srgbClr val="376092"/>
                </a:solidFill>
                <a:latin typeface="+mn-ea"/>
              </a:rPr>
              <a:t>1</a:t>
            </a:r>
            <a:r>
              <a:rPr lang="ja-JP" altLang="en-US" sz="2400" b="1" dirty="0">
                <a:solidFill>
                  <a:srgbClr val="376092"/>
                </a:solidFill>
                <a:latin typeface="+mn-ea"/>
              </a:rPr>
              <a:t>社</a:t>
            </a:r>
            <a:r>
              <a:rPr lang="ja-JP" altLang="en-US" b="1" dirty="0">
                <a:solidFill>
                  <a:srgbClr val="376092"/>
                </a:solidFill>
                <a:latin typeface="+mn-ea"/>
              </a:rPr>
              <a:t>のお客様</a:t>
            </a:r>
            <a:r>
              <a:rPr lang="ja-JP" altLang="en-US" dirty="0">
                <a:solidFill>
                  <a:srgbClr val="376092"/>
                </a:solidFill>
                <a:latin typeface="+mn-ea"/>
              </a:rPr>
              <a:t>から機能や価格だけでなく、</a:t>
            </a:r>
            <a:r>
              <a:rPr lang="en-US" altLang="ja-JP" sz="2800" b="1" dirty="0">
                <a:solidFill>
                  <a:srgbClr val="376092"/>
                </a:solidFill>
                <a:latin typeface="+mn-ea"/>
              </a:rPr>
              <a:t> </a:t>
            </a:r>
          </a:p>
          <a:p>
            <a:pPr algn="ctr"/>
            <a:r>
              <a:rPr lang="ja-JP" altLang="en-US" b="1" dirty="0">
                <a:solidFill>
                  <a:srgbClr val="376092"/>
                </a:solidFill>
                <a:latin typeface="+mn-ea"/>
              </a:rPr>
              <a:t>「営業担当者の対応」</a:t>
            </a:r>
            <a:r>
              <a:rPr lang="ja-JP" altLang="en-US" dirty="0">
                <a:solidFill>
                  <a:srgbClr val="376092"/>
                </a:solidFill>
                <a:latin typeface="+mn-ea"/>
              </a:rPr>
              <a:t>を</a:t>
            </a:r>
            <a:r>
              <a:rPr lang="ja-JP" altLang="en-US" b="1" dirty="0">
                <a:solidFill>
                  <a:srgbClr val="376092"/>
                </a:solidFill>
                <a:latin typeface="+mn-ea"/>
              </a:rPr>
              <a:t>導入の決め手</a:t>
            </a:r>
            <a:r>
              <a:rPr lang="ja-JP" altLang="en-US" dirty="0">
                <a:solidFill>
                  <a:srgbClr val="376092"/>
                </a:solidFill>
                <a:latin typeface="+mn-ea"/>
              </a:rPr>
              <a:t>としてコメントを頂いております。</a:t>
            </a:r>
            <a:endParaRPr lang="en-US" altLang="ja-JP" dirty="0">
              <a:solidFill>
                <a:srgbClr val="376092"/>
              </a:solidFill>
              <a:latin typeface="+mn-ea"/>
            </a:endParaRPr>
          </a:p>
        </p:txBody>
      </p:sp>
      <p:graphicFrame>
        <p:nvGraphicFramePr>
          <p:cNvPr id="5" name="グラフ 4">
            <a:extLst>
              <a:ext uri="{FF2B5EF4-FFF2-40B4-BE49-F238E27FC236}">
                <a16:creationId xmlns:a16="http://schemas.microsoft.com/office/drawing/2014/main" id="{D51D8F8B-CA19-E63B-7952-E10746E5A185}"/>
              </a:ext>
            </a:extLst>
          </p:cNvPr>
          <p:cNvGraphicFramePr>
            <a:graphicFrameLocks/>
          </p:cNvGraphicFramePr>
          <p:nvPr>
            <p:extLst>
              <p:ext uri="{D42A27DB-BD31-4B8C-83A1-F6EECF244321}">
                <p14:modId xmlns:p14="http://schemas.microsoft.com/office/powerpoint/2010/main" val="2883617862"/>
              </p:ext>
            </p:extLst>
          </p:nvPr>
        </p:nvGraphicFramePr>
        <p:xfrm>
          <a:off x="2639616" y="1755142"/>
          <a:ext cx="6912768" cy="3157220"/>
        </p:xfrm>
        <a:graphic>
          <a:graphicData uri="http://schemas.openxmlformats.org/drawingml/2006/chart">
            <c:chart xmlns:c="http://schemas.openxmlformats.org/drawingml/2006/chart" xmlns:r="http://schemas.openxmlformats.org/officeDocument/2006/relationships" r:id="rId2"/>
          </a:graphicData>
        </a:graphic>
      </p:graphicFrame>
      <p:sp>
        <p:nvSpPr>
          <p:cNvPr id="6" name="スライド番号プレースホルダー 3">
            <a:extLst>
              <a:ext uri="{FF2B5EF4-FFF2-40B4-BE49-F238E27FC236}">
                <a16:creationId xmlns:a16="http://schemas.microsoft.com/office/drawing/2014/main" id="{DF022B71-EDA4-BD5F-9AEC-0A43EC61DA64}"/>
              </a:ext>
            </a:extLst>
          </p:cNvPr>
          <p:cNvSpPr txBox="1">
            <a:spLocks/>
          </p:cNvSpPr>
          <p:nvPr/>
        </p:nvSpPr>
        <p:spPr>
          <a:xfrm>
            <a:off x="8616280" y="6597352"/>
            <a:ext cx="2311400" cy="184666"/>
          </a:xfrm>
          <a:prstGeom prst="rect">
            <a:avLst/>
          </a:prstGeom>
        </p:spPr>
        <p:txBody>
          <a:bodyPr wrap="square" lIns="0" tIns="0" rIns="0" bIns="0">
            <a:spAutoFit/>
          </a:bodyPr>
          <a:lstStyle>
            <a:defPPr>
              <a:defRPr lang="ja-JP"/>
            </a:defPPr>
            <a:lvl1pPr marL="0" algn="l" defTabSz="914400" rtl="0" eaLnBrk="1" latinLnBrk="0" hangingPunct="1">
              <a:defRPr kumimoji="1" sz="1050" b="0" i="0" kern="1200">
                <a:solidFill>
                  <a:schemeClr val="bg1"/>
                </a:solidFill>
                <a:latin typeface="Segoe UI"/>
                <a:ea typeface="+mn-ea"/>
                <a:cs typeface="Segoe UI"/>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61778AA-BBCD-4C9E-A8BA-663C77A01EFA}" type="slidenum">
              <a:rPr lang="ja-JP" altLang="en-US" smtClean="0"/>
              <a:pPr/>
              <a:t>19</a:t>
            </a:fld>
            <a:endParaRPr lang="ja-JP" altLang="en-US" dirty="0"/>
          </a:p>
        </p:txBody>
      </p:sp>
      <p:sp>
        <p:nvSpPr>
          <p:cNvPr id="8" name="吹き出し: 角を丸めた四角形 7">
            <a:extLst>
              <a:ext uri="{FF2B5EF4-FFF2-40B4-BE49-F238E27FC236}">
                <a16:creationId xmlns:a16="http://schemas.microsoft.com/office/drawing/2014/main" id="{5FFACF70-9E4E-5DED-5B3C-1BDB1214294B}"/>
              </a:ext>
            </a:extLst>
          </p:cNvPr>
          <p:cNvSpPr/>
          <p:nvPr/>
        </p:nvSpPr>
        <p:spPr>
          <a:xfrm>
            <a:off x="6888088" y="3894959"/>
            <a:ext cx="3816424" cy="1728192"/>
          </a:xfrm>
          <a:prstGeom prst="wedgeRoundRectCallout">
            <a:avLst>
              <a:gd name="adj1" fmla="val -58124"/>
              <a:gd name="adj2" fmla="val -38022"/>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b="1" dirty="0"/>
          </a:p>
        </p:txBody>
      </p:sp>
      <p:sp>
        <p:nvSpPr>
          <p:cNvPr id="9" name="テキスト ボックス 8">
            <a:extLst>
              <a:ext uri="{FF2B5EF4-FFF2-40B4-BE49-F238E27FC236}">
                <a16:creationId xmlns:a16="http://schemas.microsoft.com/office/drawing/2014/main" id="{E4EF1660-01E7-4A32-7200-2E085657252F}"/>
              </a:ext>
            </a:extLst>
          </p:cNvPr>
          <p:cNvSpPr txBox="1"/>
          <p:nvPr/>
        </p:nvSpPr>
        <p:spPr>
          <a:xfrm>
            <a:off x="6996100" y="4465980"/>
            <a:ext cx="3600400" cy="1077218"/>
          </a:xfrm>
          <a:prstGeom prst="rect">
            <a:avLst/>
          </a:prstGeom>
          <a:noFill/>
        </p:spPr>
        <p:txBody>
          <a:bodyPr wrap="square">
            <a:spAutoFit/>
          </a:bodyPr>
          <a:lstStyle/>
          <a:p>
            <a:pPr>
              <a:defRPr/>
            </a:pPr>
            <a:r>
              <a:rPr lang="ja-JP" altLang="en-US" sz="1600" dirty="0">
                <a:solidFill>
                  <a:schemeClr val="tx1">
                    <a:lumMod val="75000"/>
                    <a:lumOff val="25000"/>
                  </a:schemeClr>
                </a:solidFill>
                <a:latin typeface="+mn-ea"/>
              </a:rPr>
              <a:t>たった</a:t>
            </a:r>
            <a:r>
              <a:rPr lang="en-US" altLang="ja-JP" sz="1600" dirty="0">
                <a:solidFill>
                  <a:schemeClr val="tx1">
                    <a:lumMod val="75000"/>
                    <a:lumOff val="25000"/>
                  </a:schemeClr>
                </a:solidFill>
                <a:latin typeface="+mn-ea"/>
              </a:rPr>
              <a:t>5</a:t>
            </a:r>
            <a:r>
              <a:rPr lang="ja-JP" altLang="en-US" sz="1600" dirty="0">
                <a:solidFill>
                  <a:schemeClr val="tx1">
                    <a:lumMod val="75000"/>
                    <a:lumOff val="25000"/>
                  </a:schemeClr>
                </a:solidFill>
                <a:latin typeface="+mn-ea"/>
              </a:rPr>
              <a:t>ユーザだけの小規模取引なのに、こまめに連絡をして頂いたり、個別の質問にきちんと答えてくださったり、</a:t>
            </a:r>
            <a:r>
              <a:rPr lang="ja-JP" altLang="en-US" sz="1600" b="1" dirty="0">
                <a:solidFill>
                  <a:schemeClr val="tx1">
                    <a:lumMod val="75000"/>
                    <a:lumOff val="25000"/>
                  </a:schemeClr>
                </a:solidFill>
                <a:latin typeface="+mn-ea"/>
              </a:rPr>
              <a:t>サポート体制が充実</a:t>
            </a:r>
            <a:r>
              <a:rPr lang="ja-JP" altLang="en-US" sz="1600" dirty="0">
                <a:solidFill>
                  <a:schemeClr val="tx1">
                    <a:lumMod val="75000"/>
                    <a:lumOff val="25000"/>
                  </a:schemeClr>
                </a:solidFill>
                <a:latin typeface="+mn-ea"/>
              </a:rPr>
              <a:t>しているなと感じました。</a:t>
            </a:r>
            <a:endParaRPr lang="en-US" altLang="ja-JP" sz="1600" dirty="0">
              <a:solidFill>
                <a:schemeClr val="tx1">
                  <a:lumMod val="75000"/>
                  <a:lumOff val="25000"/>
                </a:schemeClr>
              </a:solidFill>
              <a:latin typeface="+mn-ea"/>
            </a:endParaRPr>
          </a:p>
        </p:txBody>
      </p:sp>
      <p:sp>
        <p:nvSpPr>
          <p:cNvPr id="10" name="テキスト ボックス 9">
            <a:extLst>
              <a:ext uri="{FF2B5EF4-FFF2-40B4-BE49-F238E27FC236}">
                <a16:creationId xmlns:a16="http://schemas.microsoft.com/office/drawing/2014/main" id="{8812E592-05F8-80DA-F094-7442EB6A1D03}"/>
              </a:ext>
            </a:extLst>
          </p:cNvPr>
          <p:cNvSpPr txBox="1"/>
          <p:nvPr/>
        </p:nvSpPr>
        <p:spPr>
          <a:xfrm>
            <a:off x="7634224" y="4073973"/>
            <a:ext cx="2962276" cy="369332"/>
          </a:xfrm>
          <a:prstGeom prst="rect">
            <a:avLst/>
          </a:prstGeom>
          <a:noFill/>
        </p:spPr>
        <p:txBody>
          <a:bodyPr wrap="square" rtlCol="0">
            <a:spAutoFit/>
          </a:bodyPr>
          <a:lstStyle/>
          <a:p>
            <a:r>
              <a:rPr lang="ja-JP" altLang="en-US" b="1" dirty="0">
                <a:solidFill>
                  <a:schemeClr val="tx1">
                    <a:lumMod val="75000"/>
                    <a:lumOff val="25000"/>
                  </a:schemeClr>
                </a:solidFill>
              </a:rPr>
              <a:t>お客様のコメント</a:t>
            </a:r>
            <a:r>
              <a:rPr lang="en-US" altLang="ja-JP" sz="1200" b="1" dirty="0">
                <a:solidFill>
                  <a:schemeClr val="tx1">
                    <a:lumMod val="75000"/>
                    <a:lumOff val="25000"/>
                  </a:schemeClr>
                </a:solidFill>
              </a:rPr>
              <a:t>(</a:t>
            </a:r>
            <a:r>
              <a:rPr lang="ja-JP" altLang="en-US" sz="1200" b="1" dirty="0">
                <a:solidFill>
                  <a:schemeClr val="tx1">
                    <a:lumMod val="75000"/>
                    <a:lumOff val="25000"/>
                  </a:schemeClr>
                </a:solidFill>
              </a:rPr>
              <a:t>サービス業</a:t>
            </a:r>
            <a:r>
              <a:rPr lang="en-US" altLang="ja-JP" sz="1200" b="1" dirty="0">
                <a:solidFill>
                  <a:schemeClr val="tx1">
                    <a:lumMod val="75000"/>
                    <a:lumOff val="25000"/>
                  </a:schemeClr>
                </a:solidFill>
              </a:rPr>
              <a:t>)</a:t>
            </a:r>
            <a:endParaRPr lang="ja-JP" altLang="en-US" b="1" dirty="0">
              <a:solidFill>
                <a:schemeClr val="tx1">
                  <a:lumMod val="75000"/>
                  <a:lumOff val="25000"/>
                </a:schemeClr>
              </a:solidFill>
            </a:endParaRPr>
          </a:p>
        </p:txBody>
      </p:sp>
      <p:pic>
        <p:nvPicPr>
          <p:cNvPr id="11" name="図 10" descr="アイコン&#10;&#10;自動的に生成された説明">
            <a:extLst>
              <a:ext uri="{FF2B5EF4-FFF2-40B4-BE49-F238E27FC236}">
                <a16:creationId xmlns:a16="http://schemas.microsoft.com/office/drawing/2014/main" id="{64E6F5E3-8501-0C71-4093-DBE0A9DA6378}"/>
              </a:ext>
            </a:extLst>
          </p:cNvPr>
          <p:cNvPicPr>
            <a:picLocks noChangeAspect="1"/>
          </p:cNvPicPr>
          <p:nvPr/>
        </p:nvPicPr>
        <p:blipFill>
          <a:blip r:embed="rId3"/>
          <a:stretch>
            <a:fillRect/>
          </a:stretch>
        </p:blipFill>
        <p:spPr>
          <a:xfrm>
            <a:off x="7090940" y="4002328"/>
            <a:ext cx="435272" cy="435272"/>
          </a:xfrm>
          <a:prstGeom prst="rect">
            <a:avLst/>
          </a:prstGeom>
        </p:spPr>
      </p:pic>
      <p:sp>
        <p:nvSpPr>
          <p:cNvPr id="12" name="四角形: 角を丸くする 11">
            <a:extLst>
              <a:ext uri="{FF2B5EF4-FFF2-40B4-BE49-F238E27FC236}">
                <a16:creationId xmlns:a16="http://schemas.microsoft.com/office/drawing/2014/main" id="{7793BDCA-B4BD-6B5D-5E67-1D1C0DCB7736}"/>
              </a:ext>
            </a:extLst>
          </p:cNvPr>
          <p:cNvSpPr/>
          <p:nvPr/>
        </p:nvSpPr>
        <p:spPr>
          <a:xfrm>
            <a:off x="3997343" y="1027736"/>
            <a:ext cx="4197315" cy="576064"/>
          </a:xfrm>
          <a:prstGeom prst="roundRect">
            <a:avLst>
              <a:gd name="adj" fmla="val 50000"/>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b="1" dirty="0">
              <a:solidFill>
                <a:srgbClr val="376092"/>
              </a:solidFill>
            </a:endParaRPr>
          </a:p>
        </p:txBody>
      </p:sp>
      <p:sp>
        <p:nvSpPr>
          <p:cNvPr id="13" name="テキスト ボックス 12">
            <a:extLst>
              <a:ext uri="{FF2B5EF4-FFF2-40B4-BE49-F238E27FC236}">
                <a16:creationId xmlns:a16="http://schemas.microsoft.com/office/drawing/2014/main" id="{87519A88-4800-6661-8FC9-9323996F69E3}"/>
              </a:ext>
            </a:extLst>
          </p:cNvPr>
          <p:cNvSpPr txBox="1"/>
          <p:nvPr/>
        </p:nvSpPr>
        <p:spPr>
          <a:xfrm>
            <a:off x="4907868" y="1141770"/>
            <a:ext cx="2376264" cy="369332"/>
          </a:xfrm>
          <a:prstGeom prst="rect">
            <a:avLst/>
          </a:prstGeom>
          <a:noFill/>
        </p:spPr>
        <p:txBody>
          <a:bodyPr wrap="square" rtlCol="0">
            <a:spAutoFit/>
          </a:bodyPr>
          <a:lstStyle/>
          <a:p>
            <a:pPr algn="ctr"/>
            <a:r>
              <a:rPr lang="ja-JP" altLang="en-US" b="1" dirty="0">
                <a:solidFill>
                  <a:schemeClr val="bg1"/>
                </a:solidFill>
                <a:latin typeface="+mn-ea"/>
              </a:rPr>
              <a:t>導入後のお客様の声</a:t>
            </a:r>
            <a:endParaRPr lang="en-US" altLang="ja-JP" b="1" dirty="0">
              <a:solidFill>
                <a:schemeClr val="bg1"/>
              </a:solidFill>
              <a:latin typeface="+mn-ea"/>
            </a:endParaRPr>
          </a:p>
        </p:txBody>
      </p:sp>
      <p:sp>
        <p:nvSpPr>
          <p:cNvPr id="14" name="テキスト ボックス 13">
            <a:extLst>
              <a:ext uri="{FF2B5EF4-FFF2-40B4-BE49-F238E27FC236}">
                <a16:creationId xmlns:a16="http://schemas.microsoft.com/office/drawing/2014/main" id="{533CA3DE-06A1-77AE-C2D9-8517FEBE9C95}"/>
              </a:ext>
            </a:extLst>
          </p:cNvPr>
          <p:cNvSpPr txBox="1"/>
          <p:nvPr/>
        </p:nvSpPr>
        <p:spPr>
          <a:xfrm>
            <a:off x="2639616" y="4912363"/>
            <a:ext cx="2827734" cy="276999"/>
          </a:xfrm>
          <a:prstGeom prst="rect">
            <a:avLst/>
          </a:prstGeom>
          <a:noFill/>
        </p:spPr>
        <p:txBody>
          <a:bodyPr wrap="square" rtlCol="0">
            <a:spAutoFit/>
          </a:bodyPr>
          <a:lstStyle/>
          <a:p>
            <a:r>
              <a:rPr lang="en-US" altLang="ja-JP" sz="1200" b="1" dirty="0"/>
              <a:t>※</a:t>
            </a:r>
            <a:r>
              <a:rPr lang="ja-JP" altLang="en-US" sz="1200" b="1" dirty="0"/>
              <a:t>弊社カスタマーサクセス部門しらべ</a:t>
            </a:r>
          </a:p>
        </p:txBody>
      </p:sp>
      <p:sp>
        <p:nvSpPr>
          <p:cNvPr id="15" name="テキスト ボックス 14">
            <a:extLst>
              <a:ext uri="{FF2B5EF4-FFF2-40B4-BE49-F238E27FC236}">
                <a16:creationId xmlns:a16="http://schemas.microsoft.com/office/drawing/2014/main" id="{03DE3610-1916-D497-B1EF-72B1ECE0407D}"/>
              </a:ext>
            </a:extLst>
          </p:cNvPr>
          <p:cNvSpPr txBox="1"/>
          <p:nvPr/>
        </p:nvSpPr>
        <p:spPr>
          <a:xfrm>
            <a:off x="228600" y="214869"/>
            <a:ext cx="8496944" cy="523220"/>
          </a:xfrm>
          <a:prstGeom prst="rect">
            <a:avLst/>
          </a:prstGeom>
          <a:noFill/>
        </p:spPr>
        <p:txBody>
          <a:bodyPr wrap="square" rtlCol="0">
            <a:spAutoFit/>
          </a:bodyPr>
          <a:lstStyle/>
          <a:p>
            <a:r>
              <a:rPr lang="ja-JP" altLang="en-US" sz="2800" b="1" dirty="0">
                <a:latin typeface="+mn-ea"/>
              </a:rPr>
              <a:t>付録：メーカー相談例</a:t>
            </a:r>
            <a:r>
              <a:rPr lang="ja-JP" altLang="en-US" sz="1600" b="1" dirty="0">
                <a:latin typeface="+mn-ea"/>
              </a:rPr>
              <a:t>　＜　</a:t>
            </a:r>
            <a:r>
              <a:rPr lang="en-US" altLang="ja-JP" sz="1600" b="1" dirty="0">
                <a:latin typeface="+mn-ea"/>
              </a:rPr>
              <a:t>AppSuite </a:t>
            </a:r>
            <a:r>
              <a:rPr lang="ja-JP" altLang="en-US" sz="1600" b="1" dirty="0">
                <a:latin typeface="+mn-ea"/>
              </a:rPr>
              <a:t>ご検討の場合　＞</a:t>
            </a:r>
            <a:endParaRPr lang="ja-JP" altLang="en-US" sz="2400" b="1" dirty="0">
              <a:latin typeface="+mn-ea"/>
            </a:endParaRPr>
          </a:p>
        </p:txBody>
      </p:sp>
      <p:sp>
        <p:nvSpPr>
          <p:cNvPr id="16" name="四角形: 角を丸くする 15">
            <a:extLst>
              <a:ext uri="{FF2B5EF4-FFF2-40B4-BE49-F238E27FC236}">
                <a16:creationId xmlns:a16="http://schemas.microsoft.com/office/drawing/2014/main" id="{7197B5AD-D172-8DF0-D358-107651E00200}"/>
              </a:ext>
            </a:extLst>
          </p:cNvPr>
          <p:cNvSpPr/>
          <p:nvPr/>
        </p:nvSpPr>
        <p:spPr>
          <a:xfrm>
            <a:off x="10380919" y="121479"/>
            <a:ext cx="1583675" cy="602695"/>
          </a:xfrm>
          <a:prstGeom prst="roundRect">
            <a:avLst>
              <a:gd name="adj" fmla="val 47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pic>
        <p:nvPicPr>
          <p:cNvPr id="17" name="図 16" descr="文字が書かれている&#10;&#10;低い精度で自動的に生成された説明">
            <a:extLst>
              <a:ext uri="{FF2B5EF4-FFF2-40B4-BE49-F238E27FC236}">
                <a16:creationId xmlns:a16="http://schemas.microsoft.com/office/drawing/2014/main" id="{6F5818D0-D3BF-B102-F0CF-B7B7EC51B7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18" name="図 17" descr="挿絵, 記号 が含まれている画像&#10;&#10;自動的に生成された説明">
            <a:extLst>
              <a:ext uri="{FF2B5EF4-FFF2-40B4-BE49-F238E27FC236}">
                <a16:creationId xmlns:a16="http://schemas.microsoft.com/office/drawing/2014/main" id="{2013FEF9-8D75-92D9-4933-56F9D93F7C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sp>
        <p:nvSpPr>
          <p:cNvPr id="19" name="フッター プレースホルダー 4">
            <a:extLst>
              <a:ext uri="{FF2B5EF4-FFF2-40B4-BE49-F238E27FC236}">
                <a16:creationId xmlns:a16="http://schemas.microsoft.com/office/drawing/2014/main" id="{5493D5F2-5849-4037-4BF5-BAFCDCFF3960}"/>
              </a:ext>
            </a:extLst>
          </p:cNvPr>
          <p:cNvSpPr txBox="1">
            <a:spLocks/>
          </p:cNvSpPr>
          <p:nvPr/>
        </p:nvSpPr>
        <p:spPr>
          <a:xfrm>
            <a:off x="1230908" y="6597352"/>
            <a:ext cx="4937100" cy="1384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t>© 2021 NEOJAPAN Inc. PP519AA21043</a:t>
            </a:r>
            <a:endParaRPr lang="ja-JP" altLang="en-US" sz="900" dirty="0"/>
          </a:p>
        </p:txBody>
      </p:sp>
    </p:spTree>
    <p:extLst>
      <p:ext uri="{BB962C8B-B14F-4D97-AF65-F5344CB8AC3E}">
        <p14:creationId xmlns:p14="http://schemas.microsoft.com/office/powerpoint/2010/main" val="215838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D01B480-304C-9304-40FE-DFFF0E706857}"/>
              </a:ext>
            </a:extLst>
          </p:cNvPr>
          <p:cNvSpPr/>
          <p:nvPr/>
        </p:nvSpPr>
        <p:spPr>
          <a:xfrm>
            <a:off x="0" y="0"/>
            <a:ext cx="12192000" cy="6858000"/>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08F7BE5F-92F8-6D98-8D66-0F764550CC4E}"/>
              </a:ext>
            </a:extLst>
          </p:cNvPr>
          <p:cNvSpPr txBox="1"/>
          <p:nvPr/>
        </p:nvSpPr>
        <p:spPr>
          <a:xfrm>
            <a:off x="419100" y="2540410"/>
            <a:ext cx="11353800" cy="2622834"/>
          </a:xfrm>
          <a:prstGeom prst="rect">
            <a:avLst/>
          </a:prstGeom>
          <a:noFill/>
        </p:spPr>
        <p:txBody>
          <a:bodyPr wrap="square" rtlCol="0">
            <a:spAutoFit/>
          </a:bodyPr>
          <a:lstStyle/>
          <a:p>
            <a:pPr algn="ctr">
              <a:lnSpc>
                <a:spcPct val="150000"/>
              </a:lnSpc>
            </a:pPr>
            <a:r>
              <a:rPr lang="ja-JP" altLang="en-US" sz="3600" b="0" i="0" dirty="0">
                <a:solidFill>
                  <a:srgbClr val="333333"/>
                </a:solidFill>
                <a:effectLst/>
                <a:latin typeface="+mn-ea"/>
              </a:rPr>
              <a:t>本資料では現在ご利用中の</a:t>
            </a:r>
            <a:r>
              <a:rPr lang="en-US" altLang="ja-JP" sz="3600" b="0" i="0" dirty="0">
                <a:solidFill>
                  <a:srgbClr val="333333"/>
                </a:solidFill>
                <a:effectLst/>
                <a:latin typeface="+mn-ea"/>
              </a:rPr>
              <a:t>desknet's NEO</a:t>
            </a:r>
            <a:r>
              <a:rPr lang="ja-JP" altLang="en-US" sz="3600" b="0" i="0" dirty="0">
                <a:solidFill>
                  <a:srgbClr val="333333"/>
                </a:solidFill>
                <a:effectLst/>
                <a:latin typeface="+mn-ea"/>
              </a:rPr>
              <a:t>環境内で</a:t>
            </a:r>
            <a:r>
              <a:rPr lang="en-US" altLang="ja-JP" sz="3600" b="0" i="0" dirty="0">
                <a:solidFill>
                  <a:srgbClr val="333333"/>
                </a:solidFill>
                <a:effectLst/>
                <a:latin typeface="+mn-ea"/>
              </a:rPr>
              <a:t>AppSuite</a:t>
            </a:r>
            <a:r>
              <a:rPr lang="ja-JP" altLang="en-US" sz="3600" b="0" i="0" dirty="0">
                <a:solidFill>
                  <a:srgbClr val="333333"/>
                </a:solidFill>
                <a:effectLst/>
                <a:latin typeface="+mn-ea"/>
              </a:rPr>
              <a:t>をお試しいただく方法をご案内いたします。</a:t>
            </a:r>
            <a:endParaRPr lang="en-US" altLang="ja-JP" sz="3600" b="0" i="0" dirty="0">
              <a:solidFill>
                <a:srgbClr val="333333"/>
              </a:solidFill>
              <a:effectLst/>
              <a:latin typeface="+mn-ea"/>
            </a:endParaRPr>
          </a:p>
          <a:p>
            <a:pPr algn="ctr">
              <a:lnSpc>
                <a:spcPct val="150000"/>
              </a:lnSpc>
            </a:pPr>
            <a:endParaRPr lang="en-US" altLang="ja-JP" sz="1200" b="0" i="0" dirty="0">
              <a:solidFill>
                <a:srgbClr val="333333"/>
              </a:solidFill>
              <a:effectLst/>
              <a:latin typeface="+mn-ea"/>
            </a:endParaRPr>
          </a:p>
          <a:p>
            <a:pPr algn="ctr">
              <a:lnSpc>
                <a:spcPct val="150000"/>
              </a:lnSpc>
            </a:pPr>
            <a:r>
              <a:rPr lang="en-US" altLang="ja-JP" sz="2800" b="0" i="0" dirty="0">
                <a:solidFill>
                  <a:srgbClr val="333333"/>
                </a:solidFill>
                <a:effectLst/>
                <a:latin typeface="+mn-ea"/>
              </a:rPr>
              <a:t>※</a:t>
            </a:r>
            <a:r>
              <a:rPr lang="ja-JP" altLang="en-US" sz="2800" b="0" i="0" dirty="0">
                <a:solidFill>
                  <a:srgbClr val="333333"/>
                </a:solidFill>
                <a:effectLst/>
                <a:latin typeface="+mn-ea"/>
              </a:rPr>
              <a:t>クラウド版では無償で</a:t>
            </a:r>
            <a:r>
              <a:rPr lang="en-US" altLang="ja-JP" sz="2800" b="0" i="0" dirty="0">
                <a:solidFill>
                  <a:srgbClr val="333333"/>
                </a:solidFill>
                <a:effectLst/>
                <a:latin typeface="+mn-ea"/>
              </a:rPr>
              <a:t>30</a:t>
            </a:r>
            <a:r>
              <a:rPr lang="ja-JP" altLang="en-US" sz="2800" b="0" i="0" dirty="0">
                <a:solidFill>
                  <a:srgbClr val="333333"/>
                </a:solidFill>
                <a:effectLst/>
                <a:latin typeface="+mn-ea"/>
              </a:rPr>
              <a:t>日間ご利用いただけます。</a:t>
            </a:r>
            <a:endParaRPr kumimoji="1" lang="ja-JP" altLang="en-US" sz="2800" b="1" dirty="0">
              <a:latin typeface="+mn-ea"/>
            </a:endParaRPr>
          </a:p>
        </p:txBody>
      </p:sp>
      <p:sp>
        <p:nvSpPr>
          <p:cNvPr id="6" name="フッター プレースホルダー 3">
            <a:extLst>
              <a:ext uri="{FF2B5EF4-FFF2-40B4-BE49-F238E27FC236}">
                <a16:creationId xmlns:a16="http://schemas.microsoft.com/office/drawing/2014/main" id="{9EC0C58E-D1D6-B6A5-07E6-280C78403ED2}"/>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 2021 NEOJAPAN Inc. PP519AA21043</a:t>
            </a:r>
            <a:endParaRPr lang="ja-JP" altLang="en-US" dirty="0"/>
          </a:p>
        </p:txBody>
      </p:sp>
      <p:sp>
        <p:nvSpPr>
          <p:cNvPr id="7" name="正方形/長方形 6">
            <a:extLst>
              <a:ext uri="{FF2B5EF4-FFF2-40B4-BE49-F238E27FC236}">
                <a16:creationId xmlns:a16="http://schemas.microsoft.com/office/drawing/2014/main" id="{EBEE1287-4D36-E272-1101-23B833528DF6}"/>
              </a:ext>
            </a:extLst>
          </p:cNvPr>
          <p:cNvSpPr/>
          <p:nvPr/>
        </p:nvSpPr>
        <p:spPr>
          <a:xfrm>
            <a:off x="3238" y="0"/>
            <a:ext cx="12188762" cy="845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B85C1C62-69AF-883D-1078-91879A3181C5}"/>
              </a:ext>
            </a:extLst>
          </p:cNvPr>
          <p:cNvSpPr txBox="1"/>
          <p:nvPr/>
        </p:nvSpPr>
        <p:spPr>
          <a:xfrm>
            <a:off x="304800" y="121900"/>
            <a:ext cx="1676400" cy="523220"/>
          </a:xfrm>
          <a:prstGeom prst="rect">
            <a:avLst/>
          </a:prstGeom>
          <a:noFill/>
        </p:spPr>
        <p:txBody>
          <a:bodyPr wrap="square" rtlCol="0">
            <a:spAutoFit/>
          </a:bodyPr>
          <a:lstStyle/>
          <a:p>
            <a:r>
              <a:rPr kumimoji="1" lang="ja-JP" altLang="en-US" sz="2800" b="1" dirty="0">
                <a:latin typeface="+mn-ea"/>
              </a:rPr>
              <a:t>はじめに</a:t>
            </a:r>
          </a:p>
        </p:txBody>
      </p:sp>
      <p:pic>
        <p:nvPicPr>
          <p:cNvPr id="8" name="図 7" descr="文字が書かれている&#10;&#10;低い精度で自動的に生成された説明">
            <a:extLst>
              <a:ext uri="{FF2B5EF4-FFF2-40B4-BE49-F238E27FC236}">
                <a16:creationId xmlns:a16="http://schemas.microsoft.com/office/drawing/2014/main" id="{D6711D75-1049-2177-42D0-AA2A7625D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9" name="図 8" descr="挿絵, 記号 が含まれている画像&#10;&#10;自動的に生成された説明">
            <a:extLst>
              <a:ext uri="{FF2B5EF4-FFF2-40B4-BE49-F238E27FC236}">
                <a16:creationId xmlns:a16="http://schemas.microsoft.com/office/drawing/2014/main" id="{79C047A2-0A9F-FD16-BE17-098F7B1AE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spTree>
    <p:extLst>
      <p:ext uri="{BB962C8B-B14F-4D97-AF65-F5344CB8AC3E}">
        <p14:creationId xmlns:p14="http://schemas.microsoft.com/office/powerpoint/2010/main" val="54143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AC62331-4BF4-0F5D-4252-69025C9FE542}"/>
              </a:ext>
            </a:extLst>
          </p:cNvPr>
          <p:cNvSpPr/>
          <p:nvPr/>
        </p:nvSpPr>
        <p:spPr>
          <a:xfrm>
            <a:off x="0" y="0"/>
            <a:ext cx="12192000" cy="6858000"/>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正方形/長方形 34">
            <a:extLst>
              <a:ext uri="{FF2B5EF4-FFF2-40B4-BE49-F238E27FC236}">
                <a16:creationId xmlns:a16="http://schemas.microsoft.com/office/drawing/2014/main" id="{2929E3DD-8A74-410F-B1E0-571362A3C4CF}"/>
              </a:ext>
            </a:extLst>
          </p:cNvPr>
          <p:cNvSpPr/>
          <p:nvPr/>
        </p:nvSpPr>
        <p:spPr>
          <a:xfrm>
            <a:off x="-1" y="-4110"/>
            <a:ext cx="12192001" cy="961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4E6ABB93-E6E6-4B21-DE67-1ECDE3DF8AAA}"/>
              </a:ext>
            </a:extLst>
          </p:cNvPr>
          <p:cNvSpPr/>
          <p:nvPr/>
        </p:nvSpPr>
        <p:spPr>
          <a:xfrm>
            <a:off x="2894816" y="1744450"/>
            <a:ext cx="6275121" cy="817088"/>
          </a:xfrm>
          <a:prstGeom prst="roundRect">
            <a:avLst>
              <a:gd name="adj" fmla="val 50000"/>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b="1" dirty="0"/>
          </a:p>
        </p:txBody>
      </p:sp>
      <p:sp>
        <p:nvSpPr>
          <p:cNvPr id="5" name="テキスト ボックス 4">
            <a:extLst>
              <a:ext uri="{FF2B5EF4-FFF2-40B4-BE49-F238E27FC236}">
                <a16:creationId xmlns:a16="http://schemas.microsoft.com/office/drawing/2014/main" id="{55CEC9DE-5FFB-53D2-8BD0-98BFD7BC0432}"/>
              </a:ext>
            </a:extLst>
          </p:cNvPr>
          <p:cNvSpPr txBox="1"/>
          <p:nvPr/>
        </p:nvSpPr>
        <p:spPr>
          <a:xfrm>
            <a:off x="3074835" y="1841459"/>
            <a:ext cx="5915081" cy="646331"/>
          </a:xfrm>
          <a:prstGeom prst="rect">
            <a:avLst/>
          </a:prstGeom>
          <a:noFill/>
        </p:spPr>
        <p:txBody>
          <a:bodyPr wrap="square" rtlCol="0">
            <a:spAutoFit/>
          </a:bodyPr>
          <a:lstStyle/>
          <a:p>
            <a:pPr algn="ctr"/>
            <a:r>
              <a:rPr lang="en-US" altLang="ja-JP" b="1" dirty="0">
                <a:solidFill>
                  <a:schemeClr val="bg1"/>
                </a:solidFill>
                <a:latin typeface="+mn-ea"/>
              </a:rPr>
              <a:t>AppSuite</a:t>
            </a:r>
            <a:r>
              <a:rPr lang="ja-JP" altLang="en-US" b="1" dirty="0">
                <a:solidFill>
                  <a:schemeClr val="bg1"/>
                </a:solidFill>
                <a:latin typeface="+mn-ea"/>
              </a:rPr>
              <a:t>ご検討をはじめたら</a:t>
            </a:r>
            <a:r>
              <a:rPr lang="en-US" altLang="ja-JP" b="1" dirty="0">
                <a:solidFill>
                  <a:schemeClr val="bg1"/>
                </a:solidFill>
                <a:latin typeface="+mn-ea"/>
              </a:rPr>
              <a:t>…</a:t>
            </a:r>
          </a:p>
          <a:p>
            <a:pPr algn="ctr"/>
            <a:r>
              <a:rPr lang="ja-JP" altLang="en-US" b="1" dirty="0">
                <a:solidFill>
                  <a:schemeClr val="bg1"/>
                </a:solidFill>
                <a:latin typeface="+mn-ea"/>
              </a:rPr>
              <a:t>まずはお問合せください！</a:t>
            </a:r>
            <a:endParaRPr lang="en-US" altLang="ja-JP" b="1" dirty="0">
              <a:solidFill>
                <a:schemeClr val="bg1"/>
              </a:solidFill>
              <a:latin typeface="+mn-ea"/>
            </a:endParaRPr>
          </a:p>
        </p:txBody>
      </p:sp>
      <p:sp>
        <p:nvSpPr>
          <p:cNvPr id="6" name="角丸四角形 77">
            <a:extLst>
              <a:ext uri="{FF2B5EF4-FFF2-40B4-BE49-F238E27FC236}">
                <a16:creationId xmlns:a16="http://schemas.microsoft.com/office/drawing/2014/main" id="{EDA7D7E0-0BD1-9AB2-07DA-E81DABD7FDD5}"/>
              </a:ext>
            </a:extLst>
          </p:cNvPr>
          <p:cNvSpPr/>
          <p:nvPr/>
        </p:nvSpPr>
        <p:spPr bwMode="gray">
          <a:xfrm>
            <a:off x="1459094" y="2864444"/>
            <a:ext cx="4369388" cy="2415634"/>
          </a:xfrm>
          <a:prstGeom prst="roundRect">
            <a:avLst>
              <a:gd name="adj" fmla="val 2817"/>
            </a:avLst>
          </a:prstGeom>
          <a:solidFill>
            <a:srgbClr val="FDF1E7"/>
          </a:solidFill>
          <a:ln>
            <a:solidFill>
              <a:srgbClr val="F563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200" b="1"/>
          </a:p>
        </p:txBody>
      </p:sp>
      <p:sp>
        <p:nvSpPr>
          <p:cNvPr id="7" name="角丸四角形 29">
            <a:extLst>
              <a:ext uri="{FF2B5EF4-FFF2-40B4-BE49-F238E27FC236}">
                <a16:creationId xmlns:a16="http://schemas.microsoft.com/office/drawing/2014/main" id="{3E02BD98-4D80-1E0B-D46C-97F28A67EB79}"/>
              </a:ext>
            </a:extLst>
          </p:cNvPr>
          <p:cNvSpPr/>
          <p:nvPr/>
        </p:nvSpPr>
        <p:spPr bwMode="gray">
          <a:xfrm>
            <a:off x="1459094" y="2859216"/>
            <a:ext cx="4369396" cy="431402"/>
          </a:xfrm>
          <a:custGeom>
            <a:avLst/>
            <a:gdLst/>
            <a:ahLst/>
            <a:cxnLst/>
            <a:rect l="l" t="t" r="r" b="b"/>
            <a:pathLst>
              <a:path w="4369396" h="431402">
                <a:moveTo>
                  <a:pt x="89089" y="0"/>
                </a:moveTo>
                <a:lnTo>
                  <a:pt x="4280307" y="0"/>
                </a:lnTo>
                <a:cubicBezTo>
                  <a:pt x="4329509" y="0"/>
                  <a:pt x="4369396" y="39887"/>
                  <a:pt x="4369396" y="89089"/>
                </a:cubicBezTo>
                <a:lnTo>
                  <a:pt x="4369396" y="248392"/>
                </a:lnTo>
                <a:lnTo>
                  <a:pt x="4369396" y="276929"/>
                </a:lnTo>
                <a:lnTo>
                  <a:pt x="4369396" y="431402"/>
                </a:lnTo>
                <a:lnTo>
                  <a:pt x="0" y="431402"/>
                </a:lnTo>
                <a:lnTo>
                  <a:pt x="0" y="276929"/>
                </a:lnTo>
                <a:lnTo>
                  <a:pt x="0" y="248392"/>
                </a:lnTo>
                <a:lnTo>
                  <a:pt x="0" y="89089"/>
                </a:lnTo>
                <a:cubicBezTo>
                  <a:pt x="0" y="39887"/>
                  <a:pt x="39887" y="0"/>
                  <a:pt x="89089" y="0"/>
                </a:cubicBezTo>
                <a:close/>
              </a:path>
            </a:pathLst>
          </a:custGeom>
          <a:solidFill>
            <a:srgbClr val="F56302"/>
          </a:solidFill>
          <a:ln>
            <a:solidFill>
              <a:srgbClr val="F563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400" b="1"/>
          </a:p>
        </p:txBody>
      </p:sp>
      <p:sp>
        <p:nvSpPr>
          <p:cNvPr id="8" name="角丸四角形 80">
            <a:extLst>
              <a:ext uri="{FF2B5EF4-FFF2-40B4-BE49-F238E27FC236}">
                <a16:creationId xmlns:a16="http://schemas.microsoft.com/office/drawing/2014/main" id="{BCE837BB-79C2-A2E8-9BFB-8AD7A4DFD61B}"/>
              </a:ext>
            </a:extLst>
          </p:cNvPr>
          <p:cNvSpPr/>
          <p:nvPr/>
        </p:nvSpPr>
        <p:spPr bwMode="gray">
          <a:xfrm>
            <a:off x="6248400" y="2864445"/>
            <a:ext cx="4369388" cy="910715"/>
          </a:xfrm>
          <a:prstGeom prst="roundRect">
            <a:avLst>
              <a:gd name="adj" fmla="val 2817"/>
            </a:avLst>
          </a:prstGeom>
          <a:solidFill>
            <a:srgbClr val="F2F6FF"/>
          </a:solidFill>
          <a:ln>
            <a:solidFill>
              <a:srgbClr val="355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200" b="1"/>
          </a:p>
        </p:txBody>
      </p:sp>
      <p:sp>
        <p:nvSpPr>
          <p:cNvPr id="9" name="テキスト ボックス 8">
            <a:extLst>
              <a:ext uri="{FF2B5EF4-FFF2-40B4-BE49-F238E27FC236}">
                <a16:creationId xmlns:a16="http://schemas.microsoft.com/office/drawing/2014/main" id="{04879FE9-B2DF-AB24-81C1-CA7A6F5F8309}"/>
              </a:ext>
            </a:extLst>
          </p:cNvPr>
          <p:cNvSpPr txBox="1"/>
          <p:nvPr/>
        </p:nvSpPr>
        <p:spPr bwMode="gray">
          <a:xfrm>
            <a:off x="1971582" y="4738382"/>
            <a:ext cx="3475631" cy="539942"/>
          </a:xfrm>
          <a:prstGeom prst="rect">
            <a:avLst/>
          </a:prstGeom>
          <a:noFill/>
        </p:spPr>
        <p:txBody>
          <a:bodyPr wrap="none" tIns="54000" bIns="54000" rtlCol="0">
            <a:spAutoFit/>
          </a:bodyPr>
          <a:lstStyle/>
          <a:p>
            <a:pPr algn="just"/>
            <a:r>
              <a:rPr lang="ja-JP" altLang="en-US" sz="1400" b="1" dirty="0">
                <a:solidFill>
                  <a:schemeClr val="tx1">
                    <a:lumMod val="75000"/>
                    <a:lumOff val="25000"/>
                  </a:schemeClr>
                </a:solidFill>
                <a:latin typeface="+mn-ea"/>
              </a:rPr>
              <a:t>営業時間：</a:t>
            </a:r>
            <a:r>
              <a:rPr lang="en-US" altLang="ja-JP" sz="1400" b="1" dirty="0">
                <a:solidFill>
                  <a:schemeClr val="tx1">
                    <a:lumMod val="75000"/>
                    <a:lumOff val="25000"/>
                  </a:schemeClr>
                </a:solidFill>
                <a:latin typeface="+mn-ea"/>
              </a:rPr>
              <a:t>	</a:t>
            </a:r>
            <a:r>
              <a:rPr lang="ja-JP" altLang="en-US" sz="1400" b="1" dirty="0">
                <a:solidFill>
                  <a:schemeClr val="tx1">
                    <a:lumMod val="75000"/>
                    <a:lumOff val="25000"/>
                  </a:schemeClr>
                </a:solidFill>
                <a:latin typeface="+mn-ea"/>
              </a:rPr>
              <a:t>平日</a:t>
            </a:r>
            <a:r>
              <a:rPr lang="en-US" altLang="ja-JP" sz="1400" b="1" dirty="0">
                <a:solidFill>
                  <a:schemeClr val="tx1">
                    <a:lumMod val="75000"/>
                    <a:lumOff val="25000"/>
                  </a:schemeClr>
                </a:solidFill>
                <a:latin typeface="+mn-ea"/>
              </a:rPr>
              <a:t>9:00</a:t>
            </a:r>
            <a:r>
              <a:rPr lang="ja-JP" altLang="en-US" sz="1400" b="1" dirty="0">
                <a:solidFill>
                  <a:schemeClr val="tx1">
                    <a:lumMod val="75000"/>
                    <a:lumOff val="25000"/>
                  </a:schemeClr>
                </a:solidFill>
                <a:latin typeface="+mn-ea"/>
              </a:rPr>
              <a:t>～</a:t>
            </a:r>
            <a:r>
              <a:rPr lang="en-US" altLang="ja-JP" sz="1400" b="1" dirty="0">
                <a:solidFill>
                  <a:schemeClr val="tx1">
                    <a:lumMod val="75000"/>
                    <a:lumOff val="25000"/>
                  </a:schemeClr>
                </a:solidFill>
                <a:latin typeface="+mn-ea"/>
              </a:rPr>
              <a:t>12:00  13:00</a:t>
            </a:r>
            <a:r>
              <a:rPr lang="ja-JP" altLang="en-US" sz="1400" b="1" dirty="0">
                <a:solidFill>
                  <a:schemeClr val="tx1">
                    <a:lumMod val="75000"/>
                    <a:lumOff val="25000"/>
                  </a:schemeClr>
                </a:solidFill>
                <a:latin typeface="+mn-ea"/>
              </a:rPr>
              <a:t>～</a:t>
            </a:r>
            <a:r>
              <a:rPr lang="en-US" altLang="ja-JP" sz="1400" b="1" dirty="0">
                <a:solidFill>
                  <a:schemeClr val="tx1">
                    <a:lumMod val="75000"/>
                    <a:lumOff val="25000"/>
                  </a:schemeClr>
                </a:solidFill>
                <a:latin typeface="+mn-ea"/>
              </a:rPr>
              <a:t>17:30</a:t>
            </a:r>
          </a:p>
          <a:p>
            <a:pPr algn="just"/>
            <a:r>
              <a:rPr lang="en-US" altLang="ja-JP" sz="1400" b="1" dirty="0">
                <a:solidFill>
                  <a:schemeClr val="tx1">
                    <a:lumMod val="75000"/>
                    <a:lumOff val="25000"/>
                  </a:schemeClr>
                </a:solidFill>
                <a:latin typeface="+mn-ea"/>
              </a:rPr>
              <a:t>	</a:t>
            </a:r>
            <a:r>
              <a:rPr lang="en-US" altLang="ja-JP" sz="1200" b="1" dirty="0">
                <a:solidFill>
                  <a:schemeClr val="tx1">
                    <a:lumMod val="75000"/>
                    <a:lumOff val="25000"/>
                  </a:schemeClr>
                </a:solidFill>
                <a:latin typeface="+mn-ea"/>
              </a:rPr>
              <a:t>※</a:t>
            </a:r>
            <a:r>
              <a:rPr lang="ja-JP" altLang="en-US" sz="1200" b="1" dirty="0">
                <a:solidFill>
                  <a:schemeClr val="tx1">
                    <a:lumMod val="75000"/>
                    <a:lumOff val="25000"/>
                  </a:schemeClr>
                </a:solidFill>
                <a:latin typeface="+mn-ea"/>
              </a:rPr>
              <a:t>土日祝日、弊社指定休日を除く</a:t>
            </a:r>
            <a:endParaRPr lang="en-US" altLang="ja-JP" sz="1200" b="1" dirty="0">
              <a:solidFill>
                <a:schemeClr val="tx1">
                  <a:lumMod val="75000"/>
                  <a:lumOff val="25000"/>
                </a:schemeClr>
              </a:solidFill>
              <a:latin typeface="+mn-ea"/>
            </a:endParaRPr>
          </a:p>
        </p:txBody>
      </p:sp>
      <p:sp>
        <p:nvSpPr>
          <p:cNvPr id="10" name="角丸四角形 38">
            <a:extLst>
              <a:ext uri="{FF2B5EF4-FFF2-40B4-BE49-F238E27FC236}">
                <a16:creationId xmlns:a16="http://schemas.microsoft.com/office/drawing/2014/main" id="{E4460289-7070-AFA7-1595-F44BC5850894}"/>
              </a:ext>
            </a:extLst>
          </p:cNvPr>
          <p:cNvSpPr/>
          <p:nvPr/>
        </p:nvSpPr>
        <p:spPr bwMode="gray">
          <a:xfrm>
            <a:off x="6248400" y="2871270"/>
            <a:ext cx="4369396" cy="427856"/>
          </a:xfrm>
          <a:custGeom>
            <a:avLst/>
            <a:gdLst/>
            <a:ahLst/>
            <a:cxnLst/>
            <a:rect l="l" t="t" r="r" b="b"/>
            <a:pathLst>
              <a:path w="4369396" h="427856">
                <a:moveTo>
                  <a:pt x="82738" y="0"/>
                </a:moveTo>
                <a:lnTo>
                  <a:pt x="4286658" y="0"/>
                </a:lnTo>
                <a:cubicBezTo>
                  <a:pt x="4332353" y="0"/>
                  <a:pt x="4369396" y="37043"/>
                  <a:pt x="4369396" y="82738"/>
                </a:cubicBezTo>
                <a:lnTo>
                  <a:pt x="4369396" y="244846"/>
                </a:lnTo>
                <a:lnTo>
                  <a:pt x="4369396" y="283280"/>
                </a:lnTo>
                <a:lnTo>
                  <a:pt x="4369396" y="427856"/>
                </a:lnTo>
                <a:lnTo>
                  <a:pt x="0" y="427856"/>
                </a:lnTo>
                <a:lnTo>
                  <a:pt x="0" y="283280"/>
                </a:lnTo>
                <a:lnTo>
                  <a:pt x="0" y="244846"/>
                </a:lnTo>
                <a:lnTo>
                  <a:pt x="0" y="82738"/>
                </a:lnTo>
                <a:cubicBezTo>
                  <a:pt x="0" y="37043"/>
                  <a:pt x="37043" y="0"/>
                  <a:pt x="82738" y="0"/>
                </a:cubicBezTo>
                <a:close/>
              </a:path>
            </a:pathLst>
          </a:custGeom>
          <a:solidFill>
            <a:srgbClr val="3550A0"/>
          </a:solidFill>
          <a:ln>
            <a:solidFill>
              <a:srgbClr val="355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400" b="1"/>
          </a:p>
        </p:txBody>
      </p:sp>
      <p:sp>
        <p:nvSpPr>
          <p:cNvPr id="11" name="テキスト ボックス 10">
            <a:extLst>
              <a:ext uri="{FF2B5EF4-FFF2-40B4-BE49-F238E27FC236}">
                <a16:creationId xmlns:a16="http://schemas.microsoft.com/office/drawing/2014/main" id="{D6307739-7198-91E5-4B8A-9069961944DE}"/>
              </a:ext>
            </a:extLst>
          </p:cNvPr>
          <p:cNvSpPr txBox="1"/>
          <p:nvPr/>
        </p:nvSpPr>
        <p:spPr bwMode="gray">
          <a:xfrm>
            <a:off x="6251701" y="3264011"/>
            <a:ext cx="4369388" cy="575183"/>
          </a:xfrm>
          <a:prstGeom prst="rect">
            <a:avLst/>
          </a:prstGeom>
          <a:noFill/>
          <a:ln w="12700">
            <a:noFill/>
          </a:ln>
        </p:spPr>
        <p:txBody>
          <a:bodyPr wrap="square" tIns="54000" bIns="54000" rtlCol="0" anchor="ctr">
            <a:noAutofit/>
          </a:bodyPr>
          <a:lstStyle/>
          <a:p>
            <a:pPr algn="ctr">
              <a:buClr>
                <a:srgbClr val="FF79A5"/>
              </a:buClr>
            </a:pPr>
            <a:r>
              <a:rPr lang="en-US" altLang="ja-JP" sz="2400" b="1" dirty="0">
                <a:ln w="3175">
                  <a:noFill/>
                </a:ln>
                <a:solidFill>
                  <a:srgbClr val="0355A7"/>
                </a:solidFill>
                <a:latin typeface="+mn-ea"/>
              </a:rPr>
              <a:t>neo@desknets.com</a:t>
            </a:r>
          </a:p>
        </p:txBody>
      </p:sp>
      <p:grpSp>
        <p:nvGrpSpPr>
          <p:cNvPr id="12" name="グループ化 11">
            <a:extLst>
              <a:ext uri="{FF2B5EF4-FFF2-40B4-BE49-F238E27FC236}">
                <a16:creationId xmlns:a16="http://schemas.microsoft.com/office/drawing/2014/main" id="{39E21259-264E-47E6-00BC-3DD3DC092710}"/>
              </a:ext>
            </a:extLst>
          </p:cNvPr>
          <p:cNvGrpSpPr/>
          <p:nvPr/>
        </p:nvGrpSpPr>
        <p:grpSpPr>
          <a:xfrm>
            <a:off x="1562402" y="2851832"/>
            <a:ext cx="4249390" cy="447609"/>
            <a:chOff x="455888" y="1340768"/>
            <a:chExt cx="4249390" cy="447609"/>
          </a:xfrm>
        </p:grpSpPr>
        <p:sp>
          <p:nvSpPr>
            <p:cNvPr id="13" name="テキスト ボックス 12">
              <a:extLst>
                <a:ext uri="{FF2B5EF4-FFF2-40B4-BE49-F238E27FC236}">
                  <a16:creationId xmlns:a16="http://schemas.microsoft.com/office/drawing/2014/main" id="{714E3FD7-B563-16B7-EAF3-2CD3899B14DF}"/>
                </a:ext>
              </a:extLst>
            </p:cNvPr>
            <p:cNvSpPr txBox="1"/>
            <p:nvPr/>
          </p:nvSpPr>
          <p:spPr bwMode="gray">
            <a:xfrm>
              <a:off x="660581" y="1340768"/>
              <a:ext cx="4044697" cy="447609"/>
            </a:xfrm>
            <a:prstGeom prst="rect">
              <a:avLst/>
            </a:prstGeom>
            <a:noFill/>
          </p:spPr>
          <p:txBody>
            <a:bodyPr wrap="none" tIns="54000" bIns="54000" rtlCol="0">
              <a:spAutoFit/>
            </a:bodyPr>
            <a:lstStyle/>
            <a:p>
              <a:pPr algn="ctr"/>
              <a:r>
                <a:rPr lang="ja-JP" altLang="en-US" sz="2200" dirty="0">
                  <a:solidFill>
                    <a:schemeClr val="bg1"/>
                  </a:solidFill>
                  <a:latin typeface="+mn-ea"/>
                </a:rPr>
                <a:t>ネオジャパン営業部 お客様窓口</a:t>
              </a:r>
            </a:p>
          </p:txBody>
        </p:sp>
        <p:sp>
          <p:nvSpPr>
            <p:cNvPr id="14" name="Freeform 19">
              <a:extLst>
                <a:ext uri="{FF2B5EF4-FFF2-40B4-BE49-F238E27FC236}">
                  <a16:creationId xmlns:a16="http://schemas.microsoft.com/office/drawing/2014/main" id="{90A51398-3FC8-C5D8-57A7-467646C0B9EA}"/>
                </a:ext>
              </a:extLst>
            </p:cNvPr>
            <p:cNvSpPr>
              <a:spLocks noChangeAspect="1" noEditPoints="1"/>
            </p:cNvSpPr>
            <p:nvPr/>
          </p:nvSpPr>
          <p:spPr bwMode="gray">
            <a:xfrm>
              <a:off x="455888" y="1410564"/>
              <a:ext cx="322795" cy="324000"/>
            </a:xfrm>
            <a:custGeom>
              <a:avLst/>
              <a:gdLst>
                <a:gd name="T0" fmla="*/ 1072 w 1072"/>
                <a:gd name="T1" fmla="*/ 732 h 1076"/>
                <a:gd name="T2" fmla="*/ 756 w 1072"/>
                <a:gd name="T3" fmla="*/ 683 h 1076"/>
                <a:gd name="T4" fmla="*/ 206 w 1072"/>
                <a:gd name="T5" fmla="*/ 43 h 1076"/>
                <a:gd name="T6" fmla="*/ 357 w 1072"/>
                <a:gd name="T7" fmla="*/ 331 h 1076"/>
                <a:gd name="T8" fmla="*/ 334 w 1072"/>
                <a:gd name="T9" fmla="*/ 340 h 1076"/>
                <a:gd name="T10" fmla="*/ 313 w 1072"/>
                <a:gd name="T11" fmla="*/ 348 h 1076"/>
                <a:gd name="T12" fmla="*/ 306 w 1072"/>
                <a:gd name="T13" fmla="*/ 352 h 1076"/>
                <a:gd name="T14" fmla="*/ 304 w 1072"/>
                <a:gd name="T15" fmla="*/ 352 h 1076"/>
                <a:gd name="T16" fmla="*/ 304 w 1072"/>
                <a:gd name="T17" fmla="*/ 352 h 1076"/>
                <a:gd name="T18" fmla="*/ 306 w 1072"/>
                <a:gd name="T19" fmla="*/ 352 h 1076"/>
                <a:gd name="T20" fmla="*/ 308 w 1072"/>
                <a:gd name="T21" fmla="*/ 357 h 1076"/>
                <a:gd name="T22" fmla="*/ 321 w 1072"/>
                <a:gd name="T23" fmla="*/ 414 h 1076"/>
                <a:gd name="T24" fmla="*/ 349 w 1072"/>
                <a:gd name="T25" fmla="*/ 473 h 1076"/>
                <a:gd name="T26" fmla="*/ 382 w 1072"/>
                <a:gd name="T27" fmla="*/ 528 h 1076"/>
                <a:gd name="T28" fmla="*/ 410 w 1072"/>
                <a:gd name="T29" fmla="*/ 569 h 1076"/>
                <a:gd name="T30" fmla="*/ 429 w 1072"/>
                <a:gd name="T31" fmla="*/ 592 h 1076"/>
                <a:gd name="T32" fmla="*/ 476 w 1072"/>
                <a:gd name="T33" fmla="*/ 639 h 1076"/>
                <a:gd name="T34" fmla="*/ 540 w 1072"/>
                <a:gd name="T35" fmla="*/ 692 h 1076"/>
                <a:gd name="T36" fmla="*/ 610 w 1072"/>
                <a:gd name="T37" fmla="*/ 732 h 1076"/>
                <a:gd name="T38" fmla="*/ 671 w 1072"/>
                <a:gd name="T39" fmla="*/ 760 h 1076"/>
                <a:gd name="T40" fmla="*/ 707 w 1072"/>
                <a:gd name="T41" fmla="*/ 773 h 1076"/>
                <a:gd name="T42" fmla="*/ 714 w 1072"/>
                <a:gd name="T43" fmla="*/ 775 h 1076"/>
                <a:gd name="T44" fmla="*/ 720 w 1072"/>
                <a:gd name="T45" fmla="*/ 777 h 1076"/>
                <a:gd name="T46" fmla="*/ 724 w 1072"/>
                <a:gd name="T47" fmla="*/ 775 h 1076"/>
                <a:gd name="T48" fmla="*/ 728 w 1072"/>
                <a:gd name="T49" fmla="*/ 766 h 1076"/>
                <a:gd name="T50" fmla="*/ 731 w 1072"/>
                <a:gd name="T51" fmla="*/ 749 h 1076"/>
                <a:gd name="T52" fmla="*/ 735 w 1072"/>
                <a:gd name="T53" fmla="*/ 730 h 1076"/>
                <a:gd name="T54" fmla="*/ 1038 w 1072"/>
                <a:gd name="T55" fmla="*/ 834 h 1076"/>
                <a:gd name="T56" fmla="*/ 1019 w 1072"/>
                <a:gd name="T57" fmla="*/ 906 h 1076"/>
                <a:gd name="T58" fmla="*/ 1007 w 1072"/>
                <a:gd name="T59" fmla="*/ 934 h 1076"/>
                <a:gd name="T60" fmla="*/ 987 w 1072"/>
                <a:gd name="T61" fmla="*/ 978 h 1076"/>
                <a:gd name="T62" fmla="*/ 954 w 1072"/>
                <a:gd name="T63" fmla="*/ 1025 h 1076"/>
                <a:gd name="T64" fmla="*/ 909 w 1072"/>
                <a:gd name="T65" fmla="*/ 1063 h 1076"/>
                <a:gd name="T66" fmla="*/ 852 w 1072"/>
                <a:gd name="T67" fmla="*/ 1076 h 1076"/>
                <a:gd name="T68" fmla="*/ 728 w 1072"/>
                <a:gd name="T69" fmla="*/ 1029 h 1076"/>
                <a:gd name="T70" fmla="*/ 711 w 1072"/>
                <a:gd name="T71" fmla="*/ 1017 h 1076"/>
                <a:gd name="T72" fmla="*/ 667 w 1072"/>
                <a:gd name="T73" fmla="*/ 987 h 1076"/>
                <a:gd name="T74" fmla="*/ 599 w 1072"/>
                <a:gd name="T75" fmla="*/ 938 h 1076"/>
                <a:gd name="T76" fmla="*/ 516 w 1072"/>
                <a:gd name="T77" fmla="*/ 872 h 1076"/>
                <a:gd name="T78" fmla="*/ 421 w 1072"/>
                <a:gd name="T79" fmla="*/ 790 h 1076"/>
                <a:gd name="T80" fmla="*/ 321 w 1072"/>
                <a:gd name="T81" fmla="*/ 694 h 1076"/>
                <a:gd name="T82" fmla="*/ 219 w 1072"/>
                <a:gd name="T83" fmla="*/ 586 h 1076"/>
                <a:gd name="T84" fmla="*/ 124 w 1072"/>
                <a:gd name="T85" fmla="*/ 467 h 1076"/>
                <a:gd name="T86" fmla="*/ 41 w 1072"/>
                <a:gd name="T87" fmla="*/ 338 h 1076"/>
                <a:gd name="T88" fmla="*/ 0 w 1072"/>
                <a:gd name="T89" fmla="*/ 197 h 1076"/>
                <a:gd name="T90" fmla="*/ 11 w 1072"/>
                <a:gd name="T91" fmla="*/ 144 h 1076"/>
                <a:gd name="T92" fmla="*/ 45 w 1072"/>
                <a:gd name="T93" fmla="*/ 106 h 1076"/>
                <a:gd name="T94" fmla="*/ 87 w 1072"/>
                <a:gd name="T95" fmla="*/ 81 h 1076"/>
                <a:gd name="T96" fmla="*/ 130 w 1072"/>
                <a:gd name="T97" fmla="*/ 66 h 1076"/>
                <a:gd name="T98" fmla="*/ 164 w 1072"/>
                <a:gd name="T99" fmla="*/ 58 h 1076"/>
                <a:gd name="T100" fmla="*/ 177 w 1072"/>
                <a:gd name="T101" fmla="*/ 57 h 1076"/>
                <a:gd name="T102" fmla="*/ 300 w 1072"/>
                <a:gd name="T103" fmla="*/ 0 h 1076"/>
                <a:gd name="T104" fmla="*/ 402 w 1072"/>
                <a:gd name="T105" fmla="*/ 312 h 1076"/>
                <a:gd name="T106" fmla="*/ 300 w 1072"/>
                <a:gd name="T107" fmla="*/ 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2" h="1076">
                  <a:moveTo>
                    <a:pt x="775" y="628"/>
                  </a:moveTo>
                  <a:lnTo>
                    <a:pt x="1072" y="732"/>
                  </a:lnTo>
                  <a:lnTo>
                    <a:pt x="1055" y="789"/>
                  </a:lnTo>
                  <a:lnTo>
                    <a:pt x="756" y="683"/>
                  </a:lnTo>
                  <a:lnTo>
                    <a:pt x="775" y="628"/>
                  </a:lnTo>
                  <a:close/>
                  <a:moveTo>
                    <a:pt x="206" y="43"/>
                  </a:moveTo>
                  <a:lnTo>
                    <a:pt x="361" y="329"/>
                  </a:lnTo>
                  <a:lnTo>
                    <a:pt x="357" y="331"/>
                  </a:lnTo>
                  <a:lnTo>
                    <a:pt x="348" y="335"/>
                  </a:lnTo>
                  <a:lnTo>
                    <a:pt x="334" y="340"/>
                  </a:lnTo>
                  <a:lnTo>
                    <a:pt x="323" y="344"/>
                  </a:lnTo>
                  <a:lnTo>
                    <a:pt x="313" y="348"/>
                  </a:lnTo>
                  <a:lnTo>
                    <a:pt x="310" y="350"/>
                  </a:lnTo>
                  <a:lnTo>
                    <a:pt x="306" y="352"/>
                  </a:lnTo>
                  <a:lnTo>
                    <a:pt x="304" y="352"/>
                  </a:lnTo>
                  <a:lnTo>
                    <a:pt x="304" y="352"/>
                  </a:lnTo>
                  <a:lnTo>
                    <a:pt x="304" y="352"/>
                  </a:lnTo>
                  <a:lnTo>
                    <a:pt x="304" y="352"/>
                  </a:lnTo>
                  <a:lnTo>
                    <a:pt x="304" y="352"/>
                  </a:lnTo>
                  <a:lnTo>
                    <a:pt x="306" y="352"/>
                  </a:lnTo>
                  <a:lnTo>
                    <a:pt x="306" y="354"/>
                  </a:lnTo>
                  <a:lnTo>
                    <a:pt x="308" y="357"/>
                  </a:lnTo>
                  <a:lnTo>
                    <a:pt x="312" y="386"/>
                  </a:lnTo>
                  <a:lnTo>
                    <a:pt x="321" y="414"/>
                  </a:lnTo>
                  <a:lnTo>
                    <a:pt x="334" y="444"/>
                  </a:lnTo>
                  <a:lnTo>
                    <a:pt x="349" y="473"/>
                  </a:lnTo>
                  <a:lnTo>
                    <a:pt x="365" y="501"/>
                  </a:lnTo>
                  <a:lnTo>
                    <a:pt x="382" y="528"/>
                  </a:lnTo>
                  <a:lnTo>
                    <a:pt x="397" y="550"/>
                  </a:lnTo>
                  <a:lnTo>
                    <a:pt x="410" y="569"/>
                  </a:lnTo>
                  <a:lnTo>
                    <a:pt x="421" y="582"/>
                  </a:lnTo>
                  <a:lnTo>
                    <a:pt x="429" y="592"/>
                  </a:lnTo>
                  <a:lnTo>
                    <a:pt x="433" y="596"/>
                  </a:lnTo>
                  <a:lnTo>
                    <a:pt x="476" y="639"/>
                  </a:lnTo>
                  <a:lnTo>
                    <a:pt x="506" y="667"/>
                  </a:lnTo>
                  <a:lnTo>
                    <a:pt x="540" y="692"/>
                  </a:lnTo>
                  <a:lnTo>
                    <a:pt x="576" y="713"/>
                  </a:lnTo>
                  <a:lnTo>
                    <a:pt x="610" y="732"/>
                  </a:lnTo>
                  <a:lnTo>
                    <a:pt x="642" y="747"/>
                  </a:lnTo>
                  <a:lnTo>
                    <a:pt x="671" y="760"/>
                  </a:lnTo>
                  <a:lnTo>
                    <a:pt x="694" y="768"/>
                  </a:lnTo>
                  <a:lnTo>
                    <a:pt x="707" y="773"/>
                  </a:lnTo>
                  <a:lnTo>
                    <a:pt x="712" y="775"/>
                  </a:lnTo>
                  <a:lnTo>
                    <a:pt x="714" y="775"/>
                  </a:lnTo>
                  <a:lnTo>
                    <a:pt x="718" y="777"/>
                  </a:lnTo>
                  <a:lnTo>
                    <a:pt x="720" y="777"/>
                  </a:lnTo>
                  <a:lnTo>
                    <a:pt x="722" y="777"/>
                  </a:lnTo>
                  <a:lnTo>
                    <a:pt x="724" y="775"/>
                  </a:lnTo>
                  <a:lnTo>
                    <a:pt x="724" y="771"/>
                  </a:lnTo>
                  <a:lnTo>
                    <a:pt x="728" y="766"/>
                  </a:lnTo>
                  <a:lnTo>
                    <a:pt x="729" y="760"/>
                  </a:lnTo>
                  <a:lnTo>
                    <a:pt x="731" y="749"/>
                  </a:lnTo>
                  <a:lnTo>
                    <a:pt x="733" y="737"/>
                  </a:lnTo>
                  <a:lnTo>
                    <a:pt x="735" y="730"/>
                  </a:lnTo>
                  <a:lnTo>
                    <a:pt x="735" y="726"/>
                  </a:lnTo>
                  <a:lnTo>
                    <a:pt x="1038" y="834"/>
                  </a:lnTo>
                  <a:lnTo>
                    <a:pt x="1019" y="900"/>
                  </a:lnTo>
                  <a:lnTo>
                    <a:pt x="1019" y="906"/>
                  </a:lnTo>
                  <a:lnTo>
                    <a:pt x="1015" y="917"/>
                  </a:lnTo>
                  <a:lnTo>
                    <a:pt x="1007" y="934"/>
                  </a:lnTo>
                  <a:lnTo>
                    <a:pt x="998" y="955"/>
                  </a:lnTo>
                  <a:lnTo>
                    <a:pt x="987" y="978"/>
                  </a:lnTo>
                  <a:lnTo>
                    <a:pt x="972" y="1002"/>
                  </a:lnTo>
                  <a:lnTo>
                    <a:pt x="954" y="1025"/>
                  </a:lnTo>
                  <a:lnTo>
                    <a:pt x="934" y="1046"/>
                  </a:lnTo>
                  <a:lnTo>
                    <a:pt x="909" y="1063"/>
                  </a:lnTo>
                  <a:lnTo>
                    <a:pt x="883" y="1074"/>
                  </a:lnTo>
                  <a:lnTo>
                    <a:pt x="852" y="1076"/>
                  </a:lnTo>
                  <a:lnTo>
                    <a:pt x="818" y="1070"/>
                  </a:lnTo>
                  <a:lnTo>
                    <a:pt x="728" y="1029"/>
                  </a:lnTo>
                  <a:lnTo>
                    <a:pt x="724" y="1025"/>
                  </a:lnTo>
                  <a:lnTo>
                    <a:pt x="711" y="1017"/>
                  </a:lnTo>
                  <a:lnTo>
                    <a:pt x="692" y="1004"/>
                  </a:lnTo>
                  <a:lnTo>
                    <a:pt x="667" y="987"/>
                  </a:lnTo>
                  <a:lnTo>
                    <a:pt x="635" y="964"/>
                  </a:lnTo>
                  <a:lnTo>
                    <a:pt x="599" y="938"/>
                  </a:lnTo>
                  <a:lnTo>
                    <a:pt x="559" y="906"/>
                  </a:lnTo>
                  <a:lnTo>
                    <a:pt x="516" y="872"/>
                  </a:lnTo>
                  <a:lnTo>
                    <a:pt x="470" y="832"/>
                  </a:lnTo>
                  <a:lnTo>
                    <a:pt x="421" y="790"/>
                  </a:lnTo>
                  <a:lnTo>
                    <a:pt x="370" y="743"/>
                  </a:lnTo>
                  <a:lnTo>
                    <a:pt x="321" y="694"/>
                  </a:lnTo>
                  <a:lnTo>
                    <a:pt x="270" y="641"/>
                  </a:lnTo>
                  <a:lnTo>
                    <a:pt x="219" y="586"/>
                  </a:lnTo>
                  <a:lnTo>
                    <a:pt x="172" y="528"/>
                  </a:lnTo>
                  <a:lnTo>
                    <a:pt x="124" y="467"/>
                  </a:lnTo>
                  <a:lnTo>
                    <a:pt x="81" y="405"/>
                  </a:lnTo>
                  <a:lnTo>
                    <a:pt x="41" y="338"/>
                  </a:lnTo>
                  <a:lnTo>
                    <a:pt x="5" y="229"/>
                  </a:lnTo>
                  <a:lnTo>
                    <a:pt x="0" y="197"/>
                  </a:lnTo>
                  <a:lnTo>
                    <a:pt x="3" y="168"/>
                  </a:lnTo>
                  <a:lnTo>
                    <a:pt x="11" y="144"/>
                  </a:lnTo>
                  <a:lnTo>
                    <a:pt x="26" y="123"/>
                  </a:lnTo>
                  <a:lnTo>
                    <a:pt x="45" y="106"/>
                  </a:lnTo>
                  <a:lnTo>
                    <a:pt x="66" y="93"/>
                  </a:lnTo>
                  <a:lnTo>
                    <a:pt x="87" y="81"/>
                  </a:lnTo>
                  <a:lnTo>
                    <a:pt x="109" y="74"/>
                  </a:lnTo>
                  <a:lnTo>
                    <a:pt x="130" y="66"/>
                  </a:lnTo>
                  <a:lnTo>
                    <a:pt x="149" y="62"/>
                  </a:lnTo>
                  <a:lnTo>
                    <a:pt x="164" y="58"/>
                  </a:lnTo>
                  <a:lnTo>
                    <a:pt x="174" y="58"/>
                  </a:lnTo>
                  <a:lnTo>
                    <a:pt x="177" y="57"/>
                  </a:lnTo>
                  <a:lnTo>
                    <a:pt x="206" y="43"/>
                  </a:lnTo>
                  <a:close/>
                  <a:moveTo>
                    <a:pt x="300" y="0"/>
                  </a:moveTo>
                  <a:lnTo>
                    <a:pt x="448" y="295"/>
                  </a:lnTo>
                  <a:lnTo>
                    <a:pt x="402" y="312"/>
                  </a:lnTo>
                  <a:lnTo>
                    <a:pt x="249" y="24"/>
                  </a:lnTo>
                  <a:lnTo>
                    <a:pt x="30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n-ea"/>
              </a:endParaRPr>
            </a:p>
          </p:txBody>
        </p:sp>
      </p:grpSp>
      <p:grpSp>
        <p:nvGrpSpPr>
          <p:cNvPr id="15" name="グループ化 14">
            <a:extLst>
              <a:ext uri="{FF2B5EF4-FFF2-40B4-BE49-F238E27FC236}">
                <a16:creationId xmlns:a16="http://schemas.microsoft.com/office/drawing/2014/main" id="{50B5F4B7-9A8C-AF56-76A1-608CE06A827C}"/>
              </a:ext>
            </a:extLst>
          </p:cNvPr>
          <p:cNvGrpSpPr/>
          <p:nvPr/>
        </p:nvGrpSpPr>
        <p:grpSpPr>
          <a:xfrm>
            <a:off x="6771048" y="2851832"/>
            <a:ext cx="3423071" cy="447609"/>
            <a:chOff x="5490244" y="1340768"/>
            <a:chExt cx="3423071" cy="447609"/>
          </a:xfrm>
        </p:grpSpPr>
        <p:sp>
          <p:nvSpPr>
            <p:cNvPr id="16" name="テキスト ボックス 15">
              <a:extLst>
                <a:ext uri="{FF2B5EF4-FFF2-40B4-BE49-F238E27FC236}">
                  <a16:creationId xmlns:a16="http://schemas.microsoft.com/office/drawing/2014/main" id="{BCFF0901-4255-3211-0AD9-F9898558D071}"/>
                </a:ext>
              </a:extLst>
            </p:cNvPr>
            <p:cNvSpPr txBox="1"/>
            <p:nvPr/>
          </p:nvSpPr>
          <p:spPr bwMode="gray">
            <a:xfrm>
              <a:off x="5774314" y="1340768"/>
              <a:ext cx="3139001" cy="447609"/>
            </a:xfrm>
            <a:prstGeom prst="rect">
              <a:avLst/>
            </a:prstGeom>
            <a:noFill/>
          </p:spPr>
          <p:txBody>
            <a:bodyPr wrap="none" tIns="54000" bIns="54000" rtlCol="0">
              <a:spAutoFit/>
            </a:bodyPr>
            <a:lstStyle/>
            <a:p>
              <a:pPr algn="ctr"/>
              <a:r>
                <a:rPr lang="ja-JP" altLang="en-US" sz="2200" dirty="0">
                  <a:solidFill>
                    <a:schemeClr val="bg1"/>
                  </a:solidFill>
                  <a:latin typeface="+mn-ea"/>
                </a:rPr>
                <a:t>メールでのお問い合わせ</a:t>
              </a:r>
              <a:endParaRPr lang="en-US" altLang="ja-JP" sz="2200" dirty="0">
                <a:solidFill>
                  <a:schemeClr val="bg1"/>
                </a:solidFill>
                <a:latin typeface="+mn-ea"/>
              </a:endParaRPr>
            </a:p>
          </p:txBody>
        </p:sp>
        <p:sp>
          <p:nvSpPr>
            <p:cNvPr id="17" name="Freeform 16">
              <a:extLst>
                <a:ext uri="{FF2B5EF4-FFF2-40B4-BE49-F238E27FC236}">
                  <a16:creationId xmlns:a16="http://schemas.microsoft.com/office/drawing/2014/main" id="{2B8E2915-833A-9499-1A8C-B84AA6F84D43}"/>
                </a:ext>
              </a:extLst>
            </p:cNvPr>
            <p:cNvSpPr>
              <a:spLocks noChangeAspect="1" noEditPoints="1"/>
            </p:cNvSpPr>
            <p:nvPr/>
          </p:nvSpPr>
          <p:spPr bwMode="gray">
            <a:xfrm>
              <a:off x="5490244" y="1456502"/>
              <a:ext cx="360000" cy="231529"/>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latin typeface="+mn-ea"/>
              </a:endParaRPr>
            </a:p>
          </p:txBody>
        </p:sp>
      </p:grpSp>
      <p:sp>
        <p:nvSpPr>
          <p:cNvPr id="18" name="テキスト ボックス 17">
            <a:extLst>
              <a:ext uri="{FF2B5EF4-FFF2-40B4-BE49-F238E27FC236}">
                <a16:creationId xmlns:a16="http://schemas.microsoft.com/office/drawing/2014/main" id="{0A284206-DC54-D3E7-225F-E00EF77E8088}"/>
              </a:ext>
            </a:extLst>
          </p:cNvPr>
          <p:cNvSpPr txBox="1"/>
          <p:nvPr/>
        </p:nvSpPr>
        <p:spPr bwMode="gray">
          <a:xfrm>
            <a:off x="1524703" y="3302810"/>
            <a:ext cx="4369388" cy="1476474"/>
          </a:xfrm>
          <a:prstGeom prst="rect">
            <a:avLst/>
          </a:prstGeom>
          <a:noFill/>
          <a:ln w="12700">
            <a:noFill/>
          </a:ln>
        </p:spPr>
        <p:txBody>
          <a:bodyPr wrap="square" tIns="54000" bIns="54000" rtlCol="0" anchor="ctr">
            <a:noAutofit/>
          </a:bodyPr>
          <a:lstStyle/>
          <a:p>
            <a:pPr lvl="0">
              <a:buClr>
                <a:srgbClr val="FF79A5"/>
              </a:buClr>
            </a:pPr>
            <a:r>
              <a:rPr lang="en-US" altLang="ja-JP" sz="2400" b="1" dirty="0">
                <a:solidFill>
                  <a:srgbClr val="F56302"/>
                </a:solidFill>
                <a:latin typeface="+mn-ea"/>
              </a:rPr>
              <a:t>045-640-5910 </a:t>
            </a:r>
            <a:r>
              <a:rPr lang="ja-JP" altLang="en-US" sz="2400" b="1" dirty="0">
                <a:solidFill>
                  <a:srgbClr val="F56302"/>
                </a:solidFill>
                <a:latin typeface="+mn-ea"/>
              </a:rPr>
              <a:t>　</a:t>
            </a:r>
            <a:r>
              <a:rPr lang="ja-JP" altLang="en-US" sz="1600" b="1" dirty="0">
                <a:solidFill>
                  <a:srgbClr val="F56302"/>
                </a:solidFill>
                <a:latin typeface="+mn-ea"/>
              </a:rPr>
              <a:t>（横浜本社）</a:t>
            </a:r>
            <a:endParaRPr lang="en-US" altLang="ja-JP" sz="1600" b="1" dirty="0">
              <a:solidFill>
                <a:srgbClr val="F56302"/>
              </a:solidFill>
              <a:latin typeface="+mn-ea"/>
            </a:endParaRPr>
          </a:p>
          <a:p>
            <a:pPr lvl="0">
              <a:buClr>
                <a:srgbClr val="FF79A5"/>
              </a:buClr>
            </a:pPr>
            <a:r>
              <a:rPr lang="en-US" altLang="ja-JP" sz="2400" b="1" dirty="0">
                <a:solidFill>
                  <a:srgbClr val="F56302"/>
                </a:solidFill>
                <a:latin typeface="+mn-ea"/>
              </a:rPr>
              <a:t>06-4560-5900 </a:t>
            </a:r>
            <a:r>
              <a:rPr lang="ja-JP" altLang="en-US" sz="2400" b="1" dirty="0">
                <a:solidFill>
                  <a:srgbClr val="F56302"/>
                </a:solidFill>
                <a:latin typeface="+mn-ea"/>
              </a:rPr>
              <a:t>　</a:t>
            </a:r>
            <a:r>
              <a:rPr lang="ja-JP" altLang="en-US" sz="1600" b="1" dirty="0">
                <a:solidFill>
                  <a:srgbClr val="F56302"/>
                </a:solidFill>
                <a:latin typeface="+mn-ea"/>
              </a:rPr>
              <a:t>（大阪営業所）</a:t>
            </a:r>
            <a:endParaRPr lang="en-US" altLang="ja-JP" sz="1600" b="1" dirty="0">
              <a:solidFill>
                <a:srgbClr val="F56302"/>
              </a:solidFill>
              <a:latin typeface="+mn-ea"/>
            </a:endParaRPr>
          </a:p>
          <a:p>
            <a:pPr lvl="0">
              <a:buClr>
                <a:srgbClr val="FF79A5"/>
              </a:buClr>
            </a:pPr>
            <a:r>
              <a:rPr lang="en-US" altLang="zh-TW" sz="2400" b="1" dirty="0">
                <a:solidFill>
                  <a:srgbClr val="F56302"/>
                </a:solidFill>
                <a:latin typeface="ＭＳ Ｐゴシック 本文"/>
              </a:rPr>
              <a:t>052-856-3310</a:t>
            </a:r>
            <a:r>
              <a:rPr lang="ja-JP" altLang="en-US" sz="2400" b="1" dirty="0">
                <a:solidFill>
                  <a:srgbClr val="F56302"/>
                </a:solidFill>
                <a:latin typeface="ＭＳ Ｐゴシック 本文"/>
              </a:rPr>
              <a:t>　　</a:t>
            </a:r>
            <a:r>
              <a:rPr lang="ja-JP" altLang="en-US" sz="1600" b="1" dirty="0">
                <a:solidFill>
                  <a:srgbClr val="F56302"/>
                </a:solidFill>
                <a:latin typeface="ＭＳ Ｐゴシック 本文"/>
              </a:rPr>
              <a:t>（名古屋営業所）</a:t>
            </a:r>
            <a:endParaRPr lang="en-US" altLang="ja-JP" sz="1600" b="1" dirty="0">
              <a:solidFill>
                <a:srgbClr val="F56302"/>
              </a:solidFill>
              <a:latin typeface="ＭＳ Ｐゴシック 本文"/>
            </a:endParaRPr>
          </a:p>
          <a:p>
            <a:pPr>
              <a:buClr>
                <a:srgbClr val="FF79A5"/>
              </a:buClr>
            </a:pPr>
            <a:r>
              <a:rPr lang="en-US" altLang="ja-JP" sz="2400" b="1" dirty="0">
                <a:solidFill>
                  <a:srgbClr val="F56302"/>
                </a:solidFill>
                <a:latin typeface="+mn-ea"/>
              </a:rPr>
              <a:t>092</a:t>
            </a:r>
            <a:r>
              <a:rPr lang="en-US" altLang="zh-TW" sz="2400" b="1" dirty="0">
                <a:solidFill>
                  <a:srgbClr val="F56302"/>
                </a:solidFill>
                <a:latin typeface="+mn-ea"/>
              </a:rPr>
              <a:t>-</a:t>
            </a:r>
            <a:r>
              <a:rPr lang="en-US" altLang="ja-JP" sz="2400" b="1" dirty="0">
                <a:solidFill>
                  <a:srgbClr val="F56302"/>
                </a:solidFill>
                <a:latin typeface="+mn-ea"/>
              </a:rPr>
              <a:t>419</a:t>
            </a:r>
            <a:r>
              <a:rPr lang="en-US" altLang="zh-TW" sz="2400" b="1" dirty="0">
                <a:solidFill>
                  <a:srgbClr val="F56302"/>
                </a:solidFill>
                <a:latin typeface="+mn-ea"/>
              </a:rPr>
              <a:t>-</a:t>
            </a:r>
            <a:r>
              <a:rPr lang="en-US" altLang="ja-JP" sz="2400" b="1" dirty="0">
                <a:solidFill>
                  <a:srgbClr val="F56302"/>
                </a:solidFill>
                <a:latin typeface="+mn-ea"/>
              </a:rPr>
              <a:t>7277</a:t>
            </a:r>
            <a:r>
              <a:rPr lang="en-US" altLang="zh-TW" sz="1600" b="1" dirty="0">
                <a:solidFill>
                  <a:srgbClr val="353F5D"/>
                </a:solidFill>
                <a:latin typeface="+mn-ea"/>
              </a:rPr>
              <a:t> </a:t>
            </a:r>
            <a:r>
              <a:rPr lang="ja-JP" altLang="en-US" sz="1600" b="1" dirty="0">
                <a:solidFill>
                  <a:srgbClr val="353F5D"/>
                </a:solidFill>
                <a:latin typeface="+mn-ea"/>
              </a:rPr>
              <a:t>　　</a:t>
            </a:r>
            <a:r>
              <a:rPr lang="zh-TW" altLang="en-US" sz="1600" b="1" dirty="0">
                <a:solidFill>
                  <a:srgbClr val="F56302"/>
                </a:solidFill>
                <a:latin typeface="+mn-ea"/>
              </a:rPr>
              <a:t>（</a:t>
            </a:r>
            <a:r>
              <a:rPr lang="ja-JP" altLang="en-US" sz="1600" b="1" dirty="0">
                <a:solidFill>
                  <a:srgbClr val="F56302"/>
                </a:solidFill>
                <a:latin typeface="+mn-ea"/>
              </a:rPr>
              <a:t>福岡営業所</a:t>
            </a:r>
            <a:r>
              <a:rPr lang="zh-TW" altLang="en-US" sz="1600" b="1" dirty="0">
                <a:solidFill>
                  <a:srgbClr val="F56302"/>
                </a:solidFill>
                <a:latin typeface="+mn-ea"/>
              </a:rPr>
              <a:t>）</a:t>
            </a:r>
            <a:endParaRPr lang="en-US" altLang="zh-TW" sz="900" b="1" dirty="0">
              <a:solidFill>
                <a:srgbClr val="F56302"/>
              </a:solidFill>
              <a:latin typeface="+mn-ea"/>
            </a:endParaRPr>
          </a:p>
        </p:txBody>
      </p:sp>
      <p:sp>
        <p:nvSpPr>
          <p:cNvPr id="19" name="角丸四角形 80">
            <a:extLst>
              <a:ext uri="{FF2B5EF4-FFF2-40B4-BE49-F238E27FC236}">
                <a16:creationId xmlns:a16="http://schemas.microsoft.com/office/drawing/2014/main" id="{E8668BC7-04BA-23A6-2D4F-3E37B43418CD}"/>
              </a:ext>
            </a:extLst>
          </p:cNvPr>
          <p:cNvSpPr/>
          <p:nvPr/>
        </p:nvSpPr>
        <p:spPr bwMode="gray">
          <a:xfrm>
            <a:off x="6248400" y="3962400"/>
            <a:ext cx="4369388" cy="1315925"/>
          </a:xfrm>
          <a:prstGeom prst="roundRect">
            <a:avLst>
              <a:gd name="adj" fmla="val 2817"/>
            </a:avLst>
          </a:prstGeom>
          <a:solidFill>
            <a:srgbClr val="F2F6FF"/>
          </a:solidFill>
          <a:ln>
            <a:solidFill>
              <a:srgbClr val="355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200" b="1"/>
          </a:p>
        </p:txBody>
      </p:sp>
      <p:sp>
        <p:nvSpPr>
          <p:cNvPr id="20" name="角丸四角形 38">
            <a:extLst>
              <a:ext uri="{FF2B5EF4-FFF2-40B4-BE49-F238E27FC236}">
                <a16:creationId xmlns:a16="http://schemas.microsoft.com/office/drawing/2014/main" id="{9419C598-884E-1079-DB58-44DAA520D0EF}"/>
              </a:ext>
            </a:extLst>
          </p:cNvPr>
          <p:cNvSpPr/>
          <p:nvPr/>
        </p:nvSpPr>
        <p:spPr bwMode="gray">
          <a:xfrm>
            <a:off x="6248400" y="3969225"/>
            <a:ext cx="4369396" cy="427856"/>
          </a:xfrm>
          <a:custGeom>
            <a:avLst/>
            <a:gdLst/>
            <a:ahLst/>
            <a:cxnLst/>
            <a:rect l="l" t="t" r="r" b="b"/>
            <a:pathLst>
              <a:path w="4369396" h="427856">
                <a:moveTo>
                  <a:pt x="82738" y="0"/>
                </a:moveTo>
                <a:lnTo>
                  <a:pt x="4286658" y="0"/>
                </a:lnTo>
                <a:cubicBezTo>
                  <a:pt x="4332353" y="0"/>
                  <a:pt x="4369396" y="37043"/>
                  <a:pt x="4369396" y="82738"/>
                </a:cubicBezTo>
                <a:lnTo>
                  <a:pt x="4369396" y="244846"/>
                </a:lnTo>
                <a:lnTo>
                  <a:pt x="4369396" y="283280"/>
                </a:lnTo>
                <a:lnTo>
                  <a:pt x="4369396" y="427856"/>
                </a:lnTo>
                <a:lnTo>
                  <a:pt x="0" y="427856"/>
                </a:lnTo>
                <a:lnTo>
                  <a:pt x="0" y="283280"/>
                </a:lnTo>
                <a:lnTo>
                  <a:pt x="0" y="244846"/>
                </a:lnTo>
                <a:lnTo>
                  <a:pt x="0" y="82738"/>
                </a:lnTo>
                <a:cubicBezTo>
                  <a:pt x="0" y="37043"/>
                  <a:pt x="37043" y="0"/>
                  <a:pt x="82738" y="0"/>
                </a:cubicBezTo>
                <a:close/>
              </a:path>
            </a:pathLst>
          </a:custGeom>
          <a:solidFill>
            <a:srgbClr val="3550A0"/>
          </a:solidFill>
          <a:ln>
            <a:solidFill>
              <a:srgbClr val="355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400" b="1"/>
          </a:p>
        </p:txBody>
      </p:sp>
      <p:grpSp>
        <p:nvGrpSpPr>
          <p:cNvPr id="21" name="グループ化 20">
            <a:extLst>
              <a:ext uri="{FF2B5EF4-FFF2-40B4-BE49-F238E27FC236}">
                <a16:creationId xmlns:a16="http://schemas.microsoft.com/office/drawing/2014/main" id="{94DE36BD-CE50-B9A0-B513-636785DCBBFC}"/>
              </a:ext>
            </a:extLst>
          </p:cNvPr>
          <p:cNvGrpSpPr/>
          <p:nvPr/>
        </p:nvGrpSpPr>
        <p:grpSpPr>
          <a:xfrm>
            <a:off x="6771048" y="3967543"/>
            <a:ext cx="3399827" cy="416831"/>
            <a:chOff x="5490244" y="1358524"/>
            <a:chExt cx="3399827" cy="416831"/>
          </a:xfrm>
        </p:grpSpPr>
        <p:sp>
          <p:nvSpPr>
            <p:cNvPr id="22" name="テキスト ボックス 21">
              <a:extLst>
                <a:ext uri="{FF2B5EF4-FFF2-40B4-BE49-F238E27FC236}">
                  <a16:creationId xmlns:a16="http://schemas.microsoft.com/office/drawing/2014/main" id="{8D80F84A-33D5-30AB-763E-277C863761DA}"/>
                </a:ext>
              </a:extLst>
            </p:cNvPr>
            <p:cNvSpPr txBox="1"/>
            <p:nvPr/>
          </p:nvSpPr>
          <p:spPr bwMode="gray">
            <a:xfrm>
              <a:off x="5797558" y="1358524"/>
              <a:ext cx="3092513" cy="416831"/>
            </a:xfrm>
            <a:prstGeom prst="rect">
              <a:avLst/>
            </a:prstGeom>
            <a:noFill/>
          </p:spPr>
          <p:txBody>
            <a:bodyPr wrap="none" tIns="54000" bIns="54000" rtlCol="0">
              <a:spAutoFit/>
            </a:bodyPr>
            <a:lstStyle/>
            <a:p>
              <a:pPr algn="ctr"/>
              <a:r>
                <a:rPr lang="ja-JP" altLang="en-US" sz="2000" dirty="0">
                  <a:solidFill>
                    <a:schemeClr val="bg1"/>
                  </a:solidFill>
                  <a:latin typeface="+mn-ea"/>
                </a:rPr>
                <a:t>フォームでのお問い合わせ</a:t>
              </a:r>
              <a:endParaRPr lang="en-US" altLang="ja-JP" sz="2000" dirty="0">
                <a:solidFill>
                  <a:schemeClr val="bg1"/>
                </a:solidFill>
                <a:latin typeface="+mn-ea"/>
              </a:endParaRPr>
            </a:p>
          </p:txBody>
        </p:sp>
        <p:sp>
          <p:nvSpPr>
            <p:cNvPr id="23" name="Freeform 16">
              <a:extLst>
                <a:ext uri="{FF2B5EF4-FFF2-40B4-BE49-F238E27FC236}">
                  <a16:creationId xmlns:a16="http://schemas.microsoft.com/office/drawing/2014/main" id="{35B1F99B-49D8-2072-C7F8-E4111C6B791D}"/>
                </a:ext>
              </a:extLst>
            </p:cNvPr>
            <p:cNvSpPr>
              <a:spLocks noChangeAspect="1" noEditPoints="1"/>
            </p:cNvSpPr>
            <p:nvPr/>
          </p:nvSpPr>
          <p:spPr bwMode="gray">
            <a:xfrm>
              <a:off x="5490244" y="1456502"/>
              <a:ext cx="360000" cy="231529"/>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latin typeface="+mn-ea"/>
              </a:endParaRPr>
            </a:p>
          </p:txBody>
        </p:sp>
      </p:grpSp>
      <p:grpSp>
        <p:nvGrpSpPr>
          <p:cNvPr id="24" name="グループ化 23">
            <a:extLst>
              <a:ext uri="{FF2B5EF4-FFF2-40B4-BE49-F238E27FC236}">
                <a16:creationId xmlns:a16="http://schemas.microsoft.com/office/drawing/2014/main" id="{6E78BF81-B0B1-D400-E6E5-8E985743EB19}"/>
              </a:ext>
            </a:extLst>
          </p:cNvPr>
          <p:cNvGrpSpPr/>
          <p:nvPr/>
        </p:nvGrpSpPr>
        <p:grpSpPr>
          <a:xfrm>
            <a:off x="7223275" y="4565104"/>
            <a:ext cx="2400160" cy="575183"/>
            <a:chOff x="6143899" y="3848389"/>
            <a:chExt cx="2400160" cy="575183"/>
          </a:xfrm>
        </p:grpSpPr>
        <p:sp>
          <p:nvSpPr>
            <p:cNvPr id="25" name="四角形: 角を丸くする 24">
              <a:hlinkClick r:id="rId2"/>
              <a:extLst>
                <a:ext uri="{FF2B5EF4-FFF2-40B4-BE49-F238E27FC236}">
                  <a16:creationId xmlns:a16="http://schemas.microsoft.com/office/drawing/2014/main" id="{9614849E-FB3F-D78A-FB37-CCF6699587F9}"/>
                </a:ext>
              </a:extLst>
            </p:cNvPr>
            <p:cNvSpPr/>
            <p:nvPr/>
          </p:nvSpPr>
          <p:spPr>
            <a:xfrm>
              <a:off x="6143899" y="3862851"/>
              <a:ext cx="2352431" cy="508519"/>
            </a:xfrm>
            <a:prstGeom prst="roundRect">
              <a:avLst>
                <a:gd name="adj" fmla="val 50000"/>
              </a:avLst>
            </a:prstGeom>
            <a:solidFill>
              <a:srgbClr val="355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b="1" dirty="0">
                <a:latin typeface="+mn-ea"/>
              </a:endParaRPr>
            </a:p>
          </p:txBody>
        </p:sp>
        <p:sp>
          <p:nvSpPr>
            <p:cNvPr id="26" name="テキスト ボックス 25">
              <a:extLst>
                <a:ext uri="{FF2B5EF4-FFF2-40B4-BE49-F238E27FC236}">
                  <a16:creationId xmlns:a16="http://schemas.microsoft.com/office/drawing/2014/main" id="{D7D90DA3-F8D2-F444-396F-23CE01EE7063}"/>
                </a:ext>
              </a:extLst>
            </p:cNvPr>
            <p:cNvSpPr txBox="1"/>
            <p:nvPr/>
          </p:nvSpPr>
          <p:spPr bwMode="gray">
            <a:xfrm>
              <a:off x="6334707" y="3848389"/>
              <a:ext cx="2209352" cy="575183"/>
            </a:xfrm>
            <a:prstGeom prst="rect">
              <a:avLst/>
            </a:prstGeom>
            <a:noFill/>
            <a:ln w="12700">
              <a:noFill/>
            </a:ln>
          </p:spPr>
          <p:txBody>
            <a:bodyPr wrap="square" tIns="54000" bIns="54000" rtlCol="0" anchor="ctr">
              <a:noAutofit/>
            </a:bodyPr>
            <a:lstStyle/>
            <a:p>
              <a:pPr algn="ctr">
                <a:buClr>
                  <a:srgbClr val="FF79A5"/>
                </a:buClr>
              </a:pPr>
              <a:r>
                <a:rPr lang="ja-JP" altLang="en-US" sz="1600" b="1" dirty="0">
                  <a:ln w="3175">
                    <a:noFill/>
                  </a:ln>
                  <a:solidFill>
                    <a:schemeClr val="bg1"/>
                  </a:solidFill>
                  <a:latin typeface="+mn-ea"/>
                </a:rPr>
                <a:t>お問合せフォームへ</a:t>
              </a:r>
              <a:endParaRPr lang="en-US" altLang="ja-JP" sz="1600" b="1" dirty="0">
                <a:ln w="3175">
                  <a:noFill/>
                </a:ln>
                <a:solidFill>
                  <a:schemeClr val="bg1"/>
                </a:solidFill>
                <a:latin typeface="+mn-ea"/>
              </a:endParaRPr>
            </a:p>
          </p:txBody>
        </p:sp>
        <p:sp>
          <p:nvSpPr>
            <p:cNvPr id="27" name="二等辺三角形 26">
              <a:extLst>
                <a:ext uri="{FF2B5EF4-FFF2-40B4-BE49-F238E27FC236}">
                  <a16:creationId xmlns:a16="http://schemas.microsoft.com/office/drawing/2014/main" id="{10246521-7EB5-05E1-7F9A-90272157EF54}"/>
                </a:ext>
              </a:extLst>
            </p:cNvPr>
            <p:cNvSpPr/>
            <p:nvPr/>
          </p:nvSpPr>
          <p:spPr>
            <a:xfrm rot="5400000">
              <a:off x="6287994" y="4048200"/>
              <a:ext cx="202068"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b="1" dirty="0">
                <a:latin typeface="+mn-ea"/>
              </a:endParaRPr>
            </a:p>
          </p:txBody>
        </p:sp>
      </p:grpSp>
      <p:pic>
        <p:nvPicPr>
          <p:cNvPr id="28" name="図 27" descr="アイコン&#10;&#10;自動的に生成された説明">
            <a:extLst>
              <a:ext uri="{FF2B5EF4-FFF2-40B4-BE49-F238E27FC236}">
                <a16:creationId xmlns:a16="http://schemas.microsoft.com/office/drawing/2014/main" id="{87BF56A5-01B5-A25C-617F-8FC302A5B410}"/>
              </a:ext>
            </a:extLst>
          </p:cNvPr>
          <p:cNvPicPr>
            <a:picLocks noChangeAspect="1"/>
          </p:cNvPicPr>
          <p:nvPr/>
        </p:nvPicPr>
        <p:blipFill>
          <a:blip r:embed="rId3"/>
          <a:stretch>
            <a:fillRect/>
          </a:stretch>
        </p:blipFill>
        <p:spPr>
          <a:xfrm rot="14528632">
            <a:off x="9204315" y="4965103"/>
            <a:ext cx="656557" cy="518680"/>
          </a:xfrm>
          <a:prstGeom prst="rect">
            <a:avLst/>
          </a:prstGeom>
        </p:spPr>
      </p:pic>
      <p:sp>
        <p:nvSpPr>
          <p:cNvPr id="29" name="テキスト ボックス 28">
            <a:extLst>
              <a:ext uri="{FF2B5EF4-FFF2-40B4-BE49-F238E27FC236}">
                <a16:creationId xmlns:a16="http://schemas.microsoft.com/office/drawing/2014/main" id="{4BD262EC-D7F8-5B64-890B-6B88D0D3C1F6}"/>
              </a:ext>
            </a:extLst>
          </p:cNvPr>
          <p:cNvSpPr txBox="1"/>
          <p:nvPr/>
        </p:nvSpPr>
        <p:spPr>
          <a:xfrm rot="19868819">
            <a:off x="9347618" y="5427383"/>
            <a:ext cx="936104" cy="369332"/>
          </a:xfrm>
          <a:prstGeom prst="rect">
            <a:avLst/>
          </a:prstGeom>
          <a:noFill/>
        </p:spPr>
        <p:txBody>
          <a:bodyPr wrap="square" rtlCol="0">
            <a:spAutoFit/>
          </a:bodyPr>
          <a:lstStyle/>
          <a:p>
            <a:r>
              <a:rPr lang="en-US" altLang="ja-JP" b="1" dirty="0">
                <a:solidFill>
                  <a:schemeClr val="tx2"/>
                </a:solidFill>
              </a:rPr>
              <a:t>CLICK!</a:t>
            </a:r>
            <a:endParaRPr lang="ja-JP" altLang="en-US" b="1" dirty="0">
              <a:solidFill>
                <a:schemeClr val="tx2"/>
              </a:solidFill>
            </a:endParaRPr>
          </a:p>
        </p:txBody>
      </p:sp>
      <p:sp>
        <p:nvSpPr>
          <p:cNvPr id="31" name="テキスト ボックス 30">
            <a:extLst>
              <a:ext uri="{FF2B5EF4-FFF2-40B4-BE49-F238E27FC236}">
                <a16:creationId xmlns:a16="http://schemas.microsoft.com/office/drawing/2014/main" id="{D25C3DCC-817D-C911-EECA-A65A78E3A523}"/>
              </a:ext>
            </a:extLst>
          </p:cNvPr>
          <p:cNvSpPr txBox="1"/>
          <p:nvPr/>
        </p:nvSpPr>
        <p:spPr>
          <a:xfrm>
            <a:off x="381000" y="210174"/>
            <a:ext cx="8496944" cy="523220"/>
          </a:xfrm>
          <a:prstGeom prst="rect">
            <a:avLst/>
          </a:prstGeom>
          <a:noFill/>
        </p:spPr>
        <p:txBody>
          <a:bodyPr wrap="square" rtlCol="0">
            <a:spAutoFit/>
          </a:bodyPr>
          <a:lstStyle/>
          <a:p>
            <a:r>
              <a:rPr lang="ja-JP" altLang="en-US" sz="2800" b="1" dirty="0">
                <a:latin typeface="+mn-ea"/>
              </a:rPr>
              <a:t>付録：メーカー相談例</a:t>
            </a:r>
            <a:r>
              <a:rPr lang="ja-JP" altLang="en-US" sz="1600" b="1" dirty="0">
                <a:latin typeface="+mn-ea"/>
              </a:rPr>
              <a:t>　＜　</a:t>
            </a:r>
            <a:r>
              <a:rPr lang="en-US" altLang="ja-JP" sz="1600" b="1" dirty="0">
                <a:latin typeface="+mn-ea"/>
              </a:rPr>
              <a:t>AppSuite </a:t>
            </a:r>
            <a:r>
              <a:rPr lang="ja-JP" altLang="en-US" sz="1600" b="1" dirty="0">
                <a:latin typeface="+mn-ea"/>
              </a:rPr>
              <a:t>ご検討の場合　＞</a:t>
            </a:r>
            <a:endParaRPr lang="ja-JP" altLang="en-US" sz="2400" b="1" dirty="0">
              <a:latin typeface="+mn-ea"/>
            </a:endParaRPr>
          </a:p>
        </p:txBody>
      </p:sp>
      <p:sp>
        <p:nvSpPr>
          <p:cNvPr id="32" name="四角形: 角を丸くする 31">
            <a:extLst>
              <a:ext uri="{FF2B5EF4-FFF2-40B4-BE49-F238E27FC236}">
                <a16:creationId xmlns:a16="http://schemas.microsoft.com/office/drawing/2014/main" id="{0F160C20-B7BA-739B-DE64-456C81F90603}"/>
              </a:ext>
            </a:extLst>
          </p:cNvPr>
          <p:cNvSpPr/>
          <p:nvPr/>
        </p:nvSpPr>
        <p:spPr>
          <a:xfrm>
            <a:off x="10380919" y="121479"/>
            <a:ext cx="1583675" cy="602695"/>
          </a:xfrm>
          <a:prstGeom prst="roundRect">
            <a:avLst>
              <a:gd name="adj" fmla="val 47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pic>
        <p:nvPicPr>
          <p:cNvPr id="33" name="図 32" descr="文字が書かれている&#10;&#10;低い精度で自動的に生成された説明">
            <a:extLst>
              <a:ext uri="{FF2B5EF4-FFF2-40B4-BE49-F238E27FC236}">
                <a16:creationId xmlns:a16="http://schemas.microsoft.com/office/drawing/2014/main" id="{228DAB0A-0462-82C2-7A03-C5042E2961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34" name="図 33" descr="挿絵, 記号 が含まれている画像&#10;&#10;自動的に生成された説明">
            <a:extLst>
              <a:ext uri="{FF2B5EF4-FFF2-40B4-BE49-F238E27FC236}">
                <a16:creationId xmlns:a16="http://schemas.microsoft.com/office/drawing/2014/main" id="{A9B884D8-1866-7370-6914-E9A30B5AFC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sp>
        <p:nvSpPr>
          <p:cNvPr id="36" name="フッター プレースホルダー 4">
            <a:extLst>
              <a:ext uri="{FF2B5EF4-FFF2-40B4-BE49-F238E27FC236}">
                <a16:creationId xmlns:a16="http://schemas.microsoft.com/office/drawing/2014/main" id="{4C4BF02E-885E-E259-F759-F973AE2ACB64}"/>
              </a:ext>
            </a:extLst>
          </p:cNvPr>
          <p:cNvSpPr txBox="1">
            <a:spLocks/>
          </p:cNvSpPr>
          <p:nvPr/>
        </p:nvSpPr>
        <p:spPr>
          <a:xfrm>
            <a:off x="1230908" y="6597352"/>
            <a:ext cx="4937100" cy="1384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a:t>© 2021 NEOJAPAN Inc. PP519AA21043</a:t>
            </a:r>
            <a:endParaRPr lang="ja-JP" altLang="en-US" sz="900" dirty="0"/>
          </a:p>
        </p:txBody>
      </p:sp>
    </p:spTree>
    <p:extLst>
      <p:ext uri="{BB962C8B-B14F-4D97-AF65-F5344CB8AC3E}">
        <p14:creationId xmlns:p14="http://schemas.microsoft.com/office/powerpoint/2010/main" val="409561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7420D543-6F10-4FAA-A816-51A59FCF0949}"/>
              </a:ext>
            </a:extLst>
          </p:cNvPr>
          <p:cNvSpPr/>
          <p:nvPr/>
        </p:nvSpPr>
        <p:spPr>
          <a:xfrm>
            <a:off x="0" y="0"/>
            <a:ext cx="12192000" cy="6858000"/>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CAD1BE55-D2D3-4249-ABF3-AF5285E07CF2}"/>
              </a:ext>
            </a:extLst>
          </p:cNvPr>
          <p:cNvSpPr txBox="1"/>
          <p:nvPr/>
        </p:nvSpPr>
        <p:spPr>
          <a:xfrm>
            <a:off x="3327400" y="2336422"/>
            <a:ext cx="8115300" cy="523220"/>
          </a:xfrm>
          <a:prstGeom prst="rect">
            <a:avLst/>
          </a:prstGeom>
          <a:noFill/>
        </p:spPr>
        <p:txBody>
          <a:bodyPr wrap="square" rtlCol="0">
            <a:spAutoFit/>
          </a:bodyPr>
          <a:lstStyle/>
          <a:p>
            <a:r>
              <a:rPr kumimoji="1" lang="en-US" altLang="ja-JP" sz="2800" dirty="0">
                <a:latin typeface="+mn-ea"/>
              </a:rPr>
              <a:t>1. </a:t>
            </a:r>
            <a:r>
              <a:rPr kumimoji="1" lang="ja-JP" altLang="en-US" sz="2800" dirty="0">
                <a:latin typeface="+mn-ea"/>
              </a:rPr>
              <a:t>　・・・　</a:t>
            </a:r>
            <a:r>
              <a:rPr lang="ja-JP" altLang="en-US" sz="2800" dirty="0">
                <a:latin typeface="+mn-ea"/>
              </a:rPr>
              <a:t> </a:t>
            </a:r>
            <a:r>
              <a:rPr kumimoji="1" lang="en-US" altLang="ja-JP" sz="2800" dirty="0">
                <a:latin typeface="+mn-ea"/>
              </a:rPr>
              <a:t>AppSuite</a:t>
            </a:r>
            <a:r>
              <a:rPr kumimoji="1" lang="ja-JP" altLang="en-US" sz="2800" dirty="0">
                <a:latin typeface="+mn-ea"/>
              </a:rPr>
              <a:t>自体を</a:t>
            </a:r>
            <a:r>
              <a:rPr lang="ja-JP" altLang="en-US" sz="2800" dirty="0">
                <a:latin typeface="+mn-ea"/>
              </a:rPr>
              <a:t>利用可能にする</a:t>
            </a:r>
            <a:r>
              <a:rPr kumimoji="1" lang="ja-JP" altLang="en-US" sz="2800" dirty="0">
                <a:latin typeface="+mn-ea"/>
              </a:rPr>
              <a:t>設定</a:t>
            </a:r>
          </a:p>
        </p:txBody>
      </p:sp>
      <p:sp>
        <p:nvSpPr>
          <p:cNvPr id="6" name="テキスト ボックス 5">
            <a:extLst>
              <a:ext uri="{FF2B5EF4-FFF2-40B4-BE49-F238E27FC236}">
                <a16:creationId xmlns:a16="http://schemas.microsoft.com/office/drawing/2014/main" id="{35B6EC42-E243-4535-9080-FBCBCB460ACA}"/>
              </a:ext>
            </a:extLst>
          </p:cNvPr>
          <p:cNvSpPr txBox="1"/>
          <p:nvPr/>
        </p:nvSpPr>
        <p:spPr>
          <a:xfrm>
            <a:off x="3327400" y="3317913"/>
            <a:ext cx="7772400" cy="523220"/>
          </a:xfrm>
          <a:prstGeom prst="rect">
            <a:avLst/>
          </a:prstGeom>
          <a:noFill/>
        </p:spPr>
        <p:txBody>
          <a:bodyPr wrap="square" rtlCol="0">
            <a:spAutoFit/>
          </a:bodyPr>
          <a:lstStyle/>
          <a:p>
            <a:r>
              <a:rPr kumimoji="1" lang="en-US" altLang="ja-JP" sz="2800" dirty="0">
                <a:latin typeface="+mn-ea"/>
              </a:rPr>
              <a:t>2.</a:t>
            </a:r>
            <a:r>
              <a:rPr kumimoji="1" lang="ja-JP" altLang="en-US" sz="2800" dirty="0">
                <a:latin typeface="+mn-ea"/>
              </a:rPr>
              <a:t> 　・・・　</a:t>
            </a:r>
            <a:r>
              <a:rPr lang="ja-JP" altLang="en-US" sz="2800" dirty="0">
                <a:latin typeface="+mn-ea"/>
              </a:rPr>
              <a:t> </a:t>
            </a:r>
            <a:r>
              <a:rPr kumimoji="1" lang="en-US" altLang="ja-JP" sz="2800" dirty="0">
                <a:latin typeface="+mn-ea"/>
              </a:rPr>
              <a:t> </a:t>
            </a:r>
            <a:r>
              <a:rPr kumimoji="1" lang="ja-JP" altLang="en-US" sz="2800" dirty="0">
                <a:latin typeface="+mn-ea"/>
              </a:rPr>
              <a:t>試使用を開始するスイッチを</a:t>
            </a:r>
            <a:r>
              <a:rPr kumimoji="1" lang="en-US" altLang="ja-JP" sz="2800" dirty="0">
                <a:latin typeface="+mn-ea"/>
              </a:rPr>
              <a:t>ON</a:t>
            </a:r>
            <a:r>
              <a:rPr kumimoji="1" lang="ja-JP" altLang="en-US" sz="2800" dirty="0">
                <a:latin typeface="+mn-ea"/>
              </a:rPr>
              <a:t>！</a:t>
            </a:r>
          </a:p>
        </p:txBody>
      </p:sp>
      <p:sp>
        <p:nvSpPr>
          <p:cNvPr id="27" name="テキスト ボックス 26">
            <a:extLst>
              <a:ext uri="{FF2B5EF4-FFF2-40B4-BE49-F238E27FC236}">
                <a16:creationId xmlns:a16="http://schemas.microsoft.com/office/drawing/2014/main" id="{21D20754-5C46-4E5E-B16A-6B59E0E5F2B8}"/>
              </a:ext>
            </a:extLst>
          </p:cNvPr>
          <p:cNvSpPr txBox="1"/>
          <p:nvPr/>
        </p:nvSpPr>
        <p:spPr>
          <a:xfrm>
            <a:off x="3327400" y="4305353"/>
            <a:ext cx="6859156" cy="523220"/>
          </a:xfrm>
          <a:prstGeom prst="rect">
            <a:avLst/>
          </a:prstGeom>
          <a:noFill/>
        </p:spPr>
        <p:txBody>
          <a:bodyPr wrap="square" rtlCol="0">
            <a:spAutoFit/>
          </a:bodyPr>
          <a:lstStyle/>
          <a:p>
            <a:r>
              <a:rPr lang="en-US" altLang="ja-JP" sz="2800" dirty="0">
                <a:latin typeface="+mn-ea"/>
              </a:rPr>
              <a:t>3. </a:t>
            </a:r>
            <a:r>
              <a:rPr kumimoji="1" lang="ja-JP" altLang="en-US" sz="2800" dirty="0">
                <a:latin typeface="+mn-ea"/>
              </a:rPr>
              <a:t>　・・・　　</a:t>
            </a:r>
            <a:r>
              <a:rPr lang="ja-JP" altLang="en-US" sz="2800" dirty="0">
                <a:latin typeface="+mn-ea"/>
              </a:rPr>
              <a:t>ライセンスの割り当て</a:t>
            </a:r>
            <a:endParaRPr lang="en-US" altLang="ja-JP" sz="2800" dirty="0">
              <a:latin typeface="+mn-ea"/>
            </a:endParaRPr>
          </a:p>
        </p:txBody>
      </p:sp>
      <p:sp>
        <p:nvSpPr>
          <p:cNvPr id="10" name="フッター プレースホルダー 3">
            <a:extLst>
              <a:ext uri="{FF2B5EF4-FFF2-40B4-BE49-F238E27FC236}">
                <a16:creationId xmlns:a16="http://schemas.microsoft.com/office/drawing/2014/main" id="{4D08D42F-5CE9-4EAA-B0FB-B8A2EB323C37}"/>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 2021 NEOJAPAN Inc. PP519AA21043</a:t>
            </a:r>
            <a:endParaRPr lang="ja-JP" altLang="en-US" dirty="0"/>
          </a:p>
        </p:txBody>
      </p:sp>
      <p:sp>
        <p:nvSpPr>
          <p:cNvPr id="2" name="正方形/長方形 1">
            <a:extLst>
              <a:ext uri="{FF2B5EF4-FFF2-40B4-BE49-F238E27FC236}">
                <a16:creationId xmlns:a16="http://schemas.microsoft.com/office/drawing/2014/main" id="{AC6AFAF5-A202-2CD7-D70E-B1FD621D50DB}"/>
              </a:ext>
            </a:extLst>
          </p:cNvPr>
          <p:cNvSpPr/>
          <p:nvPr/>
        </p:nvSpPr>
        <p:spPr>
          <a:xfrm>
            <a:off x="0" y="0"/>
            <a:ext cx="12192000" cy="8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1FA8B2A2-EF51-47C2-86C4-3EC8C01B2B7A}"/>
              </a:ext>
            </a:extLst>
          </p:cNvPr>
          <p:cNvSpPr txBox="1"/>
          <p:nvPr/>
        </p:nvSpPr>
        <p:spPr>
          <a:xfrm>
            <a:off x="108194" y="122149"/>
            <a:ext cx="4724400" cy="523220"/>
          </a:xfrm>
          <a:prstGeom prst="rect">
            <a:avLst/>
          </a:prstGeom>
          <a:noFill/>
        </p:spPr>
        <p:txBody>
          <a:bodyPr wrap="square" rtlCol="0">
            <a:spAutoFit/>
          </a:bodyPr>
          <a:lstStyle/>
          <a:p>
            <a:r>
              <a:rPr kumimoji="1" lang="ja-JP" altLang="en-US" sz="2800" b="1" dirty="0">
                <a:latin typeface="+mn-ea"/>
              </a:rPr>
              <a:t>■</a:t>
            </a:r>
            <a:r>
              <a:rPr kumimoji="1" lang="en-US" altLang="ja-JP" sz="2800" b="1" dirty="0">
                <a:latin typeface="+mn-ea"/>
              </a:rPr>
              <a:t>AppSuite</a:t>
            </a:r>
            <a:r>
              <a:rPr kumimoji="1" lang="ja-JP" altLang="en-US" sz="2800" b="1" dirty="0">
                <a:latin typeface="+mn-ea"/>
              </a:rPr>
              <a:t>試使用開始手順</a:t>
            </a:r>
          </a:p>
        </p:txBody>
      </p:sp>
      <p:pic>
        <p:nvPicPr>
          <p:cNvPr id="3" name="図 2" descr="文字が書かれている&#10;&#10;低い精度で自動的に生成された説明">
            <a:extLst>
              <a:ext uri="{FF2B5EF4-FFF2-40B4-BE49-F238E27FC236}">
                <a16:creationId xmlns:a16="http://schemas.microsoft.com/office/drawing/2014/main" id="{19D17441-C86D-233B-F9DC-8A166A253E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7" name="図 6" descr="挿絵, 記号 が含まれている画像&#10;&#10;自動的に生成された説明">
            <a:extLst>
              <a:ext uri="{FF2B5EF4-FFF2-40B4-BE49-F238E27FC236}">
                <a16:creationId xmlns:a16="http://schemas.microsoft.com/office/drawing/2014/main" id="{89EC3C51-465C-AD0D-F31F-5891C8B38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pic>
        <p:nvPicPr>
          <p:cNvPr id="12" name="図 11" descr="スポーツゲーム, 男, 立つ が含まれている画像&#10;&#10;自動的に生成された説明">
            <a:extLst>
              <a:ext uri="{FF2B5EF4-FFF2-40B4-BE49-F238E27FC236}">
                <a16:creationId xmlns:a16="http://schemas.microsoft.com/office/drawing/2014/main" id="{A3CCC90E-4074-5EAA-C8A9-38D371F7C8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847" y="665921"/>
            <a:ext cx="4343400" cy="5791200"/>
          </a:xfrm>
          <a:prstGeom prst="rect">
            <a:avLst/>
          </a:prstGeom>
        </p:spPr>
      </p:pic>
    </p:spTree>
    <p:extLst>
      <p:ext uri="{BB962C8B-B14F-4D97-AF65-F5344CB8AC3E}">
        <p14:creationId xmlns:p14="http://schemas.microsoft.com/office/powerpoint/2010/main" val="201593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FAFC6AA-9850-BA9B-304F-A50B19017421}"/>
              </a:ext>
            </a:extLst>
          </p:cNvPr>
          <p:cNvSpPr/>
          <p:nvPr/>
        </p:nvSpPr>
        <p:spPr>
          <a:xfrm>
            <a:off x="0" y="0"/>
            <a:ext cx="12192000" cy="6858000"/>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8FDCFFC4-1D1B-0277-B811-7B14A82C75A2}"/>
              </a:ext>
            </a:extLst>
          </p:cNvPr>
          <p:cNvSpPr txBox="1"/>
          <p:nvPr/>
        </p:nvSpPr>
        <p:spPr>
          <a:xfrm>
            <a:off x="964925" y="2288742"/>
            <a:ext cx="10439400" cy="646331"/>
          </a:xfrm>
          <a:prstGeom prst="rect">
            <a:avLst/>
          </a:prstGeom>
          <a:noFill/>
        </p:spPr>
        <p:txBody>
          <a:bodyPr wrap="square" rtlCol="0">
            <a:spAutoFit/>
          </a:bodyPr>
          <a:lstStyle/>
          <a:p>
            <a:r>
              <a:rPr kumimoji="1" lang="en-US" altLang="ja-JP" sz="3600" dirty="0">
                <a:latin typeface="+mn-ea"/>
              </a:rPr>
              <a:t>1. </a:t>
            </a:r>
            <a:r>
              <a:rPr kumimoji="1" lang="ja-JP" altLang="en-US" sz="3600" dirty="0">
                <a:latin typeface="+mn-ea"/>
              </a:rPr>
              <a:t>　・・・　</a:t>
            </a:r>
            <a:r>
              <a:rPr lang="ja-JP" altLang="en-US" sz="3600" dirty="0">
                <a:latin typeface="+mn-ea"/>
              </a:rPr>
              <a:t> </a:t>
            </a:r>
            <a:r>
              <a:rPr kumimoji="1" lang="en-US" altLang="ja-JP" sz="3600" dirty="0">
                <a:latin typeface="+mn-ea"/>
              </a:rPr>
              <a:t>AppSuite</a:t>
            </a:r>
            <a:r>
              <a:rPr kumimoji="1" lang="ja-JP" altLang="en-US" sz="3600" dirty="0">
                <a:latin typeface="+mn-ea"/>
              </a:rPr>
              <a:t>自体を</a:t>
            </a:r>
            <a:r>
              <a:rPr lang="ja-JP" altLang="en-US" sz="3600" dirty="0">
                <a:latin typeface="+mn-ea"/>
              </a:rPr>
              <a:t>利用可能にする</a:t>
            </a:r>
            <a:r>
              <a:rPr kumimoji="1" lang="ja-JP" altLang="en-US" sz="3600" dirty="0">
                <a:latin typeface="+mn-ea"/>
              </a:rPr>
              <a:t>設定</a:t>
            </a:r>
          </a:p>
        </p:txBody>
      </p:sp>
      <p:sp>
        <p:nvSpPr>
          <p:cNvPr id="4" name="テキスト ボックス 3">
            <a:extLst>
              <a:ext uri="{FF2B5EF4-FFF2-40B4-BE49-F238E27FC236}">
                <a16:creationId xmlns:a16="http://schemas.microsoft.com/office/drawing/2014/main" id="{159741F4-306B-F83F-4B2A-4024D3801E8E}"/>
              </a:ext>
            </a:extLst>
          </p:cNvPr>
          <p:cNvSpPr txBox="1"/>
          <p:nvPr/>
        </p:nvSpPr>
        <p:spPr>
          <a:xfrm>
            <a:off x="1981200" y="3266106"/>
            <a:ext cx="7772400" cy="523220"/>
          </a:xfrm>
          <a:prstGeom prst="rect">
            <a:avLst/>
          </a:prstGeom>
          <a:noFill/>
        </p:spPr>
        <p:txBody>
          <a:bodyPr wrap="square" rtlCol="0">
            <a:spAutoFit/>
          </a:bodyPr>
          <a:lstStyle/>
          <a:p>
            <a:r>
              <a:rPr kumimoji="1" lang="en-US" altLang="ja-JP" sz="2800" dirty="0">
                <a:solidFill>
                  <a:schemeClr val="bg1">
                    <a:lumMod val="65000"/>
                  </a:schemeClr>
                </a:solidFill>
                <a:latin typeface="+mn-ea"/>
              </a:rPr>
              <a:t>2.</a:t>
            </a:r>
            <a:r>
              <a:rPr kumimoji="1" lang="ja-JP" altLang="en-US" sz="2800" dirty="0">
                <a:solidFill>
                  <a:schemeClr val="bg1">
                    <a:lumMod val="65000"/>
                  </a:schemeClr>
                </a:solidFill>
                <a:latin typeface="+mn-ea"/>
              </a:rPr>
              <a:t> 　・・・　</a:t>
            </a:r>
            <a:r>
              <a:rPr lang="ja-JP" altLang="en-US" sz="2800" dirty="0">
                <a:solidFill>
                  <a:schemeClr val="bg1">
                    <a:lumMod val="65000"/>
                  </a:schemeClr>
                </a:solidFill>
                <a:latin typeface="+mn-ea"/>
              </a:rPr>
              <a:t> </a:t>
            </a:r>
            <a:r>
              <a:rPr kumimoji="1" lang="en-US" altLang="ja-JP" sz="2800" dirty="0">
                <a:solidFill>
                  <a:schemeClr val="bg1">
                    <a:lumMod val="65000"/>
                  </a:schemeClr>
                </a:solidFill>
                <a:latin typeface="+mn-ea"/>
              </a:rPr>
              <a:t> </a:t>
            </a:r>
            <a:r>
              <a:rPr kumimoji="1" lang="ja-JP" altLang="en-US" sz="2800" dirty="0">
                <a:solidFill>
                  <a:schemeClr val="bg1">
                    <a:lumMod val="65000"/>
                  </a:schemeClr>
                </a:solidFill>
                <a:latin typeface="+mn-ea"/>
              </a:rPr>
              <a:t>試使用を開始するスイッチを</a:t>
            </a:r>
            <a:r>
              <a:rPr kumimoji="1" lang="en-US" altLang="ja-JP" sz="2800" dirty="0">
                <a:solidFill>
                  <a:schemeClr val="bg1">
                    <a:lumMod val="65000"/>
                  </a:schemeClr>
                </a:solidFill>
                <a:latin typeface="+mn-ea"/>
              </a:rPr>
              <a:t>ON</a:t>
            </a:r>
            <a:r>
              <a:rPr kumimoji="1" lang="ja-JP" altLang="en-US" sz="2800" dirty="0">
                <a:solidFill>
                  <a:schemeClr val="bg1">
                    <a:lumMod val="65000"/>
                  </a:schemeClr>
                </a:solidFill>
                <a:latin typeface="+mn-ea"/>
              </a:rPr>
              <a:t>！</a:t>
            </a:r>
          </a:p>
        </p:txBody>
      </p:sp>
      <p:sp>
        <p:nvSpPr>
          <p:cNvPr id="5" name="テキスト ボックス 4">
            <a:extLst>
              <a:ext uri="{FF2B5EF4-FFF2-40B4-BE49-F238E27FC236}">
                <a16:creationId xmlns:a16="http://schemas.microsoft.com/office/drawing/2014/main" id="{618A3EC6-973A-64A1-589C-E54213B0CD5E}"/>
              </a:ext>
            </a:extLst>
          </p:cNvPr>
          <p:cNvSpPr txBox="1"/>
          <p:nvPr/>
        </p:nvSpPr>
        <p:spPr>
          <a:xfrm>
            <a:off x="2755047" y="4211719"/>
            <a:ext cx="6859156" cy="523220"/>
          </a:xfrm>
          <a:prstGeom prst="rect">
            <a:avLst/>
          </a:prstGeom>
          <a:noFill/>
        </p:spPr>
        <p:txBody>
          <a:bodyPr wrap="square" rtlCol="0">
            <a:spAutoFit/>
          </a:bodyPr>
          <a:lstStyle/>
          <a:p>
            <a:r>
              <a:rPr lang="en-US" altLang="ja-JP" sz="2800" dirty="0">
                <a:solidFill>
                  <a:schemeClr val="bg1">
                    <a:lumMod val="65000"/>
                  </a:schemeClr>
                </a:solidFill>
                <a:latin typeface="+mn-ea"/>
              </a:rPr>
              <a:t>3. </a:t>
            </a:r>
            <a:r>
              <a:rPr kumimoji="1" lang="ja-JP" altLang="en-US" sz="2800" dirty="0">
                <a:solidFill>
                  <a:schemeClr val="bg1">
                    <a:lumMod val="65000"/>
                  </a:schemeClr>
                </a:solidFill>
                <a:latin typeface="+mn-ea"/>
              </a:rPr>
              <a:t>　・・・　</a:t>
            </a:r>
            <a:r>
              <a:rPr lang="ja-JP" altLang="en-US" sz="2800" dirty="0">
                <a:solidFill>
                  <a:schemeClr val="bg1">
                    <a:lumMod val="65000"/>
                  </a:schemeClr>
                </a:solidFill>
                <a:latin typeface="+mn-ea"/>
              </a:rPr>
              <a:t>ライセンスの割り当て</a:t>
            </a:r>
            <a:endParaRPr lang="en-US" altLang="ja-JP" sz="2800" dirty="0">
              <a:solidFill>
                <a:schemeClr val="bg1">
                  <a:lumMod val="65000"/>
                </a:schemeClr>
              </a:solidFill>
              <a:latin typeface="+mn-ea"/>
            </a:endParaRPr>
          </a:p>
        </p:txBody>
      </p:sp>
      <p:sp>
        <p:nvSpPr>
          <p:cNvPr id="6" name="フッター プレースホルダー 3">
            <a:extLst>
              <a:ext uri="{FF2B5EF4-FFF2-40B4-BE49-F238E27FC236}">
                <a16:creationId xmlns:a16="http://schemas.microsoft.com/office/drawing/2014/main" id="{DC6C7B0A-F2B6-1DAF-68EC-728599CB5FB7}"/>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 2021 NEOJAPAN Inc. PP519AA21043</a:t>
            </a:r>
            <a:endParaRPr lang="ja-JP" altLang="en-US" dirty="0"/>
          </a:p>
        </p:txBody>
      </p:sp>
      <p:sp>
        <p:nvSpPr>
          <p:cNvPr id="9" name="正方形/長方形 8">
            <a:extLst>
              <a:ext uri="{FF2B5EF4-FFF2-40B4-BE49-F238E27FC236}">
                <a16:creationId xmlns:a16="http://schemas.microsoft.com/office/drawing/2014/main" id="{5846FE9B-2E0D-6B19-C71A-F194ECBB7212}"/>
              </a:ext>
            </a:extLst>
          </p:cNvPr>
          <p:cNvSpPr/>
          <p:nvPr/>
        </p:nvSpPr>
        <p:spPr>
          <a:xfrm>
            <a:off x="0" y="-1"/>
            <a:ext cx="12192000" cy="83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682281EC-535C-2673-875D-D55716817822}"/>
              </a:ext>
            </a:extLst>
          </p:cNvPr>
          <p:cNvSpPr txBox="1"/>
          <p:nvPr/>
        </p:nvSpPr>
        <p:spPr>
          <a:xfrm>
            <a:off x="140745" y="165681"/>
            <a:ext cx="4724400" cy="523220"/>
          </a:xfrm>
          <a:prstGeom prst="rect">
            <a:avLst/>
          </a:prstGeom>
          <a:noFill/>
        </p:spPr>
        <p:txBody>
          <a:bodyPr wrap="square" rtlCol="0">
            <a:spAutoFit/>
          </a:bodyPr>
          <a:lstStyle/>
          <a:p>
            <a:r>
              <a:rPr kumimoji="1" lang="ja-JP" altLang="en-US" sz="2800" b="1" dirty="0">
                <a:latin typeface="+mn-ea"/>
              </a:rPr>
              <a:t>■</a:t>
            </a:r>
            <a:r>
              <a:rPr kumimoji="1" lang="en-US" altLang="ja-JP" sz="2800" b="1" dirty="0">
                <a:latin typeface="+mn-ea"/>
              </a:rPr>
              <a:t>AppSuite</a:t>
            </a:r>
            <a:r>
              <a:rPr kumimoji="1" lang="ja-JP" altLang="en-US" sz="2800" b="1" dirty="0">
                <a:latin typeface="+mn-ea"/>
              </a:rPr>
              <a:t>試使用開始手順</a:t>
            </a:r>
          </a:p>
        </p:txBody>
      </p:sp>
      <p:pic>
        <p:nvPicPr>
          <p:cNvPr id="10" name="図 9" descr="文字が書かれている&#10;&#10;低い精度で自動的に生成された説明">
            <a:extLst>
              <a:ext uri="{FF2B5EF4-FFF2-40B4-BE49-F238E27FC236}">
                <a16:creationId xmlns:a16="http://schemas.microsoft.com/office/drawing/2014/main" id="{5AF6105E-7F09-217B-EDCF-AC30034FFE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11" name="図 10" descr="挿絵, 記号 が含まれている画像&#10;&#10;自動的に生成された説明">
            <a:extLst>
              <a:ext uri="{FF2B5EF4-FFF2-40B4-BE49-F238E27FC236}">
                <a16:creationId xmlns:a16="http://schemas.microsoft.com/office/drawing/2014/main" id="{D3FB67B9-057F-9686-BC32-82F08C61B7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spTree>
    <p:extLst>
      <p:ext uri="{BB962C8B-B14F-4D97-AF65-F5344CB8AC3E}">
        <p14:creationId xmlns:p14="http://schemas.microsoft.com/office/powerpoint/2010/main" val="111299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24130" rIns="0" bIns="0" rtlCol="0">
            <a:spAutoFit/>
          </a:body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6" name="object 6"/>
          <p:cNvSpPr txBox="1">
            <a:spLocks noGrp="1"/>
          </p:cNvSpPr>
          <p:nvPr>
            <p:ph type="sldNum" sz="quarter" idx="7"/>
          </p:nvPr>
        </p:nvSpPr>
        <p:spPr>
          <a:prstGeom prst="rect">
            <a:avLst/>
          </a:prstGeom>
        </p:spPr>
        <p:txBody>
          <a:bodyPr vert="horz" wrap="square" lIns="0" tIns="24130" rIns="0" bIns="0" rtlCol="0">
            <a:spAutoFit/>
          </a:bodyPr>
          <a:lstStyle/>
          <a:p>
            <a:pPr marL="38100">
              <a:lnSpc>
                <a:spcPct val="100000"/>
              </a:lnSpc>
              <a:spcBef>
                <a:spcPts val="190"/>
              </a:spcBef>
            </a:pPr>
            <a:fld id="{81D60167-4931-47E6-BA6A-407CBD079E47}" type="slidenum">
              <a:rPr dirty="0"/>
              <a:t>5</a:t>
            </a:fld>
            <a:endParaRPr dirty="0"/>
          </a:p>
        </p:txBody>
      </p:sp>
      <p:sp>
        <p:nvSpPr>
          <p:cNvPr id="7" name="正方形/長方形 6">
            <a:extLst>
              <a:ext uri="{FF2B5EF4-FFF2-40B4-BE49-F238E27FC236}">
                <a16:creationId xmlns:a16="http://schemas.microsoft.com/office/drawing/2014/main" id="{813FFE33-2BD1-4D70-B032-600524E4527C}"/>
              </a:ext>
            </a:extLst>
          </p:cNvPr>
          <p:cNvSpPr/>
          <p:nvPr/>
        </p:nvSpPr>
        <p:spPr>
          <a:xfrm>
            <a:off x="0" y="0"/>
            <a:ext cx="12192000" cy="845655"/>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58EB43A9-D89B-47D8-B5F3-4011ABB9CF1C}"/>
              </a:ext>
            </a:extLst>
          </p:cNvPr>
          <p:cNvSpPr txBox="1"/>
          <p:nvPr/>
        </p:nvSpPr>
        <p:spPr>
          <a:xfrm>
            <a:off x="227406" y="145287"/>
            <a:ext cx="7924800" cy="523220"/>
          </a:xfrm>
          <a:prstGeom prst="rect">
            <a:avLst/>
          </a:prstGeom>
          <a:noFill/>
        </p:spPr>
        <p:txBody>
          <a:bodyPr wrap="square" rtlCol="0">
            <a:spAutoFit/>
          </a:bodyPr>
          <a:lstStyle/>
          <a:p>
            <a:r>
              <a:rPr kumimoji="1" lang="en-US" altLang="ja-JP" sz="2800" b="1" dirty="0">
                <a:latin typeface="+mj-ea"/>
                <a:ea typeface="+mj-ea"/>
              </a:rPr>
              <a:t>AppSuite</a:t>
            </a:r>
            <a:r>
              <a:rPr kumimoji="1" lang="ja-JP" altLang="en-US" sz="2800" b="1" dirty="0">
                <a:latin typeface="+mj-ea"/>
                <a:ea typeface="+mj-ea"/>
              </a:rPr>
              <a:t>を利用可能（</a:t>
            </a:r>
            <a:r>
              <a:rPr lang="ja-JP" altLang="en-US" sz="2800" b="1" dirty="0">
                <a:latin typeface="+mj-ea"/>
                <a:ea typeface="+mj-ea"/>
              </a:rPr>
              <a:t>画面上に表示</a:t>
            </a:r>
            <a:r>
              <a:rPr kumimoji="1" lang="ja-JP" altLang="en-US" sz="2800" b="1" dirty="0">
                <a:latin typeface="+mj-ea"/>
                <a:ea typeface="+mj-ea"/>
              </a:rPr>
              <a:t>）にする</a:t>
            </a:r>
          </a:p>
        </p:txBody>
      </p:sp>
      <p:sp>
        <p:nvSpPr>
          <p:cNvPr id="9" name="テキスト ボックス 8">
            <a:extLst>
              <a:ext uri="{FF2B5EF4-FFF2-40B4-BE49-F238E27FC236}">
                <a16:creationId xmlns:a16="http://schemas.microsoft.com/office/drawing/2014/main" id="{524107BB-8C47-4901-8D74-993ECA026A92}"/>
              </a:ext>
            </a:extLst>
          </p:cNvPr>
          <p:cNvSpPr txBox="1"/>
          <p:nvPr/>
        </p:nvSpPr>
        <p:spPr>
          <a:xfrm>
            <a:off x="1405933" y="1180339"/>
            <a:ext cx="10058400" cy="400110"/>
          </a:xfrm>
          <a:prstGeom prst="rect">
            <a:avLst/>
          </a:prstGeom>
          <a:noFill/>
        </p:spPr>
        <p:txBody>
          <a:bodyPr vert="horz" wrap="square" rtlCol="0">
            <a:spAutoFit/>
          </a:bodyPr>
          <a:lstStyle/>
          <a:p>
            <a:r>
              <a:rPr kumimoji="1" lang="ja-JP" altLang="en-US" sz="2000" dirty="0">
                <a:latin typeface="+mn-ea"/>
              </a:rPr>
              <a:t>システム管理者権限のユーザーにてログイン後、ポータルメニュー内</a:t>
            </a:r>
            <a:r>
              <a:rPr kumimoji="1" lang="ja-JP" altLang="en-US" sz="2000" dirty="0">
                <a:highlight>
                  <a:srgbClr val="FFFF00"/>
                </a:highlight>
                <a:latin typeface="+mn-ea"/>
              </a:rPr>
              <a:t>「</a:t>
            </a:r>
            <a:r>
              <a:rPr kumimoji="1" lang="ja-JP" altLang="en-US" sz="2000" b="1" dirty="0">
                <a:highlight>
                  <a:srgbClr val="FFFF00"/>
                </a:highlight>
                <a:latin typeface="+mn-ea"/>
              </a:rPr>
              <a:t>管理者設定</a:t>
            </a:r>
            <a:r>
              <a:rPr kumimoji="1" lang="ja-JP" altLang="en-US" sz="2000" dirty="0">
                <a:highlight>
                  <a:srgbClr val="FFFF00"/>
                </a:highlight>
                <a:latin typeface="+mn-ea"/>
              </a:rPr>
              <a:t>」</a:t>
            </a:r>
            <a:r>
              <a:rPr kumimoji="1" lang="ja-JP" altLang="en-US" sz="2000" dirty="0">
                <a:latin typeface="+mn-ea"/>
              </a:rPr>
              <a:t>をクリック。</a:t>
            </a:r>
          </a:p>
        </p:txBody>
      </p:sp>
      <p:grpSp>
        <p:nvGrpSpPr>
          <p:cNvPr id="27" name="グループ化 26">
            <a:extLst>
              <a:ext uri="{FF2B5EF4-FFF2-40B4-BE49-F238E27FC236}">
                <a16:creationId xmlns:a16="http://schemas.microsoft.com/office/drawing/2014/main" id="{174D1EB5-EABA-4E7D-8FC4-0861D445A568}"/>
              </a:ext>
            </a:extLst>
          </p:cNvPr>
          <p:cNvGrpSpPr/>
          <p:nvPr/>
        </p:nvGrpSpPr>
        <p:grpSpPr>
          <a:xfrm>
            <a:off x="305176" y="1066206"/>
            <a:ext cx="875177" cy="584775"/>
            <a:chOff x="307820" y="905402"/>
            <a:chExt cx="875177" cy="584775"/>
          </a:xfrm>
        </p:grpSpPr>
        <p:sp>
          <p:nvSpPr>
            <p:cNvPr id="25" name="四角形: 角を丸くする 24">
              <a:extLst>
                <a:ext uri="{FF2B5EF4-FFF2-40B4-BE49-F238E27FC236}">
                  <a16:creationId xmlns:a16="http://schemas.microsoft.com/office/drawing/2014/main" id="{DEF89E9D-E687-46B7-A037-915C15161B24}"/>
                </a:ext>
              </a:extLst>
            </p:cNvPr>
            <p:cNvSpPr/>
            <p:nvPr/>
          </p:nvSpPr>
          <p:spPr>
            <a:xfrm>
              <a:off x="307820" y="969104"/>
              <a:ext cx="875177" cy="500972"/>
            </a:xfrm>
            <a:prstGeom prst="roundRect">
              <a:avLst/>
            </a:prstGeom>
            <a:solidFill>
              <a:srgbClr val="F8DAEF"/>
            </a:solidFill>
            <a:ln>
              <a:solidFill>
                <a:srgbClr val="F8D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DC5631D-5082-420A-9F9E-B9A7259752A8}"/>
                </a:ext>
              </a:extLst>
            </p:cNvPr>
            <p:cNvSpPr txBox="1"/>
            <p:nvPr/>
          </p:nvSpPr>
          <p:spPr>
            <a:xfrm>
              <a:off x="533400" y="905402"/>
              <a:ext cx="325226" cy="584775"/>
            </a:xfrm>
            <a:prstGeom prst="rect">
              <a:avLst/>
            </a:prstGeom>
            <a:noFill/>
          </p:spPr>
          <p:txBody>
            <a:bodyPr wrap="square" rtlCol="0">
              <a:spAutoFit/>
            </a:bodyPr>
            <a:lstStyle/>
            <a:p>
              <a:r>
                <a:rPr kumimoji="1" lang="en-US" altLang="ja-JP" sz="3200" b="1" dirty="0"/>
                <a:t>1</a:t>
              </a:r>
              <a:endParaRPr kumimoji="1" lang="ja-JP" altLang="en-US" sz="3200" b="1" dirty="0"/>
            </a:p>
          </p:txBody>
        </p:sp>
      </p:grpSp>
      <p:grpSp>
        <p:nvGrpSpPr>
          <p:cNvPr id="35" name="グループ化 34">
            <a:extLst>
              <a:ext uri="{FF2B5EF4-FFF2-40B4-BE49-F238E27FC236}">
                <a16:creationId xmlns:a16="http://schemas.microsoft.com/office/drawing/2014/main" id="{7BF600B4-E8FC-47B5-A84D-15E3DF6AEDA9}"/>
              </a:ext>
            </a:extLst>
          </p:cNvPr>
          <p:cNvGrpSpPr/>
          <p:nvPr/>
        </p:nvGrpSpPr>
        <p:grpSpPr>
          <a:xfrm>
            <a:off x="1179977" y="1981200"/>
            <a:ext cx="9832046" cy="4331899"/>
            <a:chOff x="1179977" y="1981200"/>
            <a:chExt cx="9832046" cy="4331899"/>
          </a:xfrm>
        </p:grpSpPr>
        <p:pic>
          <p:nvPicPr>
            <p:cNvPr id="24" name="図 23" descr="グラフィカル ユーザー インターフェイス, アプリケーション&#10;&#10;自動的に生成された説明">
              <a:extLst>
                <a:ext uri="{FF2B5EF4-FFF2-40B4-BE49-F238E27FC236}">
                  <a16:creationId xmlns:a16="http://schemas.microsoft.com/office/drawing/2014/main" id="{B987D2F6-9088-49B3-9877-6543C547C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977" y="1981200"/>
              <a:ext cx="9832046" cy="4331899"/>
            </a:xfrm>
            <a:prstGeom prst="rect">
              <a:avLst/>
            </a:prstGeom>
            <a:ln>
              <a:solidFill>
                <a:schemeClr val="tx1"/>
              </a:solidFill>
            </a:ln>
          </p:spPr>
        </p:pic>
        <p:sp>
          <p:nvSpPr>
            <p:cNvPr id="30" name="円: 塗りつぶしなし 29">
              <a:extLst>
                <a:ext uri="{FF2B5EF4-FFF2-40B4-BE49-F238E27FC236}">
                  <a16:creationId xmlns:a16="http://schemas.microsoft.com/office/drawing/2014/main" id="{7A3F3731-7D03-49CA-B1DD-48A068EA52B7}"/>
                </a:ext>
              </a:extLst>
            </p:cNvPr>
            <p:cNvSpPr/>
            <p:nvPr/>
          </p:nvSpPr>
          <p:spPr>
            <a:xfrm>
              <a:off x="5334000" y="3396929"/>
              <a:ext cx="1371600" cy="1371600"/>
            </a:xfrm>
            <a:prstGeom prst="donut">
              <a:avLst>
                <a:gd name="adj" fmla="val 103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31" name="図 30" descr="アイコン&#10;&#10;自動的に生成された説明">
              <a:extLst>
                <a:ext uri="{FF2B5EF4-FFF2-40B4-BE49-F238E27FC236}">
                  <a16:creationId xmlns:a16="http://schemas.microsoft.com/office/drawing/2014/main" id="{7CDC704E-0453-4F58-9978-4E6F68B7140A}"/>
                </a:ext>
              </a:extLst>
            </p:cNvPr>
            <p:cNvPicPr>
              <a:picLocks noChangeAspect="1"/>
            </p:cNvPicPr>
            <p:nvPr/>
          </p:nvPicPr>
          <p:blipFill>
            <a:blip r:embed="rId3"/>
            <a:stretch>
              <a:fillRect/>
            </a:stretch>
          </p:blipFill>
          <p:spPr>
            <a:xfrm rot="13428113">
              <a:off x="6426728" y="4468094"/>
              <a:ext cx="760594" cy="600869"/>
            </a:xfrm>
            <a:prstGeom prst="rect">
              <a:avLst/>
            </a:prstGeom>
          </p:spPr>
        </p:pic>
      </p:grpSp>
      <p:sp>
        <p:nvSpPr>
          <p:cNvPr id="37" name="四角形: 角を丸くする 36">
            <a:extLst>
              <a:ext uri="{FF2B5EF4-FFF2-40B4-BE49-F238E27FC236}">
                <a16:creationId xmlns:a16="http://schemas.microsoft.com/office/drawing/2014/main" id="{27266C98-2985-4015-B067-2005169BCA1E}"/>
              </a:ext>
            </a:extLst>
          </p:cNvPr>
          <p:cNvSpPr/>
          <p:nvPr/>
        </p:nvSpPr>
        <p:spPr>
          <a:xfrm>
            <a:off x="10380919" y="121479"/>
            <a:ext cx="1583675" cy="602695"/>
          </a:xfrm>
          <a:prstGeom prst="roundRect">
            <a:avLst>
              <a:gd name="adj" fmla="val 47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sp>
        <p:nvSpPr>
          <p:cNvPr id="73" name="フッター プレースホルダー 3">
            <a:extLst>
              <a:ext uri="{FF2B5EF4-FFF2-40B4-BE49-F238E27FC236}">
                <a16:creationId xmlns:a16="http://schemas.microsoft.com/office/drawing/2014/main" id="{0E0C1C69-7BF2-42E1-A3B5-62E4B33D08F0}"/>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 2021 NEOJAPAN Inc. PP519AA21043</a:t>
            </a:r>
            <a:endParaRPr lang="ja-JP" altLang="en-US" dirty="0"/>
          </a:p>
        </p:txBody>
      </p:sp>
      <p:pic>
        <p:nvPicPr>
          <p:cNvPr id="3" name="図 2" descr="文字が書かれている&#10;&#10;低い精度で自動的に生成された説明">
            <a:extLst>
              <a:ext uri="{FF2B5EF4-FFF2-40B4-BE49-F238E27FC236}">
                <a16:creationId xmlns:a16="http://schemas.microsoft.com/office/drawing/2014/main" id="{9FEB1BA9-A99A-7F86-EB15-8747F3934F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10" name="図 9" descr="挿絵, 記号 が含まれている画像&#10;&#10;自動的に生成された説明">
            <a:extLst>
              <a:ext uri="{FF2B5EF4-FFF2-40B4-BE49-F238E27FC236}">
                <a16:creationId xmlns:a16="http://schemas.microsoft.com/office/drawing/2014/main" id="{48C2A8D0-4BF3-FA2A-AFF6-3C63B5E828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6BAF334-05CB-08CD-E40D-E4920427E4E4}"/>
              </a:ext>
            </a:extLst>
          </p:cNvPr>
          <p:cNvSpPr/>
          <p:nvPr/>
        </p:nvSpPr>
        <p:spPr>
          <a:xfrm>
            <a:off x="0" y="0"/>
            <a:ext cx="12192000" cy="845655"/>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object 5"/>
          <p:cNvSpPr txBox="1">
            <a:spLocks noGrp="1"/>
          </p:cNvSpPr>
          <p:nvPr>
            <p:ph type="ftr" sz="quarter" idx="5"/>
          </p:nvPr>
        </p:nvSpPr>
        <p:spPr>
          <a:prstGeom prst="rect">
            <a:avLst/>
          </a:prstGeom>
        </p:spPr>
        <p:txBody>
          <a:bodyPr vert="horz" wrap="square" lIns="0" tIns="24130" rIns="0" bIns="0" rtlCol="0">
            <a:spAutoFit/>
          </a:body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6" name="object 6"/>
          <p:cNvSpPr txBox="1">
            <a:spLocks noGrp="1"/>
          </p:cNvSpPr>
          <p:nvPr>
            <p:ph type="sldNum" sz="quarter" idx="7"/>
          </p:nvPr>
        </p:nvSpPr>
        <p:spPr>
          <a:prstGeom prst="rect">
            <a:avLst/>
          </a:prstGeom>
        </p:spPr>
        <p:txBody>
          <a:bodyPr vert="horz" wrap="square" lIns="0" tIns="24130" rIns="0" bIns="0" rtlCol="0">
            <a:spAutoFit/>
          </a:bodyPr>
          <a:lstStyle/>
          <a:p>
            <a:pPr marL="38100">
              <a:lnSpc>
                <a:spcPct val="100000"/>
              </a:lnSpc>
              <a:spcBef>
                <a:spcPts val="190"/>
              </a:spcBef>
            </a:pPr>
            <a:fld id="{81D60167-4931-47E6-BA6A-407CBD079E47}" type="slidenum">
              <a:rPr dirty="0"/>
              <a:t>6</a:t>
            </a:fld>
            <a:endParaRPr dirty="0"/>
          </a:p>
        </p:txBody>
      </p:sp>
      <p:sp>
        <p:nvSpPr>
          <p:cNvPr id="8" name="テキスト ボックス 7">
            <a:extLst>
              <a:ext uri="{FF2B5EF4-FFF2-40B4-BE49-F238E27FC236}">
                <a16:creationId xmlns:a16="http://schemas.microsoft.com/office/drawing/2014/main" id="{58EB43A9-D89B-47D8-B5F3-4011ABB9CF1C}"/>
              </a:ext>
            </a:extLst>
          </p:cNvPr>
          <p:cNvSpPr txBox="1"/>
          <p:nvPr/>
        </p:nvSpPr>
        <p:spPr>
          <a:xfrm>
            <a:off x="381000" y="206143"/>
            <a:ext cx="8153400" cy="523220"/>
          </a:xfrm>
          <a:prstGeom prst="rect">
            <a:avLst/>
          </a:prstGeom>
          <a:noFill/>
        </p:spPr>
        <p:txBody>
          <a:bodyPr wrap="square" rtlCol="0">
            <a:spAutoFit/>
          </a:bodyPr>
          <a:lstStyle/>
          <a:p>
            <a:r>
              <a:rPr kumimoji="1" lang="en-US" altLang="ja-JP" sz="2800" b="1" dirty="0">
                <a:latin typeface="+mj-ea"/>
                <a:ea typeface="+mj-ea"/>
              </a:rPr>
              <a:t>AppSuite</a:t>
            </a:r>
            <a:r>
              <a:rPr kumimoji="1" lang="ja-JP" altLang="en-US" sz="2800" b="1" dirty="0">
                <a:latin typeface="+mj-ea"/>
                <a:ea typeface="+mj-ea"/>
              </a:rPr>
              <a:t>を利用可能（</a:t>
            </a:r>
            <a:r>
              <a:rPr lang="ja-JP" altLang="en-US" sz="2800" b="1" dirty="0">
                <a:latin typeface="+mj-ea"/>
                <a:ea typeface="+mj-ea"/>
              </a:rPr>
              <a:t>画面上に表示</a:t>
            </a:r>
            <a:r>
              <a:rPr kumimoji="1" lang="ja-JP" altLang="en-US" sz="2800" b="1" dirty="0">
                <a:latin typeface="+mj-ea"/>
                <a:ea typeface="+mj-ea"/>
              </a:rPr>
              <a:t>）にする</a:t>
            </a:r>
          </a:p>
        </p:txBody>
      </p:sp>
      <p:sp>
        <p:nvSpPr>
          <p:cNvPr id="9" name="テキスト ボックス 8">
            <a:extLst>
              <a:ext uri="{FF2B5EF4-FFF2-40B4-BE49-F238E27FC236}">
                <a16:creationId xmlns:a16="http://schemas.microsoft.com/office/drawing/2014/main" id="{524107BB-8C47-4901-8D74-993ECA026A92}"/>
              </a:ext>
            </a:extLst>
          </p:cNvPr>
          <p:cNvSpPr txBox="1"/>
          <p:nvPr/>
        </p:nvSpPr>
        <p:spPr>
          <a:xfrm>
            <a:off x="1546600" y="1177849"/>
            <a:ext cx="10506317" cy="400110"/>
          </a:xfrm>
          <a:prstGeom prst="rect">
            <a:avLst/>
          </a:prstGeom>
          <a:noFill/>
        </p:spPr>
        <p:txBody>
          <a:bodyPr vert="horz" wrap="square" rtlCol="0">
            <a:spAutoFit/>
          </a:bodyPr>
          <a:lstStyle/>
          <a:p>
            <a:r>
              <a:rPr kumimoji="1" lang="ja-JP" altLang="en-US" sz="2000" dirty="0">
                <a:latin typeface="+mn-ea"/>
              </a:rPr>
              <a:t>画面右上</a:t>
            </a:r>
            <a:r>
              <a:rPr kumimoji="1" lang="ja-JP" altLang="en-US" sz="2000" dirty="0">
                <a:highlight>
                  <a:srgbClr val="FFFF00"/>
                </a:highlight>
                <a:latin typeface="+mn-ea"/>
              </a:rPr>
              <a:t>「</a:t>
            </a:r>
            <a:r>
              <a:rPr kumimoji="1" lang="ja-JP" altLang="en-US" sz="2000" b="1" dirty="0">
                <a:highlight>
                  <a:srgbClr val="FFFF00"/>
                </a:highlight>
                <a:latin typeface="+mn-ea"/>
              </a:rPr>
              <a:t>スパナ</a:t>
            </a:r>
            <a:r>
              <a:rPr kumimoji="1" lang="ja-JP" altLang="en-US" sz="2000" dirty="0">
                <a:highlight>
                  <a:srgbClr val="FFFF00"/>
                </a:highlight>
                <a:latin typeface="+mn-ea"/>
              </a:rPr>
              <a:t>」アイコン</a:t>
            </a:r>
            <a:r>
              <a:rPr kumimoji="1" lang="ja-JP" altLang="en-US" sz="2000" dirty="0">
                <a:latin typeface="+mn-ea"/>
              </a:rPr>
              <a:t>をクリックし、次に</a:t>
            </a:r>
            <a:r>
              <a:rPr lang="ja-JP" altLang="en-US" sz="2000" dirty="0">
                <a:highlight>
                  <a:srgbClr val="FFFF00"/>
                </a:highlight>
                <a:latin typeface="+mn-ea"/>
              </a:rPr>
              <a:t>「</a:t>
            </a:r>
            <a:r>
              <a:rPr lang="en-US" altLang="ja-JP" sz="2000" b="1" dirty="0">
                <a:highlight>
                  <a:srgbClr val="FFFF00"/>
                </a:highlight>
                <a:latin typeface="+mn-ea"/>
              </a:rPr>
              <a:t>desknet’s NEO</a:t>
            </a:r>
            <a:r>
              <a:rPr lang="ja-JP" altLang="en-US" sz="2000" b="1" dirty="0">
                <a:highlight>
                  <a:srgbClr val="FFFF00"/>
                </a:highlight>
                <a:latin typeface="+mn-ea"/>
              </a:rPr>
              <a:t>メニュー</a:t>
            </a:r>
            <a:r>
              <a:rPr lang="ja-JP" altLang="en-US" sz="2000" dirty="0">
                <a:highlight>
                  <a:srgbClr val="FFFF00"/>
                </a:highlight>
                <a:latin typeface="+mn-ea"/>
              </a:rPr>
              <a:t>」</a:t>
            </a:r>
            <a:r>
              <a:rPr lang="ja-JP" altLang="en-US" sz="2000" dirty="0">
                <a:latin typeface="+mn-ea"/>
              </a:rPr>
              <a:t>をクリック。</a:t>
            </a:r>
            <a:endParaRPr kumimoji="1" lang="ja-JP" altLang="en-US" sz="2000" dirty="0">
              <a:latin typeface="+mn-ea"/>
            </a:endParaRPr>
          </a:p>
        </p:txBody>
      </p:sp>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3ACA1CB1-990C-4AAE-BAAA-058529DC2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1997465"/>
            <a:ext cx="9486900" cy="4329371"/>
          </a:xfrm>
          <a:prstGeom prst="rect">
            <a:avLst/>
          </a:prstGeom>
          <a:ln>
            <a:solidFill>
              <a:schemeClr val="tx1"/>
            </a:solidFill>
          </a:ln>
        </p:spPr>
      </p:pic>
      <p:sp>
        <p:nvSpPr>
          <p:cNvPr id="4" name="円: 塗りつぶしなし 3">
            <a:extLst>
              <a:ext uri="{FF2B5EF4-FFF2-40B4-BE49-F238E27FC236}">
                <a16:creationId xmlns:a16="http://schemas.microsoft.com/office/drawing/2014/main" id="{C310E284-6DD3-4C15-B945-2A1DE4511D4D}"/>
              </a:ext>
            </a:extLst>
          </p:cNvPr>
          <p:cNvSpPr/>
          <p:nvPr/>
        </p:nvSpPr>
        <p:spPr>
          <a:xfrm>
            <a:off x="10077449" y="2335784"/>
            <a:ext cx="571893" cy="609600"/>
          </a:xfrm>
          <a:prstGeom prst="donut">
            <a:avLst>
              <a:gd name="adj" fmla="val 101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3" name="図 12" descr="アイコン&#10;&#10;自動的に生成された説明">
            <a:extLst>
              <a:ext uri="{FF2B5EF4-FFF2-40B4-BE49-F238E27FC236}">
                <a16:creationId xmlns:a16="http://schemas.microsoft.com/office/drawing/2014/main" id="{79DBF44D-F0B7-4119-8C16-632D8F2E8408}"/>
              </a:ext>
            </a:extLst>
          </p:cNvPr>
          <p:cNvPicPr>
            <a:picLocks noChangeAspect="1"/>
          </p:cNvPicPr>
          <p:nvPr/>
        </p:nvPicPr>
        <p:blipFill>
          <a:blip r:embed="rId3"/>
          <a:stretch>
            <a:fillRect/>
          </a:stretch>
        </p:blipFill>
        <p:spPr>
          <a:xfrm rot="18062818">
            <a:off x="9779957" y="2989316"/>
            <a:ext cx="594985" cy="470038"/>
          </a:xfrm>
          <a:prstGeom prst="rect">
            <a:avLst/>
          </a:prstGeom>
        </p:spPr>
      </p:pic>
      <p:sp>
        <p:nvSpPr>
          <p:cNvPr id="10" name="テキスト ボックス 9">
            <a:extLst>
              <a:ext uri="{FF2B5EF4-FFF2-40B4-BE49-F238E27FC236}">
                <a16:creationId xmlns:a16="http://schemas.microsoft.com/office/drawing/2014/main" id="{1564B16B-FD03-40E7-B78F-35315D78799B}"/>
              </a:ext>
            </a:extLst>
          </p:cNvPr>
          <p:cNvSpPr txBox="1"/>
          <p:nvPr/>
        </p:nvSpPr>
        <p:spPr>
          <a:xfrm>
            <a:off x="9620250" y="2696303"/>
            <a:ext cx="457199" cy="400110"/>
          </a:xfrm>
          <a:prstGeom prst="rect">
            <a:avLst/>
          </a:prstGeom>
          <a:noFill/>
        </p:spPr>
        <p:txBody>
          <a:bodyPr wrap="square" rtlCol="0">
            <a:spAutoFit/>
          </a:bodyPr>
          <a:lstStyle/>
          <a:p>
            <a:r>
              <a:rPr kumimoji="1" lang="ja-JP" altLang="en-US" sz="2000" b="1" dirty="0">
                <a:solidFill>
                  <a:srgbClr val="FF0000"/>
                </a:solidFill>
              </a:rPr>
              <a:t>①</a:t>
            </a:r>
          </a:p>
        </p:txBody>
      </p:sp>
      <p:pic>
        <p:nvPicPr>
          <p:cNvPr id="21" name="図 20" descr="アイコン&#10;&#10;自動的に生成された説明">
            <a:extLst>
              <a:ext uri="{FF2B5EF4-FFF2-40B4-BE49-F238E27FC236}">
                <a16:creationId xmlns:a16="http://schemas.microsoft.com/office/drawing/2014/main" id="{6A613853-4FED-450F-973E-8D06CFD4DE95}"/>
              </a:ext>
            </a:extLst>
          </p:cNvPr>
          <p:cNvPicPr>
            <a:picLocks noChangeAspect="1"/>
          </p:cNvPicPr>
          <p:nvPr/>
        </p:nvPicPr>
        <p:blipFill>
          <a:blip r:embed="rId3"/>
          <a:stretch>
            <a:fillRect/>
          </a:stretch>
        </p:blipFill>
        <p:spPr>
          <a:xfrm rot="18613480">
            <a:off x="5027066" y="4732830"/>
            <a:ext cx="594985" cy="470038"/>
          </a:xfrm>
          <a:prstGeom prst="rect">
            <a:avLst/>
          </a:prstGeom>
        </p:spPr>
      </p:pic>
      <p:sp>
        <p:nvSpPr>
          <p:cNvPr id="22" name="テキスト ボックス 21">
            <a:extLst>
              <a:ext uri="{FF2B5EF4-FFF2-40B4-BE49-F238E27FC236}">
                <a16:creationId xmlns:a16="http://schemas.microsoft.com/office/drawing/2014/main" id="{07F36C70-479A-43E7-BE1F-94DB28B53444}"/>
              </a:ext>
            </a:extLst>
          </p:cNvPr>
          <p:cNvSpPr txBox="1"/>
          <p:nvPr/>
        </p:nvSpPr>
        <p:spPr>
          <a:xfrm>
            <a:off x="5059085" y="4288040"/>
            <a:ext cx="457199" cy="400110"/>
          </a:xfrm>
          <a:prstGeom prst="rect">
            <a:avLst/>
          </a:prstGeom>
          <a:noFill/>
        </p:spPr>
        <p:txBody>
          <a:bodyPr wrap="square" rtlCol="0">
            <a:spAutoFit/>
          </a:bodyPr>
          <a:lstStyle/>
          <a:p>
            <a:r>
              <a:rPr lang="ja-JP" altLang="en-US" sz="2000" b="1" dirty="0">
                <a:solidFill>
                  <a:srgbClr val="FF0000"/>
                </a:solidFill>
              </a:rPr>
              <a:t>②</a:t>
            </a:r>
            <a:endParaRPr kumimoji="1" lang="ja-JP" altLang="en-US" sz="2000" b="1" dirty="0">
              <a:solidFill>
                <a:srgbClr val="FF0000"/>
              </a:solidFill>
            </a:endParaRPr>
          </a:p>
        </p:txBody>
      </p:sp>
      <p:sp>
        <p:nvSpPr>
          <p:cNvPr id="12" name="フレーム 11">
            <a:extLst>
              <a:ext uri="{FF2B5EF4-FFF2-40B4-BE49-F238E27FC236}">
                <a16:creationId xmlns:a16="http://schemas.microsoft.com/office/drawing/2014/main" id="{6856DF7A-7A99-4BED-952A-08D03D8C138A}"/>
              </a:ext>
            </a:extLst>
          </p:cNvPr>
          <p:cNvSpPr/>
          <p:nvPr/>
        </p:nvSpPr>
        <p:spPr>
          <a:xfrm>
            <a:off x="5553238" y="4257721"/>
            <a:ext cx="1990561" cy="331216"/>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フッター プレースホルダー 3">
            <a:extLst>
              <a:ext uri="{FF2B5EF4-FFF2-40B4-BE49-F238E27FC236}">
                <a16:creationId xmlns:a16="http://schemas.microsoft.com/office/drawing/2014/main" id="{6485BF70-42AC-4C99-8B8F-A28CCA656355}"/>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 2021 NEOJAPAN Inc. PP519AA21043</a:t>
            </a:r>
            <a:endParaRPr lang="ja-JP" altLang="en-US" dirty="0"/>
          </a:p>
        </p:txBody>
      </p:sp>
      <p:sp>
        <p:nvSpPr>
          <p:cNvPr id="11" name="四角形: 角を丸くする 10">
            <a:extLst>
              <a:ext uri="{FF2B5EF4-FFF2-40B4-BE49-F238E27FC236}">
                <a16:creationId xmlns:a16="http://schemas.microsoft.com/office/drawing/2014/main" id="{BAE80E0F-A115-F54C-6EEE-0C570B8ADEA7}"/>
              </a:ext>
            </a:extLst>
          </p:cNvPr>
          <p:cNvSpPr/>
          <p:nvPr/>
        </p:nvSpPr>
        <p:spPr>
          <a:xfrm>
            <a:off x="10380919" y="121479"/>
            <a:ext cx="1583675" cy="602695"/>
          </a:xfrm>
          <a:prstGeom prst="roundRect">
            <a:avLst>
              <a:gd name="adj" fmla="val 47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pic>
        <p:nvPicPr>
          <p:cNvPr id="17" name="図 16" descr="文字が書かれている&#10;&#10;低い精度で自動的に生成された説明">
            <a:extLst>
              <a:ext uri="{FF2B5EF4-FFF2-40B4-BE49-F238E27FC236}">
                <a16:creationId xmlns:a16="http://schemas.microsoft.com/office/drawing/2014/main" id="{AAC56DC6-DEBA-087A-3924-A1044BC000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18" name="図 17" descr="挿絵, 記号 が含まれている画像&#10;&#10;自動的に生成された説明">
            <a:extLst>
              <a:ext uri="{FF2B5EF4-FFF2-40B4-BE49-F238E27FC236}">
                <a16:creationId xmlns:a16="http://schemas.microsoft.com/office/drawing/2014/main" id="{BD5E49FC-36EE-B577-0BF7-4B2924D91B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grpSp>
        <p:nvGrpSpPr>
          <p:cNvPr id="23" name="グループ化 22">
            <a:extLst>
              <a:ext uri="{FF2B5EF4-FFF2-40B4-BE49-F238E27FC236}">
                <a16:creationId xmlns:a16="http://schemas.microsoft.com/office/drawing/2014/main" id="{0C66F937-F755-C53F-EA0F-D597D96D3762}"/>
              </a:ext>
            </a:extLst>
          </p:cNvPr>
          <p:cNvGrpSpPr/>
          <p:nvPr/>
        </p:nvGrpSpPr>
        <p:grpSpPr>
          <a:xfrm>
            <a:off x="305176" y="1066206"/>
            <a:ext cx="875177" cy="584775"/>
            <a:chOff x="307820" y="905402"/>
            <a:chExt cx="875177" cy="584775"/>
          </a:xfrm>
        </p:grpSpPr>
        <p:sp>
          <p:nvSpPr>
            <p:cNvPr id="24" name="四角形: 角を丸くする 23">
              <a:extLst>
                <a:ext uri="{FF2B5EF4-FFF2-40B4-BE49-F238E27FC236}">
                  <a16:creationId xmlns:a16="http://schemas.microsoft.com/office/drawing/2014/main" id="{71F267C6-A701-B577-4072-22E7A1BDBAA7}"/>
                </a:ext>
              </a:extLst>
            </p:cNvPr>
            <p:cNvSpPr/>
            <p:nvPr/>
          </p:nvSpPr>
          <p:spPr>
            <a:xfrm>
              <a:off x="307820" y="969104"/>
              <a:ext cx="875177" cy="500972"/>
            </a:xfrm>
            <a:prstGeom prst="roundRect">
              <a:avLst/>
            </a:prstGeom>
            <a:solidFill>
              <a:srgbClr val="F8DAEF"/>
            </a:solidFill>
            <a:ln>
              <a:solidFill>
                <a:srgbClr val="F8D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1A23415F-C9C9-AAFE-CAF9-73AC8E0AFC21}"/>
                </a:ext>
              </a:extLst>
            </p:cNvPr>
            <p:cNvSpPr txBox="1"/>
            <p:nvPr/>
          </p:nvSpPr>
          <p:spPr>
            <a:xfrm>
              <a:off x="533400" y="905402"/>
              <a:ext cx="325226" cy="584775"/>
            </a:xfrm>
            <a:prstGeom prst="rect">
              <a:avLst/>
            </a:prstGeom>
            <a:noFill/>
          </p:spPr>
          <p:txBody>
            <a:bodyPr wrap="square" rtlCol="0">
              <a:spAutoFit/>
            </a:bodyPr>
            <a:lstStyle/>
            <a:p>
              <a:r>
                <a:rPr lang="en-US" altLang="ja-JP" sz="3200" b="1" dirty="0"/>
                <a:t>2</a:t>
              </a:r>
              <a:endParaRPr kumimoji="1" lang="ja-JP" altLang="en-US" sz="3200" b="1" dirty="0"/>
            </a:p>
          </p:txBody>
        </p:sp>
      </p:grpSp>
    </p:spTree>
    <p:extLst>
      <p:ext uri="{BB962C8B-B14F-4D97-AF65-F5344CB8AC3E}">
        <p14:creationId xmlns:p14="http://schemas.microsoft.com/office/powerpoint/2010/main" val="230978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5E94F15-53E1-289F-6B11-08EEF846A6D6}"/>
              </a:ext>
            </a:extLst>
          </p:cNvPr>
          <p:cNvSpPr/>
          <p:nvPr/>
        </p:nvSpPr>
        <p:spPr>
          <a:xfrm>
            <a:off x="0" y="0"/>
            <a:ext cx="12192000" cy="845655"/>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object 5"/>
          <p:cNvSpPr txBox="1">
            <a:spLocks noGrp="1"/>
          </p:cNvSpPr>
          <p:nvPr>
            <p:ph type="ftr" sz="quarter" idx="5"/>
          </p:nvPr>
        </p:nvSpPr>
        <p:spPr>
          <a:prstGeom prst="rect">
            <a:avLst/>
          </a:prstGeom>
        </p:spPr>
        <p:txBody>
          <a:bodyPr vert="horz" wrap="square" lIns="0" tIns="24130" rIns="0" bIns="0" rtlCol="0">
            <a:spAutoFit/>
          </a:body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6" name="object 6"/>
          <p:cNvSpPr txBox="1">
            <a:spLocks noGrp="1"/>
          </p:cNvSpPr>
          <p:nvPr>
            <p:ph type="sldNum" sz="quarter" idx="7"/>
          </p:nvPr>
        </p:nvSpPr>
        <p:spPr>
          <a:prstGeom prst="rect">
            <a:avLst/>
          </a:prstGeom>
        </p:spPr>
        <p:txBody>
          <a:bodyPr vert="horz" wrap="square" lIns="0" tIns="24130" rIns="0" bIns="0" rtlCol="0">
            <a:spAutoFit/>
          </a:bodyPr>
          <a:lstStyle/>
          <a:p>
            <a:pPr marL="38100">
              <a:lnSpc>
                <a:spcPct val="100000"/>
              </a:lnSpc>
              <a:spcBef>
                <a:spcPts val="190"/>
              </a:spcBef>
            </a:pPr>
            <a:fld id="{81D60167-4931-47E6-BA6A-407CBD079E47}" type="slidenum">
              <a:rPr dirty="0"/>
              <a:t>7</a:t>
            </a:fld>
            <a:endParaRPr dirty="0"/>
          </a:p>
        </p:txBody>
      </p:sp>
      <p:sp>
        <p:nvSpPr>
          <p:cNvPr id="8" name="テキスト ボックス 7">
            <a:extLst>
              <a:ext uri="{FF2B5EF4-FFF2-40B4-BE49-F238E27FC236}">
                <a16:creationId xmlns:a16="http://schemas.microsoft.com/office/drawing/2014/main" id="{58EB43A9-D89B-47D8-B5F3-4011ABB9CF1C}"/>
              </a:ext>
            </a:extLst>
          </p:cNvPr>
          <p:cNvSpPr txBox="1"/>
          <p:nvPr/>
        </p:nvSpPr>
        <p:spPr>
          <a:xfrm>
            <a:off x="288852" y="200954"/>
            <a:ext cx="8077200" cy="523220"/>
          </a:xfrm>
          <a:prstGeom prst="rect">
            <a:avLst/>
          </a:prstGeom>
          <a:noFill/>
        </p:spPr>
        <p:txBody>
          <a:bodyPr wrap="square" rtlCol="0">
            <a:spAutoFit/>
          </a:bodyPr>
          <a:lstStyle/>
          <a:p>
            <a:r>
              <a:rPr kumimoji="1" lang="en-US" altLang="ja-JP" sz="2800" b="1" dirty="0">
                <a:latin typeface="+mj-ea"/>
                <a:ea typeface="+mj-ea"/>
              </a:rPr>
              <a:t>AppSuite</a:t>
            </a:r>
            <a:r>
              <a:rPr kumimoji="1" lang="ja-JP" altLang="en-US" sz="2800" b="1" dirty="0">
                <a:latin typeface="+mj-ea"/>
                <a:ea typeface="+mj-ea"/>
              </a:rPr>
              <a:t>を利用可能（</a:t>
            </a:r>
            <a:r>
              <a:rPr lang="ja-JP" altLang="en-US" sz="2800" b="1" dirty="0">
                <a:latin typeface="+mj-ea"/>
                <a:ea typeface="+mj-ea"/>
              </a:rPr>
              <a:t>画面上に表示</a:t>
            </a:r>
            <a:r>
              <a:rPr kumimoji="1" lang="ja-JP" altLang="en-US" sz="2800" b="1" dirty="0">
                <a:latin typeface="+mj-ea"/>
                <a:ea typeface="+mj-ea"/>
              </a:rPr>
              <a:t>）にする</a:t>
            </a:r>
          </a:p>
        </p:txBody>
      </p:sp>
      <p:sp>
        <p:nvSpPr>
          <p:cNvPr id="9" name="テキスト ボックス 8">
            <a:extLst>
              <a:ext uri="{FF2B5EF4-FFF2-40B4-BE49-F238E27FC236}">
                <a16:creationId xmlns:a16="http://schemas.microsoft.com/office/drawing/2014/main" id="{524107BB-8C47-4901-8D74-993ECA026A92}"/>
              </a:ext>
            </a:extLst>
          </p:cNvPr>
          <p:cNvSpPr txBox="1"/>
          <p:nvPr/>
        </p:nvSpPr>
        <p:spPr>
          <a:xfrm>
            <a:off x="1453834" y="1075633"/>
            <a:ext cx="10277717" cy="707886"/>
          </a:xfrm>
          <a:prstGeom prst="rect">
            <a:avLst/>
          </a:prstGeom>
          <a:noFill/>
        </p:spPr>
        <p:txBody>
          <a:bodyPr vert="horz" wrap="square" rtlCol="0">
            <a:spAutoFit/>
          </a:bodyPr>
          <a:lstStyle/>
          <a:p>
            <a:r>
              <a:rPr lang="en-US" altLang="ja-JP" sz="2000" dirty="0">
                <a:latin typeface="+mn-ea"/>
              </a:rPr>
              <a:t>desknet’s NEO</a:t>
            </a:r>
            <a:r>
              <a:rPr lang="ja-JP" altLang="en-US" sz="2000" dirty="0">
                <a:latin typeface="+mn-ea"/>
              </a:rPr>
              <a:t>メニュー画面下部の</a:t>
            </a:r>
            <a:r>
              <a:rPr lang="en-US" altLang="ja-JP" sz="2000" dirty="0">
                <a:latin typeface="+mn-ea"/>
              </a:rPr>
              <a:t>AppSuite</a:t>
            </a:r>
            <a:r>
              <a:rPr lang="ja-JP" altLang="en-US" sz="2000" dirty="0">
                <a:latin typeface="+mn-ea"/>
              </a:rPr>
              <a:t>欄が</a:t>
            </a:r>
            <a:r>
              <a:rPr lang="ja-JP" altLang="en-US" sz="2000" dirty="0">
                <a:highlight>
                  <a:srgbClr val="FFFF00"/>
                </a:highlight>
                <a:latin typeface="+mn-ea"/>
              </a:rPr>
              <a:t>「使用する」になっていれば</a:t>
            </a:r>
            <a:r>
              <a:rPr lang="en-US" altLang="ja-JP" sz="2000" dirty="0">
                <a:highlight>
                  <a:srgbClr val="FFFF00"/>
                </a:highlight>
                <a:latin typeface="+mn-ea"/>
              </a:rPr>
              <a:t>OK</a:t>
            </a:r>
            <a:r>
              <a:rPr lang="ja-JP" altLang="en-US" sz="2000" dirty="0">
                <a:highlight>
                  <a:srgbClr val="FFFF00"/>
                </a:highlight>
                <a:latin typeface="+mn-ea"/>
              </a:rPr>
              <a:t>！</a:t>
            </a:r>
            <a:endParaRPr lang="en-US" altLang="ja-JP" sz="2000" dirty="0">
              <a:highlight>
                <a:srgbClr val="FFFF00"/>
              </a:highlight>
              <a:latin typeface="+mn-ea"/>
            </a:endParaRPr>
          </a:p>
          <a:p>
            <a:r>
              <a:rPr lang="ja-JP" altLang="en-US" sz="2000" dirty="0">
                <a:latin typeface="+mn-ea"/>
              </a:rPr>
              <a:t>「使用しない」となっていれば「</a:t>
            </a:r>
            <a:r>
              <a:rPr lang="en-US" altLang="ja-JP" sz="2000" dirty="0">
                <a:latin typeface="+mn-ea"/>
              </a:rPr>
              <a:t>AppSuite</a:t>
            </a:r>
            <a:r>
              <a:rPr lang="ja-JP" altLang="en-US" sz="2000" dirty="0">
                <a:latin typeface="+mn-ea"/>
              </a:rPr>
              <a:t>」のリンクをクリック。</a:t>
            </a:r>
            <a:endParaRPr kumimoji="1" lang="ja-JP" altLang="en-US" sz="2000" dirty="0">
              <a:latin typeface="+mn-ea"/>
            </a:endParaRPr>
          </a:p>
        </p:txBody>
      </p:sp>
      <p:pic>
        <p:nvPicPr>
          <p:cNvPr id="12" name="図 11" descr="グラフィカル ユーザー インターフェイス, テキスト, アプリケーション, メール&#10;&#10;自動的に生成された説明">
            <a:extLst>
              <a:ext uri="{FF2B5EF4-FFF2-40B4-BE49-F238E27FC236}">
                <a16:creationId xmlns:a16="http://schemas.microsoft.com/office/drawing/2014/main" id="{6D82A619-28D8-40CD-9E3E-8479536EE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325" y="2013497"/>
            <a:ext cx="9372600" cy="4307801"/>
          </a:xfrm>
          <a:prstGeom prst="rect">
            <a:avLst/>
          </a:prstGeom>
          <a:ln>
            <a:solidFill>
              <a:schemeClr val="tx1"/>
            </a:solidFill>
          </a:ln>
        </p:spPr>
      </p:pic>
      <p:pic>
        <p:nvPicPr>
          <p:cNvPr id="23" name="図 22" descr="アイコン&#10;&#10;自動的に生成された説明">
            <a:extLst>
              <a:ext uri="{FF2B5EF4-FFF2-40B4-BE49-F238E27FC236}">
                <a16:creationId xmlns:a16="http://schemas.microsoft.com/office/drawing/2014/main" id="{CC225A5D-F120-4350-B121-636FF87958D5}"/>
              </a:ext>
            </a:extLst>
          </p:cNvPr>
          <p:cNvPicPr>
            <a:picLocks noChangeAspect="1"/>
          </p:cNvPicPr>
          <p:nvPr/>
        </p:nvPicPr>
        <p:blipFill>
          <a:blip r:embed="rId3"/>
          <a:stretch>
            <a:fillRect/>
          </a:stretch>
        </p:blipFill>
        <p:spPr>
          <a:xfrm rot="13684680">
            <a:off x="7114589" y="4977014"/>
            <a:ext cx="920964" cy="727561"/>
          </a:xfrm>
          <a:prstGeom prst="rect">
            <a:avLst/>
          </a:prstGeom>
        </p:spPr>
      </p:pic>
      <p:sp>
        <p:nvSpPr>
          <p:cNvPr id="20" name="フレーム 19">
            <a:extLst>
              <a:ext uri="{FF2B5EF4-FFF2-40B4-BE49-F238E27FC236}">
                <a16:creationId xmlns:a16="http://schemas.microsoft.com/office/drawing/2014/main" id="{CC5CB271-9F6C-4BCD-9EA2-A2BDABD10E52}"/>
              </a:ext>
            </a:extLst>
          </p:cNvPr>
          <p:cNvSpPr/>
          <p:nvPr/>
        </p:nvSpPr>
        <p:spPr>
          <a:xfrm>
            <a:off x="2412725" y="3924468"/>
            <a:ext cx="4979194" cy="885715"/>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0" name="フッター プレースホルダー 3">
            <a:extLst>
              <a:ext uri="{FF2B5EF4-FFF2-40B4-BE49-F238E27FC236}">
                <a16:creationId xmlns:a16="http://schemas.microsoft.com/office/drawing/2014/main" id="{E6C7E219-002C-4E11-9923-F6CC88BBF3E5}"/>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 2021 NEOJAPAN Inc. PP519AA21043</a:t>
            </a:r>
            <a:endParaRPr lang="ja-JP" altLang="en-US" dirty="0"/>
          </a:p>
        </p:txBody>
      </p:sp>
      <p:sp>
        <p:nvSpPr>
          <p:cNvPr id="3" name="四角形: 角を丸くする 2">
            <a:extLst>
              <a:ext uri="{FF2B5EF4-FFF2-40B4-BE49-F238E27FC236}">
                <a16:creationId xmlns:a16="http://schemas.microsoft.com/office/drawing/2014/main" id="{048C0992-933F-A588-8F30-CF8ADFF52C0E}"/>
              </a:ext>
            </a:extLst>
          </p:cNvPr>
          <p:cNvSpPr/>
          <p:nvPr/>
        </p:nvSpPr>
        <p:spPr>
          <a:xfrm>
            <a:off x="10380919" y="121479"/>
            <a:ext cx="1583675" cy="602695"/>
          </a:xfrm>
          <a:prstGeom prst="roundRect">
            <a:avLst>
              <a:gd name="adj" fmla="val 47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pic>
        <p:nvPicPr>
          <p:cNvPr id="4" name="図 3" descr="文字が書かれている&#10;&#10;低い精度で自動的に生成された説明">
            <a:extLst>
              <a:ext uri="{FF2B5EF4-FFF2-40B4-BE49-F238E27FC236}">
                <a16:creationId xmlns:a16="http://schemas.microsoft.com/office/drawing/2014/main" id="{A78FF81C-35B8-9A83-0D53-56CF2C6461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10" name="図 9" descr="挿絵, 記号 が含まれている画像&#10;&#10;自動的に生成された説明">
            <a:extLst>
              <a:ext uri="{FF2B5EF4-FFF2-40B4-BE49-F238E27FC236}">
                <a16:creationId xmlns:a16="http://schemas.microsoft.com/office/drawing/2014/main" id="{0C9FE3F5-DBD7-8966-156A-36273C0CD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grpSp>
        <p:nvGrpSpPr>
          <p:cNvPr id="7" name="グループ化 6">
            <a:extLst>
              <a:ext uri="{FF2B5EF4-FFF2-40B4-BE49-F238E27FC236}">
                <a16:creationId xmlns:a16="http://schemas.microsoft.com/office/drawing/2014/main" id="{947858F9-03A3-71C5-88AB-6981C93F26CD}"/>
              </a:ext>
            </a:extLst>
          </p:cNvPr>
          <p:cNvGrpSpPr/>
          <p:nvPr/>
        </p:nvGrpSpPr>
        <p:grpSpPr>
          <a:xfrm>
            <a:off x="305176" y="1066206"/>
            <a:ext cx="875177" cy="584775"/>
            <a:chOff x="307820" y="905402"/>
            <a:chExt cx="875177" cy="584775"/>
          </a:xfrm>
        </p:grpSpPr>
        <p:sp>
          <p:nvSpPr>
            <p:cNvPr id="11" name="四角形: 角を丸くする 10">
              <a:extLst>
                <a:ext uri="{FF2B5EF4-FFF2-40B4-BE49-F238E27FC236}">
                  <a16:creationId xmlns:a16="http://schemas.microsoft.com/office/drawing/2014/main" id="{EE112D5D-F7AD-B78A-2CCA-DBC7C2D278F5}"/>
                </a:ext>
              </a:extLst>
            </p:cNvPr>
            <p:cNvSpPr/>
            <p:nvPr/>
          </p:nvSpPr>
          <p:spPr>
            <a:xfrm>
              <a:off x="307820" y="969104"/>
              <a:ext cx="875177" cy="500972"/>
            </a:xfrm>
            <a:prstGeom prst="roundRect">
              <a:avLst/>
            </a:prstGeom>
            <a:solidFill>
              <a:srgbClr val="F8DAEF"/>
            </a:solidFill>
            <a:ln>
              <a:solidFill>
                <a:srgbClr val="F8D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292EDB2-774F-9654-7548-B524D0AB233E}"/>
                </a:ext>
              </a:extLst>
            </p:cNvPr>
            <p:cNvSpPr txBox="1"/>
            <p:nvPr/>
          </p:nvSpPr>
          <p:spPr>
            <a:xfrm>
              <a:off x="533400" y="905402"/>
              <a:ext cx="325226" cy="584775"/>
            </a:xfrm>
            <a:prstGeom prst="rect">
              <a:avLst/>
            </a:prstGeom>
            <a:noFill/>
          </p:spPr>
          <p:txBody>
            <a:bodyPr wrap="square" rtlCol="0">
              <a:spAutoFit/>
            </a:bodyPr>
            <a:lstStyle/>
            <a:p>
              <a:r>
                <a:rPr kumimoji="1" lang="en-US" altLang="ja-JP" sz="3200" b="1" dirty="0"/>
                <a:t>3</a:t>
              </a:r>
              <a:endParaRPr kumimoji="1" lang="ja-JP" altLang="en-US" sz="3200" b="1" dirty="0"/>
            </a:p>
          </p:txBody>
        </p:sp>
      </p:grpSp>
    </p:spTree>
    <p:extLst>
      <p:ext uri="{BB962C8B-B14F-4D97-AF65-F5344CB8AC3E}">
        <p14:creationId xmlns:p14="http://schemas.microsoft.com/office/powerpoint/2010/main" val="291756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457EB4D-A391-3379-4EE1-32558276CFF7}"/>
              </a:ext>
            </a:extLst>
          </p:cNvPr>
          <p:cNvSpPr/>
          <p:nvPr/>
        </p:nvSpPr>
        <p:spPr>
          <a:xfrm>
            <a:off x="0" y="0"/>
            <a:ext cx="12192000" cy="845655"/>
          </a:xfrm>
          <a:prstGeom prst="rect">
            <a:avLst/>
          </a:prstGeom>
          <a:solidFill>
            <a:srgbClr val="F8DAEF"/>
          </a:solidFill>
          <a:ln>
            <a:solidFill>
              <a:srgbClr val="F8D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object 5"/>
          <p:cNvSpPr txBox="1">
            <a:spLocks noGrp="1"/>
          </p:cNvSpPr>
          <p:nvPr>
            <p:ph type="ftr" sz="quarter" idx="5"/>
          </p:nvPr>
        </p:nvSpPr>
        <p:spPr>
          <a:prstGeom prst="rect">
            <a:avLst/>
          </a:prstGeom>
        </p:spPr>
        <p:txBody>
          <a:bodyPr vert="horz" wrap="square" lIns="0" tIns="24130" rIns="0" bIns="0" rtlCol="0">
            <a:spAutoFit/>
          </a:bodyPr>
          <a:lstStyle/>
          <a:p>
            <a:pPr marL="12700">
              <a:lnSpc>
                <a:spcPct val="100000"/>
              </a:lnSpc>
              <a:spcBef>
                <a:spcPts val="190"/>
              </a:spcBef>
            </a:pPr>
            <a:r>
              <a:rPr dirty="0"/>
              <a:t>Copyright</a:t>
            </a:r>
            <a:r>
              <a:rPr spc="-50" dirty="0"/>
              <a:t> </a:t>
            </a:r>
            <a:r>
              <a:rPr spc="-5" dirty="0"/>
              <a:t>(C)</a:t>
            </a:r>
            <a:r>
              <a:rPr spc="-25" dirty="0"/>
              <a:t> </a:t>
            </a:r>
            <a:r>
              <a:rPr dirty="0"/>
              <a:t>NEOJAPAN,</a:t>
            </a:r>
            <a:r>
              <a:rPr spc="-50" dirty="0"/>
              <a:t> </a:t>
            </a:r>
            <a:r>
              <a:rPr dirty="0"/>
              <a:t>Inc.</a:t>
            </a:r>
            <a:r>
              <a:rPr spc="-5" dirty="0"/>
              <a:t> </a:t>
            </a:r>
            <a:r>
              <a:rPr dirty="0"/>
              <a:t>All</a:t>
            </a:r>
            <a:r>
              <a:rPr spc="-20" dirty="0"/>
              <a:t> </a:t>
            </a:r>
            <a:r>
              <a:rPr dirty="0"/>
              <a:t>Rights</a:t>
            </a:r>
            <a:r>
              <a:rPr spc="-45" dirty="0"/>
              <a:t> </a:t>
            </a:r>
            <a:r>
              <a:rPr dirty="0"/>
              <a:t>Reserved.</a:t>
            </a:r>
          </a:p>
        </p:txBody>
      </p:sp>
      <p:sp>
        <p:nvSpPr>
          <p:cNvPr id="6" name="object 6"/>
          <p:cNvSpPr txBox="1">
            <a:spLocks noGrp="1"/>
          </p:cNvSpPr>
          <p:nvPr>
            <p:ph type="sldNum" sz="quarter" idx="7"/>
          </p:nvPr>
        </p:nvSpPr>
        <p:spPr>
          <a:prstGeom prst="rect">
            <a:avLst/>
          </a:prstGeom>
        </p:spPr>
        <p:txBody>
          <a:bodyPr vert="horz" wrap="square" lIns="0" tIns="24130" rIns="0" bIns="0" rtlCol="0">
            <a:spAutoFit/>
          </a:bodyPr>
          <a:lstStyle/>
          <a:p>
            <a:pPr marL="38100">
              <a:lnSpc>
                <a:spcPct val="100000"/>
              </a:lnSpc>
              <a:spcBef>
                <a:spcPts val="190"/>
              </a:spcBef>
            </a:pPr>
            <a:fld id="{81D60167-4931-47E6-BA6A-407CBD079E47}" type="slidenum">
              <a:rPr dirty="0"/>
              <a:t>8</a:t>
            </a:fld>
            <a:endParaRPr dirty="0"/>
          </a:p>
        </p:txBody>
      </p:sp>
      <p:sp>
        <p:nvSpPr>
          <p:cNvPr id="8" name="テキスト ボックス 7">
            <a:extLst>
              <a:ext uri="{FF2B5EF4-FFF2-40B4-BE49-F238E27FC236}">
                <a16:creationId xmlns:a16="http://schemas.microsoft.com/office/drawing/2014/main" id="{58EB43A9-D89B-47D8-B5F3-4011ABB9CF1C}"/>
              </a:ext>
            </a:extLst>
          </p:cNvPr>
          <p:cNvSpPr txBox="1"/>
          <p:nvPr/>
        </p:nvSpPr>
        <p:spPr>
          <a:xfrm>
            <a:off x="265506" y="215916"/>
            <a:ext cx="8001000" cy="523220"/>
          </a:xfrm>
          <a:prstGeom prst="rect">
            <a:avLst/>
          </a:prstGeom>
          <a:noFill/>
        </p:spPr>
        <p:txBody>
          <a:bodyPr wrap="square" rtlCol="0">
            <a:spAutoFit/>
          </a:bodyPr>
          <a:lstStyle/>
          <a:p>
            <a:r>
              <a:rPr kumimoji="1" lang="en-US" altLang="ja-JP" sz="2800" b="1" dirty="0">
                <a:latin typeface="+mj-ea"/>
                <a:ea typeface="+mj-ea"/>
              </a:rPr>
              <a:t>AppSuite</a:t>
            </a:r>
            <a:r>
              <a:rPr kumimoji="1" lang="ja-JP" altLang="en-US" sz="2800" b="1" dirty="0">
                <a:latin typeface="+mj-ea"/>
                <a:ea typeface="+mj-ea"/>
              </a:rPr>
              <a:t>を利用可能（</a:t>
            </a:r>
            <a:r>
              <a:rPr lang="ja-JP" altLang="en-US" sz="2800" b="1" dirty="0">
                <a:latin typeface="+mj-ea"/>
                <a:ea typeface="+mj-ea"/>
              </a:rPr>
              <a:t>画面上に表示</a:t>
            </a:r>
            <a:r>
              <a:rPr kumimoji="1" lang="ja-JP" altLang="en-US" sz="2800" b="1" dirty="0">
                <a:latin typeface="+mj-ea"/>
                <a:ea typeface="+mj-ea"/>
              </a:rPr>
              <a:t>）にする</a:t>
            </a:r>
          </a:p>
        </p:txBody>
      </p:sp>
      <p:sp>
        <p:nvSpPr>
          <p:cNvPr id="9" name="テキスト ボックス 8">
            <a:extLst>
              <a:ext uri="{FF2B5EF4-FFF2-40B4-BE49-F238E27FC236}">
                <a16:creationId xmlns:a16="http://schemas.microsoft.com/office/drawing/2014/main" id="{524107BB-8C47-4901-8D74-993ECA026A92}"/>
              </a:ext>
            </a:extLst>
          </p:cNvPr>
          <p:cNvSpPr txBox="1"/>
          <p:nvPr/>
        </p:nvSpPr>
        <p:spPr>
          <a:xfrm>
            <a:off x="1493129" y="1126883"/>
            <a:ext cx="10277717" cy="707886"/>
          </a:xfrm>
          <a:prstGeom prst="rect">
            <a:avLst/>
          </a:prstGeom>
          <a:noFill/>
        </p:spPr>
        <p:txBody>
          <a:bodyPr vert="horz" wrap="square" rtlCol="0">
            <a:spAutoFit/>
          </a:bodyPr>
          <a:lstStyle/>
          <a:p>
            <a:r>
              <a:rPr lang="ja-JP" altLang="en-US" sz="2000" dirty="0">
                <a:latin typeface="+mn-ea"/>
              </a:rPr>
              <a:t>使用有無で</a:t>
            </a:r>
            <a:r>
              <a:rPr lang="ja-JP" altLang="en-US" sz="2000" dirty="0">
                <a:highlight>
                  <a:srgbClr val="FFFF00"/>
                </a:highlight>
                <a:latin typeface="+mn-ea"/>
              </a:rPr>
              <a:t>「</a:t>
            </a:r>
            <a:r>
              <a:rPr lang="ja-JP" altLang="en-US" sz="2000" b="1" dirty="0">
                <a:highlight>
                  <a:srgbClr val="FFFF00"/>
                </a:highlight>
                <a:latin typeface="+mn-ea"/>
              </a:rPr>
              <a:t>使用する</a:t>
            </a:r>
            <a:r>
              <a:rPr lang="ja-JP" altLang="en-US" sz="2000" dirty="0">
                <a:highlight>
                  <a:srgbClr val="FFFF00"/>
                </a:highlight>
                <a:latin typeface="+mn-ea"/>
              </a:rPr>
              <a:t>」をクリック</a:t>
            </a:r>
            <a:r>
              <a:rPr lang="ja-JP" altLang="en-US" sz="2000" dirty="0">
                <a:latin typeface="+mn-ea"/>
              </a:rPr>
              <a:t>し、画面左上「</a:t>
            </a:r>
            <a:r>
              <a:rPr lang="ja-JP" altLang="en-US" sz="2000" b="1" dirty="0">
                <a:latin typeface="+mn-ea"/>
              </a:rPr>
              <a:t>変更</a:t>
            </a:r>
            <a:r>
              <a:rPr lang="ja-JP" altLang="en-US" sz="2000" dirty="0">
                <a:latin typeface="+mn-ea"/>
              </a:rPr>
              <a:t>」を選択すれば</a:t>
            </a:r>
            <a:r>
              <a:rPr lang="en-US" altLang="ja-JP" sz="2000" dirty="0">
                <a:latin typeface="+mn-ea"/>
              </a:rPr>
              <a:t>OK</a:t>
            </a:r>
            <a:r>
              <a:rPr lang="ja-JP" altLang="en-US" sz="2000" dirty="0">
                <a:latin typeface="+mn-ea"/>
              </a:rPr>
              <a:t>！</a:t>
            </a:r>
            <a:endParaRPr lang="en-US" altLang="ja-JP" sz="2000" dirty="0">
              <a:latin typeface="+mn-ea"/>
            </a:endParaRPr>
          </a:p>
          <a:p>
            <a:r>
              <a:rPr kumimoji="1" lang="ja-JP" altLang="en-US" sz="2000" dirty="0">
                <a:latin typeface="+mn-ea"/>
              </a:rPr>
              <a:t>ちなみに</a:t>
            </a:r>
            <a:r>
              <a:rPr lang="ja-JP" altLang="en-US" sz="2000" dirty="0">
                <a:latin typeface="+mn-ea"/>
              </a:rPr>
              <a:t>組織単位で</a:t>
            </a:r>
            <a:r>
              <a:rPr lang="en-US" altLang="ja-JP" sz="2000" dirty="0">
                <a:latin typeface="+mn-ea"/>
              </a:rPr>
              <a:t>AppSuite</a:t>
            </a:r>
            <a:r>
              <a:rPr lang="ja-JP" altLang="en-US" sz="2000" dirty="0">
                <a:latin typeface="+mn-ea"/>
              </a:rPr>
              <a:t>の使用を制限できます。</a:t>
            </a:r>
            <a:endParaRPr kumimoji="1" lang="en-US" altLang="ja-JP" sz="2000" dirty="0">
              <a:latin typeface="+mn-ea"/>
            </a:endParaRPr>
          </a:p>
        </p:txBody>
      </p:sp>
      <p:grpSp>
        <p:nvGrpSpPr>
          <p:cNvPr id="21" name="グループ化 20">
            <a:extLst>
              <a:ext uri="{FF2B5EF4-FFF2-40B4-BE49-F238E27FC236}">
                <a16:creationId xmlns:a16="http://schemas.microsoft.com/office/drawing/2014/main" id="{2814B1B5-C7D8-4264-AEAB-AF5D1485287E}"/>
              </a:ext>
            </a:extLst>
          </p:cNvPr>
          <p:cNvGrpSpPr/>
          <p:nvPr/>
        </p:nvGrpSpPr>
        <p:grpSpPr>
          <a:xfrm>
            <a:off x="1493129" y="2057400"/>
            <a:ext cx="9205741" cy="4282381"/>
            <a:chOff x="1462259" y="2286000"/>
            <a:chExt cx="8962681" cy="4171950"/>
          </a:xfrm>
        </p:grpSpPr>
        <p:pic>
          <p:nvPicPr>
            <p:cNvPr id="19" name="図 18" descr="グラフィカル ユーザー インターフェイス, テキスト, アプリケーション, メール&#10;&#10;自動的に生成された説明">
              <a:extLst>
                <a:ext uri="{FF2B5EF4-FFF2-40B4-BE49-F238E27FC236}">
                  <a16:creationId xmlns:a16="http://schemas.microsoft.com/office/drawing/2014/main" id="{B6B35265-B163-4220-B00C-62C08196883B}"/>
                </a:ext>
              </a:extLst>
            </p:cNvPr>
            <p:cNvPicPr>
              <a:picLocks noChangeAspect="1"/>
            </p:cNvPicPr>
            <p:nvPr/>
          </p:nvPicPr>
          <p:blipFill rotWithShape="1">
            <a:blip r:embed="rId2">
              <a:extLst>
                <a:ext uri="{28A0092B-C50C-407E-A947-70E740481C1C}">
                  <a14:useLocalDpi xmlns:a14="http://schemas.microsoft.com/office/drawing/2010/main" val="0"/>
                </a:ext>
              </a:extLst>
            </a:blip>
            <a:srcRect r="15195"/>
            <a:stretch/>
          </p:blipFill>
          <p:spPr>
            <a:xfrm>
              <a:off x="1462259" y="2286000"/>
              <a:ext cx="8962681" cy="4171950"/>
            </a:xfrm>
            <a:prstGeom prst="rect">
              <a:avLst/>
            </a:prstGeom>
            <a:ln>
              <a:solidFill>
                <a:schemeClr val="tx1"/>
              </a:solidFill>
            </a:ln>
          </p:spPr>
        </p:pic>
        <p:sp>
          <p:nvSpPr>
            <p:cNvPr id="10" name="フレーム 9">
              <a:extLst>
                <a:ext uri="{FF2B5EF4-FFF2-40B4-BE49-F238E27FC236}">
                  <a16:creationId xmlns:a16="http://schemas.microsoft.com/office/drawing/2014/main" id="{7CB0D0F9-4912-4E10-869A-B62784DE7A6C}"/>
                </a:ext>
              </a:extLst>
            </p:cNvPr>
            <p:cNvSpPr/>
            <p:nvPr/>
          </p:nvSpPr>
          <p:spPr>
            <a:xfrm>
              <a:off x="2286000" y="4122156"/>
              <a:ext cx="3200400" cy="457200"/>
            </a:xfrm>
            <a:prstGeom prst="frame">
              <a:avLst>
                <a:gd name="adj1" fmla="val 1448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18" name="図 17" descr="アイコン&#10;&#10;自動的に生成された説明">
              <a:extLst>
                <a:ext uri="{FF2B5EF4-FFF2-40B4-BE49-F238E27FC236}">
                  <a16:creationId xmlns:a16="http://schemas.microsoft.com/office/drawing/2014/main" id="{7F2D378F-C1E3-4D6F-A089-4EB284D56BD1}"/>
                </a:ext>
              </a:extLst>
            </p:cNvPr>
            <p:cNvPicPr>
              <a:picLocks noChangeAspect="1"/>
            </p:cNvPicPr>
            <p:nvPr/>
          </p:nvPicPr>
          <p:blipFill>
            <a:blip r:embed="rId3"/>
            <a:stretch>
              <a:fillRect/>
            </a:stretch>
          </p:blipFill>
          <p:spPr>
            <a:xfrm rot="18044661">
              <a:off x="1978452" y="4818527"/>
              <a:ext cx="920964" cy="727561"/>
            </a:xfrm>
            <a:prstGeom prst="rect">
              <a:avLst/>
            </a:prstGeom>
          </p:spPr>
        </p:pic>
      </p:grpSp>
      <p:sp>
        <p:nvSpPr>
          <p:cNvPr id="60" name="フッター プレースホルダー 3">
            <a:extLst>
              <a:ext uri="{FF2B5EF4-FFF2-40B4-BE49-F238E27FC236}">
                <a16:creationId xmlns:a16="http://schemas.microsoft.com/office/drawing/2014/main" id="{AF17872D-E883-420F-9639-D029766ECBA0}"/>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 2021 NEOJAPAN Inc. PP519AA21043</a:t>
            </a:r>
            <a:endParaRPr lang="ja-JP" altLang="en-US" dirty="0"/>
          </a:p>
        </p:txBody>
      </p:sp>
      <p:sp>
        <p:nvSpPr>
          <p:cNvPr id="3" name="四角形: 角を丸くする 2">
            <a:extLst>
              <a:ext uri="{FF2B5EF4-FFF2-40B4-BE49-F238E27FC236}">
                <a16:creationId xmlns:a16="http://schemas.microsoft.com/office/drawing/2014/main" id="{11F52FC5-3964-59C4-5245-9222DDEA5E77}"/>
              </a:ext>
            </a:extLst>
          </p:cNvPr>
          <p:cNvSpPr/>
          <p:nvPr/>
        </p:nvSpPr>
        <p:spPr>
          <a:xfrm>
            <a:off x="10380919" y="121479"/>
            <a:ext cx="1583675" cy="602695"/>
          </a:xfrm>
          <a:prstGeom prst="roundRect">
            <a:avLst>
              <a:gd name="adj" fmla="val 47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pic>
        <p:nvPicPr>
          <p:cNvPr id="4" name="図 3" descr="文字が書かれている&#10;&#10;低い精度で自動的に生成された説明">
            <a:extLst>
              <a:ext uri="{FF2B5EF4-FFF2-40B4-BE49-F238E27FC236}">
                <a16:creationId xmlns:a16="http://schemas.microsoft.com/office/drawing/2014/main" id="{84E93444-E7E3-7468-5B17-2F03AB18A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3150" y="174080"/>
            <a:ext cx="1059212" cy="232817"/>
          </a:xfrm>
          <a:prstGeom prst="rect">
            <a:avLst/>
          </a:prstGeom>
        </p:spPr>
      </p:pic>
      <p:pic>
        <p:nvPicPr>
          <p:cNvPr id="11" name="図 10" descr="挿絵, 記号 が含まれている画像&#10;&#10;自動的に生成された説明">
            <a:extLst>
              <a:ext uri="{FF2B5EF4-FFF2-40B4-BE49-F238E27FC236}">
                <a16:creationId xmlns:a16="http://schemas.microsoft.com/office/drawing/2014/main" id="{46D34126-E2C0-D8EE-8D36-8937638AED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4952" y="453737"/>
            <a:ext cx="864338" cy="182327"/>
          </a:xfrm>
          <a:prstGeom prst="rect">
            <a:avLst/>
          </a:prstGeom>
        </p:spPr>
      </p:pic>
      <p:grpSp>
        <p:nvGrpSpPr>
          <p:cNvPr id="7" name="グループ化 6">
            <a:extLst>
              <a:ext uri="{FF2B5EF4-FFF2-40B4-BE49-F238E27FC236}">
                <a16:creationId xmlns:a16="http://schemas.microsoft.com/office/drawing/2014/main" id="{C08FEF76-08B7-452F-9E67-05725A201CDF}"/>
              </a:ext>
            </a:extLst>
          </p:cNvPr>
          <p:cNvGrpSpPr/>
          <p:nvPr/>
        </p:nvGrpSpPr>
        <p:grpSpPr>
          <a:xfrm>
            <a:off x="305176" y="1066206"/>
            <a:ext cx="875177" cy="584775"/>
            <a:chOff x="307820" y="905402"/>
            <a:chExt cx="875177" cy="584775"/>
          </a:xfrm>
        </p:grpSpPr>
        <p:sp>
          <p:nvSpPr>
            <p:cNvPr id="12" name="四角形: 角を丸くする 11">
              <a:extLst>
                <a:ext uri="{FF2B5EF4-FFF2-40B4-BE49-F238E27FC236}">
                  <a16:creationId xmlns:a16="http://schemas.microsoft.com/office/drawing/2014/main" id="{06987F6C-C8A4-191F-F28C-8378BC54BBE8}"/>
                </a:ext>
              </a:extLst>
            </p:cNvPr>
            <p:cNvSpPr/>
            <p:nvPr/>
          </p:nvSpPr>
          <p:spPr>
            <a:xfrm>
              <a:off x="307820" y="969104"/>
              <a:ext cx="875177" cy="500972"/>
            </a:xfrm>
            <a:prstGeom prst="roundRect">
              <a:avLst/>
            </a:prstGeom>
            <a:solidFill>
              <a:srgbClr val="F8DAEF"/>
            </a:solidFill>
            <a:ln>
              <a:solidFill>
                <a:srgbClr val="F8D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7032426-5940-6A59-AC4E-7F064AF66868}"/>
                </a:ext>
              </a:extLst>
            </p:cNvPr>
            <p:cNvSpPr txBox="1"/>
            <p:nvPr/>
          </p:nvSpPr>
          <p:spPr>
            <a:xfrm>
              <a:off x="533400" y="905402"/>
              <a:ext cx="325226" cy="584775"/>
            </a:xfrm>
            <a:prstGeom prst="rect">
              <a:avLst/>
            </a:prstGeom>
            <a:noFill/>
          </p:spPr>
          <p:txBody>
            <a:bodyPr wrap="square" rtlCol="0">
              <a:spAutoFit/>
            </a:bodyPr>
            <a:lstStyle/>
            <a:p>
              <a:r>
                <a:rPr kumimoji="1" lang="en-US" altLang="ja-JP" sz="3200" b="1" dirty="0"/>
                <a:t>4</a:t>
              </a:r>
              <a:endParaRPr kumimoji="1" lang="ja-JP" altLang="en-US" sz="3200" b="1" dirty="0"/>
            </a:p>
          </p:txBody>
        </p:sp>
      </p:grpSp>
    </p:spTree>
    <p:extLst>
      <p:ext uri="{BB962C8B-B14F-4D97-AF65-F5344CB8AC3E}">
        <p14:creationId xmlns:p14="http://schemas.microsoft.com/office/powerpoint/2010/main" val="2006763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CE8C9D8-944B-BB37-7A4F-DCEA755242FB}"/>
              </a:ext>
            </a:extLst>
          </p:cNvPr>
          <p:cNvSpPr/>
          <p:nvPr/>
        </p:nvSpPr>
        <p:spPr>
          <a:xfrm>
            <a:off x="0" y="0"/>
            <a:ext cx="12192000" cy="6858000"/>
          </a:xfrm>
          <a:prstGeom prst="rect">
            <a:avLst/>
          </a:prstGeom>
          <a:solidFill>
            <a:srgbClr val="F8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41E51AFB-E631-186D-8B85-ED4AF75F7F6D}"/>
              </a:ext>
            </a:extLst>
          </p:cNvPr>
          <p:cNvSpPr txBox="1"/>
          <p:nvPr/>
        </p:nvSpPr>
        <p:spPr>
          <a:xfrm>
            <a:off x="2246909" y="2237621"/>
            <a:ext cx="7875431" cy="523220"/>
          </a:xfrm>
          <a:prstGeom prst="rect">
            <a:avLst/>
          </a:prstGeom>
          <a:noFill/>
        </p:spPr>
        <p:txBody>
          <a:bodyPr wrap="square" rtlCol="0">
            <a:spAutoFit/>
          </a:bodyPr>
          <a:lstStyle/>
          <a:p>
            <a:r>
              <a:rPr kumimoji="1" lang="en-US" altLang="ja-JP" sz="2800" dirty="0">
                <a:solidFill>
                  <a:schemeClr val="bg1">
                    <a:lumMod val="65000"/>
                  </a:schemeClr>
                </a:solidFill>
                <a:latin typeface="+mn-ea"/>
              </a:rPr>
              <a:t>1. </a:t>
            </a:r>
            <a:r>
              <a:rPr kumimoji="1" lang="ja-JP" altLang="en-US" sz="2800" dirty="0">
                <a:solidFill>
                  <a:schemeClr val="bg1">
                    <a:lumMod val="65000"/>
                  </a:schemeClr>
                </a:solidFill>
                <a:latin typeface="+mn-ea"/>
              </a:rPr>
              <a:t>　・・・　</a:t>
            </a:r>
            <a:r>
              <a:rPr lang="ja-JP" altLang="en-US" sz="2800" dirty="0">
                <a:solidFill>
                  <a:schemeClr val="bg1">
                    <a:lumMod val="65000"/>
                  </a:schemeClr>
                </a:solidFill>
                <a:latin typeface="+mn-ea"/>
              </a:rPr>
              <a:t> </a:t>
            </a:r>
            <a:r>
              <a:rPr kumimoji="1" lang="en-US" altLang="ja-JP" sz="2800" dirty="0">
                <a:solidFill>
                  <a:schemeClr val="bg1">
                    <a:lumMod val="65000"/>
                  </a:schemeClr>
                </a:solidFill>
                <a:latin typeface="+mn-ea"/>
              </a:rPr>
              <a:t>AppSuite</a:t>
            </a:r>
            <a:r>
              <a:rPr kumimoji="1" lang="ja-JP" altLang="en-US" sz="2800" dirty="0">
                <a:solidFill>
                  <a:schemeClr val="bg1">
                    <a:lumMod val="65000"/>
                  </a:schemeClr>
                </a:solidFill>
                <a:latin typeface="+mn-ea"/>
              </a:rPr>
              <a:t>自体を</a:t>
            </a:r>
            <a:r>
              <a:rPr lang="ja-JP" altLang="en-US" sz="2800" dirty="0">
                <a:solidFill>
                  <a:schemeClr val="bg1">
                    <a:lumMod val="65000"/>
                  </a:schemeClr>
                </a:solidFill>
                <a:latin typeface="+mn-ea"/>
              </a:rPr>
              <a:t>利用可能にする</a:t>
            </a:r>
            <a:r>
              <a:rPr kumimoji="1" lang="ja-JP" altLang="en-US" sz="2800" dirty="0">
                <a:solidFill>
                  <a:schemeClr val="bg1">
                    <a:lumMod val="65000"/>
                  </a:schemeClr>
                </a:solidFill>
                <a:latin typeface="+mn-ea"/>
              </a:rPr>
              <a:t>設定</a:t>
            </a:r>
          </a:p>
        </p:txBody>
      </p:sp>
      <p:sp>
        <p:nvSpPr>
          <p:cNvPr id="5" name="テキスト ボックス 4">
            <a:extLst>
              <a:ext uri="{FF2B5EF4-FFF2-40B4-BE49-F238E27FC236}">
                <a16:creationId xmlns:a16="http://schemas.microsoft.com/office/drawing/2014/main" id="{7BCAB889-4D7E-DDFE-FFEB-7982377EDE5A}"/>
              </a:ext>
            </a:extLst>
          </p:cNvPr>
          <p:cNvSpPr txBox="1"/>
          <p:nvPr/>
        </p:nvSpPr>
        <p:spPr>
          <a:xfrm>
            <a:off x="1664056" y="3168443"/>
            <a:ext cx="8863885" cy="646331"/>
          </a:xfrm>
          <a:prstGeom prst="rect">
            <a:avLst/>
          </a:prstGeom>
          <a:noFill/>
        </p:spPr>
        <p:txBody>
          <a:bodyPr wrap="square" rtlCol="0">
            <a:spAutoFit/>
          </a:bodyPr>
          <a:lstStyle/>
          <a:p>
            <a:r>
              <a:rPr kumimoji="1" lang="en-US" altLang="ja-JP" sz="3600" dirty="0">
                <a:latin typeface="+mn-ea"/>
              </a:rPr>
              <a:t>2.</a:t>
            </a:r>
            <a:r>
              <a:rPr kumimoji="1" lang="ja-JP" altLang="en-US" sz="3600" dirty="0">
                <a:latin typeface="+mn-ea"/>
              </a:rPr>
              <a:t> 　・・・　</a:t>
            </a:r>
            <a:r>
              <a:rPr lang="ja-JP" altLang="en-US" sz="3600" dirty="0">
                <a:latin typeface="+mn-ea"/>
              </a:rPr>
              <a:t> </a:t>
            </a:r>
            <a:r>
              <a:rPr kumimoji="1" lang="en-US" altLang="ja-JP" sz="3600" dirty="0">
                <a:latin typeface="+mn-ea"/>
              </a:rPr>
              <a:t> </a:t>
            </a:r>
            <a:r>
              <a:rPr kumimoji="1" lang="ja-JP" altLang="en-US" sz="3600" dirty="0">
                <a:latin typeface="+mn-ea"/>
              </a:rPr>
              <a:t>試使用を開始するスイッチを</a:t>
            </a:r>
            <a:r>
              <a:rPr kumimoji="1" lang="en-US" altLang="ja-JP" sz="3600" dirty="0">
                <a:latin typeface="+mn-ea"/>
              </a:rPr>
              <a:t>ON</a:t>
            </a:r>
            <a:r>
              <a:rPr kumimoji="1" lang="ja-JP" altLang="en-US" sz="3600" dirty="0">
                <a:latin typeface="+mn-ea"/>
              </a:rPr>
              <a:t>！</a:t>
            </a:r>
          </a:p>
        </p:txBody>
      </p:sp>
      <p:sp>
        <p:nvSpPr>
          <p:cNvPr id="6" name="テキスト ボックス 5">
            <a:extLst>
              <a:ext uri="{FF2B5EF4-FFF2-40B4-BE49-F238E27FC236}">
                <a16:creationId xmlns:a16="http://schemas.microsoft.com/office/drawing/2014/main" id="{C804E3A0-9C6F-3CEF-375B-E9F3E39D9B76}"/>
              </a:ext>
            </a:extLst>
          </p:cNvPr>
          <p:cNvSpPr txBox="1"/>
          <p:nvPr/>
        </p:nvSpPr>
        <p:spPr>
          <a:xfrm>
            <a:off x="3789916" y="4222376"/>
            <a:ext cx="4789415" cy="523220"/>
          </a:xfrm>
          <a:prstGeom prst="rect">
            <a:avLst/>
          </a:prstGeom>
          <a:noFill/>
        </p:spPr>
        <p:txBody>
          <a:bodyPr wrap="square" rtlCol="0">
            <a:spAutoFit/>
          </a:bodyPr>
          <a:lstStyle/>
          <a:p>
            <a:r>
              <a:rPr lang="en-US" altLang="ja-JP" sz="2800" dirty="0">
                <a:solidFill>
                  <a:schemeClr val="bg1">
                    <a:lumMod val="65000"/>
                  </a:schemeClr>
                </a:solidFill>
                <a:latin typeface="+mn-ea"/>
              </a:rPr>
              <a:t>3. </a:t>
            </a:r>
            <a:r>
              <a:rPr kumimoji="1" lang="ja-JP" altLang="en-US" sz="2800" dirty="0">
                <a:solidFill>
                  <a:schemeClr val="bg1">
                    <a:lumMod val="65000"/>
                  </a:schemeClr>
                </a:solidFill>
                <a:latin typeface="+mn-ea"/>
              </a:rPr>
              <a:t>　・・・　</a:t>
            </a:r>
            <a:r>
              <a:rPr lang="ja-JP" altLang="en-US" sz="2800" dirty="0">
                <a:solidFill>
                  <a:schemeClr val="bg1">
                    <a:lumMod val="65000"/>
                  </a:schemeClr>
                </a:solidFill>
                <a:latin typeface="+mn-ea"/>
              </a:rPr>
              <a:t>ライセンスの割り当て</a:t>
            </a:r>
            <a:endParaRPr lang="en-US" altLang="ja-JP" sz="2800" dirty="0">
              <a:solidFill>
                <a:schemeClr val="bg1">
                  <a:lumMod val="65000"/>
                </a:schemeClr>
              </a:solidFill>
              <a:latin typeface="+mn-ea"/>
            </a:endParaRPr>
          </a:p>
        </p:txBody>
      </p:sp>
      <p:sp>
        <p:nvSpPr>
          <p:cNvPr id="7" name="フッター プレースホルダー 3">
            <a:extLst>
              <a:ext uri="{FF2B5EF4-FFF2-40B4-BE49-F238E27FC236}">
                <a16:creationId xmlns:a16="http://schemas.microsoft.com/office/drawing/2014/main" id="{3D8509AB-D1F5-45F4-7824-A9406B2BD365}"/>
              </a:ext>
            </a:extLst>
          </p:cNvPr>
          <p:cNvSpPr txBox="1">
            <a:spLocks/>
          </p:cNvSpPr>
          <p:nvPr/>
        </p:nvSpPr>
        <p:spPr>
          <a:xfrm>
            <a:off x="108194" y="6597352"/>
            <a:ext cx="6076431" cy="138499"/>
          </a:xfrm>
          <a:prstGeom prst="rect">
            <a:avLst/>
          </a:prstGeom>
        </p:spPr>
        <p:txBody>
          <a:bodyPr/>
          <a:lstStyle>
            <a:defPPr>
              <a:defRPr lang="ja-JP"/>
            </a:defPPr>
            <a:lvl1pPr marL="0" algn="l" defTabSz="914400" rtl="0" eaLnBrk="1" latinLnBrk="0" hangingPunct="1">
              <a:defRPr kumimoji="1" sz="900" kern="1200">
                <a:solidFill>
                  <a:schemeClr val="tx1">
                    <a:lumMod val="75000"/>
                    <a:lumOff val="2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 2021 NEOJAPAN Inc. PP519AA21043</a:t>
            </a:r>
            <a:endParaRPr lang="ja-JP" altLang="en-US" dirty="0"/>
          </a:p>
        </p:txBody>
      </p:sp>
      <p:sp>
        <p:nvSpPr>
          <p:cNvPr id="11" name="正方形/長方形 10">
            <a:extLst>
              <a:ext uri="{FF2B5EF4-FFF2-40B4-BE49-F238E27FC236}">
                <a16:creationId xmlns:a16="http://schemas.microsoft.com/office/drawing/2014/main" id="{E1B06BEB-957C-2354-9051-BBB6E33B7FAE}"/>
              </a:ext>
            </a:extLst>
          </p:cNvPr>
          <p:cNvSpPr/>
          <p:nvPr/>
        </p:nvSpPr>
        <p:spPr>
          <a:xfrm>
            <a:off x="0" y="1"/>
            <a:ext cx="12192000" cy="93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D908525C-D4E2-2C2B-9280-BA4EE8F866D8}"/>
              </a:ext>
            </a:extLst>
          </p:cNvPr>
          <p:cNvSpPr txBox="1"/>
          <p:nvPr/>
        </p:nvSpPr>
        <p:spPr>
          <a:xfrm>
            <a:off x="108194" y="215603"/>
            <a:ext cx="4724400" cy="523220"/>
          </a:xfrm>
          <a:prstGeom prst="rect">
            <a:avLst/>
          </a:prstGeom>
          <a:noFill/>
        </p:spPr>
        <p:txBody>
          <a:bodyPr wrap="square" rtlCol="0">
            <a:spAutoFit/>
          </a:bodyPr>
          <a:lstStyle/>
          <a:p>
            <a:r>
              <a:rPr kumimoji="1" lang="ja-JP" altLang="en-US" sz="2800" b="1" dirty="0">
                <a:latin typeface="+mn-ea"/>
              </a:rPr>
              <a:t>■</a:t>
            </a:r>
            <a:r>
              <a:rPr kumimoji="1" lang="en-US" altLang="ja-JP" sz="2800" b="1" dirty="0">
                <a:latin typeface="+mn-ea"/>
              </a:rPr>
              <a:t>AppSuite</a:t>
            </a:r>
            <a:r>
              <a:rPr kumimoji="1" lang="ja-JP" altLang="en-US" sz="2800" b="1" dirty="0">
                <a:latin typeface="+mn-ea"/>
              </a:rPr>
              <a:t>試使用開始手順</a:t>
            </a:r>
          </a:p>
        </p:txBody>
      </p:sp>
    </p:spTree>
    <p:extLst>
      <p:ext uri="{BB962C8B-B14F-4D97-AF65-F5344CB8AC3E}">
        <p14:creationId xmlns:p14="http://schemas.microsoft.com/office/powerpoint/2010/main" val="2064665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805</TotalTime>
  <Words>1255</Words>
  <Application>Microsoft Office PowerPoint</Application>
  <PresentationFormat>ワイド画面</PresentationFormat>
  <Paragraphs>171</Paragraphs>
  <Slides>20</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20</vt:i4>
      </vt:variant>
    </vt:vector>
  </HeadingPairs>
  <TitlesOfParts>
    <vt:vector size="31" baseType="lpstr">
      <vt:lpstr>M PLUS Rounded 1c</vt:lpstr>
      <vt:lpstr>ＭＳ Ｐゴシック</vt:lpstr>
      <vt:lpstr>ＭＳ Ｐゴシック 本文</vt:lpstr>
      <vt:lpstr>MS UI Gothic</vt:lpstr>
      <vt:lpstr>新細明體</vt:lpstr>
      <vt:lpstr>メイリオ</vt:lpstr>
      <vt:lpstr>游ゴシック</vt:lpstr>
      <vt:lpstr>Calibri</vt:lpstr>
      <vt:lpstr>Noto Sans</vt:lpstr>
      <vt:lpstr>Segoe UI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desknet's NEO・ChatLuck連携資料</dc:title>
  <dc:creator>NEOJAPAN</dc:creator>
  <cp:lastModifiedBy>安藤 佑梨</cp:lastModifiedBy>
  <cp:revision>13</cp:revision>
  <dcterms:created xsi:type="dcterms:W3CDTF">2021-12-06T07:30:44Z</dcterms:created>
  <dcterms:modified xsi:type="dcterms:W3CDTF">2023-03-02T01:47:41Z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2021-10-15T00:00:00Z</vt:filetime>
  </property>
  <property fmtid="{D5CDD505-2E9C-101B-9397-08002B2CF9AE}" pid="3" name="Creator">
    <vt:lpwstr>Microsoft® PowerPoint® for Microsoft 365</vt:lpwstr>
  </property>
  <property fmtid="{D5CDD505-2E9C-101B-9397-08002B2CF9AE}" pid="4" name="LastSaved">
    <vt:filetime>2021-12-06T00:00:00Z</vt:filetime>
  </property>
</Properties>
</file>